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747" r:id="rId6"/>
    <p:sldMasterId id="2147483773" r:id="rId7"/>
  </p:sldMasterIdLst>
  <p:notesMasterIdLst>
    <p:notesMasterId r:id="rId36"/>
  </p:notesMasterIdLst>
  <p:sldIdLst>
    <p:sldId id="717" r:id="rId8"/>
    <p:sldId id="1018" r:id="rId9"/>
    <p:sldId id="1020" r:id="rId10"/>
    <p:sldId id="938" r:id="rId11"/>
    <p:sldId id="1021" r:id="rId12"/>
    <p:sldId id="1031" r:id="rId13"/>
    <p:sldId id="863" r:id="rId14"/>
    <p:sldId id="867" r:id="rId15"/>
    <p:sldId id="905" r:id="rId16"/>
    <p:sldId id="1054" r:id="rId17"/>
    <p:sldId id="965" r:id="rId18"/>
    <p:sldId id="1052" r:id="rId19"/>
    <p:sldId id="971" r:id="rId20"/>
    <p:sldId id="991" r:id="rId21"/>
    <p:sldId id="1026" r:id="rId22"/>
    <p:sldId id="1027" r:id="rId23"/>
    <p:sldId id="1058" r:id="rId24"/>
    <p:sldId id="1051" r:id="rId25"/>
    <p:sldId id="1053" r:id="rId26"/>
    <p:sldId id="943" r:id="rId27"/>
    <p:sldId id="1039" r:id="rId28"/>
    <p:sldId id="1060" r:id="rId29"/>
    <p:sldId id="1059" r:id="rId30"/>
    <p:sldId id="1023" r:id="rId31"/>
    <p:sldId id="679" r:id="rId32"/>
    <p:sldId id="884" r:id="rId33"/>
    <p:sldId id="972" r:id="rId34"/>
    <p:sldId id="102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BE3ED"/>
    <a:srgbClr val="FF5050"/>
    <a:srgbClr val="FD6C23"/>
    <a:srgbClr val="F52B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868023-6A2B-0147-948A-E06566BDA398}" v="8" dt="2023-03-14T18:21:06.4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797" autoAdjust="0"/>
    <p:restoredTop sz="94720"/>
  </p:normalViewPr>
  <p:slideViewPr>
    <p:cSldViewPr snapToGrid="0">
      <p:cViewPr>
        <p:scale>
          <a:sx n="74" d="100"/>
          <a:sy n="74" d="100"/>
        </p:scale>
        <p:origin x="108" y="1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y Kuri" userId="2f0076b8-a69a-436f-912a-8680abd9d8b2" providerId="ADAL" clId="{A1868023-6A2B-0147-948A-E06566BDA398}"/>
    <pc:docChg chg="modSld">
      <pc:chgData name="Joy Kuri" userId="2f0076b8-a69a-436f-912a-8680abd9d8b2" providerId="ADAL" clId="{A1868023-6A2B-0147-948A-E06566BDA398}" dt="2023-03-14T18:21:06.487" v="13" actId="20577"/>
      <pc:docMkLst>
        <pc:docMk/>
      </pc:docMkLst>
      <pc:sldChg chg="modSp mod">
        <pc:chgData name="Joy Kuri" userId="2f0076b8-a69a-436f-912a-8680abd9d8b2" providerId="ADAL" clId="{A1868023-6A2B-0147-948A-E06566BDA398}" dt="2023-03-14T17:21:01.166" v="5" actId="20577"/>
        <pc:sldMkLst>
          <pc:docMk/>
          <pc:sldMk cId="341393790" sldId="717"/>
        </pc:sldMkLst>
        <pc:spChg chg="mod">
          <ac:chgData name="Joy Kuri" userId="2f0076b8-a69a-436f-912a-8680abd9d8b2" providerId="ADAL" clId="{A1868023-6A2B-0147-948A-E06566BDA398}" dt="2023-03-14T17:21:01.166" v="5" actId="20577"/>
          <ac:spMkLst>
            <pc:docMk/>
            <pc:sldMk cId="341393790" sldId="717"/>
            <ac:spMk id="2" creationId="{006192BE-8695-4FB0-81E1-B4A3FF142E73}"/>
          </ac:spMkLst>
        </pc:spChg>
      </pc:sldChg>
      <pc:sldChg chg="modSp modAnim">
        <pc:chgData name="Joy Kuri" userId="2f0076b8-a69a-436f-912a-8680abd9d8b2" providerId="ADAL" clId="{A1868023-6A2B-0147-948A-E06566BDA398}" dt="2023-03-14T18:17:05.257" v="9" actId="20577"/>
        <pc:sldMkLst>
          <pc:docMk/>
          <pc:sldMk cId="2366802631" sldId="884"/>
        </pc:sldMkLst>
        <pc:spChg chg="mod">
          <ac:chgData name="Joy Kuri" userId="2f0076b8-a69a-436f-912a-8680abd9d8b2" providerId="ADAL" clId="{A1868023-6A2B-0147-948A-E06566BDA398}" dt="2023-03-14T18:17:05.257" v="9" actId="20577"/>
          <ac:spMkLst>
            <pc:docMk/>
            <pc:sldMk cId="2366802631" sldId="884"/>
            <ac:spMk id="3" creationId="{8D74A8E7-1662-4854-92CF-EF467C3CE195}"/>
          </ac:spMkLst>
        </pc:spChg>
      </pc:sldChg>
      <pc:sldChg chg="modSp">
        <pc:chgData name="Joy Kuri" userId="2f0076b8-a69a-436f-912a-8680abd9d8b2" providerId="ADAL" clId="{A1868023-6A2B-0147-948A-E06566BDA398}" dt="2023-03-14T18:06:10.842" v="6" actId="20577"/>
        <pc:sldMkLst>
          <pc:docMk/>
          <pc:sldMk cId="1122969922" sldId="971"/>
        </pc:sldMkLst>
        <pc:spChg chg="mod">
          <ac:chgData name="Joy Kuri" userId="2f0076b8-a69a-436f-912a-8680abd9d8b2" providerId="ADAL" clId="{A1868023-6A2B-0147-948A-E06566BDA398}" dt="2023-03-14T18:06:10.842" v="6" actId="20577"/>
          <ac:spMkLst>
            <pc:docMk/>
            <pc:sldMk cId="1122969922" sldId="971"/>
            <ac:spMk id="3" creationId="{C52C1E67-3C78-5459-594D-844236CD4AC6}"/>
          </ac:spMkLst>
        </pc:spChg>
      </pc:sldChg>
      <pc:sldChg chg="modSp">
        <pc:chgData name="Joy Kuri" userId="2f0076b8-a69a-436f-912a-8680abd9d8b2" providerId="ADAL" clId="{A1868023-6A2B-0147-948A-E06566BDA398}" dt="2023-03-14T18:21:06.487" v="13" actId="20577"/>
        <pc:sldMkLst>
          <pc:docMk/>
          <pc:sldMk cId="1135788838" sldId="972"/>
        </pc:sldMkLst>
        <pc:spChg chg="mod">
          <ac:chgData name="Joy Kuri" userId="2f0076b8-a69a-436f-912a-8680abd9d8b2" providerId="ADAL" clId="{A1868023-6A2B-0147-948A-E06566BDA398}" dt="2023-03-14T18:21:06.487" v="13" actId="20577"/>
          <ac:spMkLst>
            <pc:docMk/>
            <pc:sldMk cId="1135788838" sldId="972"/>
            <ac:spMk id="3" creationId="{8D74A8E7-1662-4854-92CF-EF467C3CE195}"/>
          </ac:spMkLst>
        </pc:spChg>
        <pc:spChg chg="mod">
          <ac:chgData name="Joy Kuri" userId="2f0076b8-a69a-436f-912a-8680abd9d8b2" providerId="ADAL" clId="{A1868023-6A2B-0147-948A-E06566BDA398}" dt="2023-03-14T18:19:29.482" v="12" actId="20577"/>
          <ac:spMkLst>
            <pc:docMk/>
            <pc:sldMk cId="1135788838" sldId="972"/>
            <ac:spMk id="10" creationId="{DF374521-9D1A-4954-A355-74E7EF7EDCF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D550D3-B275-46AA-B6AA-E44D501C6260}" type="datetimeFigureOut">
              <a:rPr lang="en-IN" smtClean="0"/>
              <a:t>22-05-2023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A65F88-B8D1-4FFB-B9FA-DB5BED80E5EA}" type="slidenum">
              <a:rPr lang="en-IN" smtClean="0"/>
              <a:t>‹#›</a:t>
            </a:fld>
            <a:endParaRPr lang="en-IN"/>
          </a:p>
        </p:txBody>
      </p:sp>
    </p:spTree>
    <p:extLst>
      <p:ext uri="{BB962C8B-B14F-4D97-AF65-F5344CB8AC3E}">
        <p14:creationId xmlns:p14="http://schemas.microsoft.com/office/powerpoint/2010/main" val="2070442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A5D97-BFDF-4810-A96F-D95C5E5EE0E8}"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0599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A5D97-BFDF-4810-A96F-D95C5E5EE0E8}"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8166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A5D97-BFDF-4810-A96F-D95C5E5EE0E8}"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613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A5D97-BFDF-4810-A96F-D95C5E5EE0E8}"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9938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A5D97-BFDF-4810-A96F-D95C5E5EE0E8}"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8512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A5D97-BFDF-4810-A96F-D95C5E5EE0E8}"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7766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A65F88-B8D1-4FFB-B9FA-DB5BED80E5EA}"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1302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A65F88-B8D1-4FFB-B9FA-DB5BED80E5EA}"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896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36433" indent="0" algn="ctr">
              <a:buNone/>
              <a:defRPr>
                <a:solidFill>
                  <a:schemeClr val="tx1">
                    <a:tint val="75000"/>
                  </a:schemeClr>
                </a:solidFill>
              </a:defRPr>
            </a:lvl2pPr>
            <a:lvl3pPr marL="1072866" indent="0" algn="ctr">
              <a:buNone/>
              <a:defRPr>
                <a:solidFill>
                  <a:schemeClr val="tx1">
                    <a:tint val="75000"/>
                  </a:schemeClr>
                </a:solidFill>
              </a:defRPr>
            </a:lvl3pPr>
            <a:lvl4pPr marL="1609298" indent="0" algn="ctr">
              <a:buNone/>
              <a:defRPr>
                <a:solidFill>
                  <a:schemeClr val="tx1">
                    <a:tint val="75000"/>
                  </a:schemeClr>
                </a:solidFill>
              </a:defRPr>
            </a:lvl4pPr>
            <a:lvl5pPr marL="2145731" indent="0" algn="ctr">
              <a:buNone/>
              <a:defRPr>
                <a:solidFill>
                  <a:schemeClr val="tx1">
                    <a:tint val="75000"/>
                  </a:schemeClr>
                </a:solidFill>
              </a:defRPr>
            </a:lvl5pPr>
            <a:lvl6pPr marL="2682164" indent="0" algn="ctr">
              <a:buNone/>
              <a:defRPr>
                <a:solidFill>
                  <a:schemeClr val="tx1">
                    <a:tint val="75000"/>
                  </a:schemeClr>
                </a:solidFill>
              </a:defRPr>
            </a:lvl6pPr>
            <a:lvl7pPr marL="3218597" indent="0" algn="ctr">
              <a:buNone/>
              <a:defRPr>
                <a:solidFill>
                  <a:schemeClr val="tx1">
                    <a:tint val="75000"/>
                  </a:schemeClr>
                </a:solidFill>
              </a:defRPr>
            </a:lvl7pPr>
            <a:lvl8pPr marL="3755029" indent="0" algn="ctr">
              <a:buNone/>
              <a:defRPr>
                <a:solidFill>
                  <a:schemeClr val="tx1">
                    <a:tint val="75000"/>
                  </a:schemeClr>
                </a:solidFill>
              </a:defRPr>
            </a:lvl8pPr>
            <a:lvl9pPr marL="4291462"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r>
              <a:rPr lang="en-US"/>
              <a:t>24-08-2012</a:t>
            </a:r>
            <a:endParaRPr lang="en-IN"/>
          </a:p>
        </p:txBody>
      </p:sp>
      <p:sp>
        <p:nvSpPr>
          <p:cNvPr id="5" name="Footer Placeholder 4"/>
          <p:cNvSpPr>
            <a:spLocks noGrp="1"/>
          </p:cNvSpPr>
          <p:nvPr>
            <p:ph type="ftr" sz="quarter" idx="11"/>
          </p:nvPr>
        </p:nvSpPr>
        <p:spPr/>
        <p:txBody>
          <a:bodyPr/>
          <a:lstStyle/>
          <a:p>
            <a:r>
              <a:rPr lang="en-US"/>
              <a:t>WiFi Performance and Management, Anurag Kumar, IISc</a:t>
            </a:r>
            <a:endParaRPr lang="en-IN"/>
          </a:p>
        </p:txBody>
      </p:sp>
      <p:sp>
        <p:nvSpPr>
          <p:cNvPr id="6" name="Slide Number Placeholder 5"/>
          <p:cNvSpPr>
            <a:spLocks noGrp="1"/>
          </p:cNvSpPr>
          <p:nvPr>
            <p:ph type="sldNum" sz="quarter" idx="12"/>
          </p:nvPr>
        </p:nvSpPr>
        <p:spPr/>
        <p:txBody>
          <a:bodyPr/>
          <a:lstStyle/>
          <a:p>
            <a:fld id="{352C71AD-C619-463C-BB09-F47A0DD05F12}" type="slidenum">
              <a:rPr lang="en-IN" smtClean="0"/>
              <a:pPr/>
              <a:t>‹#›</a:t>
            </a:fld>
            <a:endParaRPr lang="en-IN"/>
          </a:p>
        </p:txBody>
      </p:sp>
    </p:spTree>
    <p:extLst>
      <p:ext uri="{BB962C8B-B14F-4D97-AF65-F5344CB8AC3E}">
        <p14:creationId xmlns:p14="http://schemas.microsoft.com/office/powerpoint/2010/main" val="4214223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r>
              <a:rPr lang="en-US"/>
              <a:t>24-08-2012</a:t>
            </a:r>
            <a:endParaRPr lang="en-IN"/>
          </a:p>
        </p:txBody>
      </p:sp>
      <p:sp>
        <p:nvSpPr>
          <p:cNvPr id="5" name="Footer Placeholder 4"/>
          <p:cNvSpPr>
            <a:spLocks noGrp="1"/>
          </p:cNvSpPr>
          <p:nvPr>
            <p:ph type="ftr" sz="quarter" idx="11"/>
          </p:nvPr>
        </p:nvSpPr>
        <p:spPr/>
        <p:txBody>
          <a:bodyPr/>
          <a:lstStyle/>
          <a:p>
            <a:r>
              <a:rPr lang="en-US"/>
              <a:t>WiFi Performance and Management, Anurag Kumar, IISc</a:t>
            </a:r>
            <a:endParaRPr lang="en-IN"/>
          </a:p>
        </p:txBody>
      </p:sp>
      <p:sp>
        <p:nvSpPr>
          <p:cNvPr id="6" name="Slide Number Placeholder 5"/>
          <p:cNvSpPr>
            <a:spLocks noGrp="1"/>
          </p:cNvSpPr>
          <p:nvPr>
            <p:ph type="sldNum" sz="quarter" idx="12"/>
          </p:nvPr>
        </p:nvSpPr>
        <p:spPr/>
        <p:txBody>
          <a:bodyPr/>
          <a:lstStyle/>
          <a:p>
            <a:fld id="{352C71AD-C619-463C-BB09-F47A0DD05F12}" type="slidenum">
              <a:rPr lang="en-IN" smtClean="0"/>
              <a:pPr/>
              <a:t>‹#›</a:t>
            </a:fld>
            <a:endParaRPr lang="en-IN"/>
          </a:p>
        </p:txBody>
      </p:sp>
    </p:spTree>
    <p:extLst>
      <p:ext uri="{BB962C8B-B14F-4D97-AF65-F5344CB8AC3E}">
        <p14:creationId xmlns:p14="http://schemas.microsoft.com/office/powerpoint/2010/main" val="1598676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r>
              <a:rPr lang="en-US"/>
              <a:t>24-08-2012</a:t>
            </a:r>
            <a:endParaRPr lang="en-IN"/>
          </a:p>
        </p:txBody>
      </p:sp>
      <p:sp>
        <p:nvSpPr>
          <p:cNvPr id="5" name="Footer Placeholder 4"/>
          <p:cNvSpPr>
            <a:spLocks noGrp="1"/>
          </p:cNvSpPr>
          <p:nvPr>
            <p:ph type="ftr" sz="quarter" idx="11"/>
          </p:nvPr>
        </p:nvSpPr>
        <p:spPr/>
        <p:txBody>
          <a:bodyPr/>
          <a:lstStyle/>
          <a:p>
            <a:r>
              <a:rPr lang="en-US"/>
              <a:t>WiFi Performance and Management, Anurag Kumar, IISc</a:t>
            </a:r>
            <a:endParaRPr lang="en-IN"/>
          </a:p>
        </p:txBody>
      </p:sp>
      <p:sp>
        <p:nvSpPr>
          <p:cNvPr id="6" name="Slide Number Placeholder 5"/>
          <p:cNvSpPr>
            <a:spLocks noGrp="1"/>
          </p:cNvSpPr>
          <p:nvPr>
            <p:ph type="sldNum" sz="quarter" idx="12"/>
          </p:nvPr>
        </p:nvSpPr>
        <p:spPr/>
        <p:txBody>
          <a:bodyPr/>
          <a:lstStyle/>
          <a:p>
            <a:fld id="{352C71AD-C619-463C-BB09-F47A0DD05F12}" type="slidenum">
              <a:rPr lang="en-IN" smtClean="0"/>
              <a:pPr/>
              <a:t>‹#›</a:t>
            </a:fld>
            <a:endParaRPr lang="en-IN"/>
          </a:p>
        </p:txBody>
      </p:sp>
    </p:spTree>
    <p:extLst>
      <p:ext uri="{BB962C8B-B14F-4D97-AF65-F5344CB8AC3E}">
        <p14:creationId xmlns:p14="http://schemas.microsoft.com/office/powerpoint/2010/main" val="1449981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562" y="273422"/>
            <a:ext cx="10972120" cy="1144631"/>
          </a:xfrm>
          <a:prstGeom prst="rect">
            <a:avLst/>
          </a:prstGeom>
        </p:spPr>
        <p:txBody>
          <a:bodyPr lIns="0" tIns="0" rIns="0" bIns="0" anchor="ctr">
            <a:noAutofit/>
          </a:bodyPr>
          <a:lstStyle/>
          <a:p>
            <a:endParaRPr lang="en-US" sz="2177" b="0" strike="noStrike" spc="-1">
              <a:solidFill>
                <a:srgbClr val="000000"/>
              </a:solidFill>
              <a:latin typeface="Arial"/>
            </a:endParaRPr>
          </a:p>
        </p:txBody>
      </p:sp>
      <p:sp>
        <p:nvSpPr>
          <p:cNvPr id="3" name="PlaceHolder 2"/>
          <p:cNvSpPr>
            <a:spLocks noGrp="1"/>
          </p:cNvSpPr>
          <p:nvPr>
            <p:ph type="subTitle"/>
          </p:nvPr>
        </p:nvSpPr>
        <p:spPr>
          <a:xfrm>
            <a:off x="609562" y="1604399"/>
            <a:ext cx="10972120" cy="3977254"/>
          </a:xfrm>
          <a:prstGeom prst="rect">
            <a:avLst/>
          </a:prstGeom>
        </p:spPr>
        <p:txBody>
          <a:bodyPr lIns="0" tIns="0" rIns="0" bIns="0" anchor="ctr">
            <a:noAutofit/>
          </a:bodyPr>
          <a:lstStyle/>
          <a:p>
            <a:pPr algn="ctr"/>
            <a:endParaRPr lang="en-IN" sz="3870" b="0" strike="noStrike" spc="-1">
              <a:latin typeface="Arial"/>
            </a:endParaRPr>
          </a:p>
        </p:txBody>
      </p:sp>
    </p:spTree>
    <p:extLst>
      <p:ext uri="{BB962C8B-B14F-4D97-AF65-F5344CB8AC3E}">
        <p14:creationId xmlns:p14="http://schemas.microsoft.com/office/powerpoint/2010/main" val="3456333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36433" indent="0" algn="ctr">
              <a:buNone/>
              <a:defRPr>
                <a:solidFill>
                  <a:schemeClr val="tx1">
                    <a:tint val="75000"/>
                  </a:schemeClr>
                </a:solidFill>
              </a:defRPr>
            </a:lvl2pPr>
            <a:lvl3pPr marL="1072866" indent="0" algn="ctr">
              <a:buNone/>
              <a:defRPr>
                <a:solidFill>
                  <a:schemeClr val="tx1">
                    <a:tint val="75000"/>
                  </a:schemeClr>
                </a:solidFill>
              </a:defRPr>
            </a:lvl3pPr>
            <a:lvl4pPr marL="1609298" indent="0" algn="ctr">
              <a:buNone/>
              <a:defRPr>
                <a:solidFill>
                  <a:schemeClr val="tx1">
                    <a:tint val="75000"/>
                  </a:schemeClr>
                </a:solidFill>
              </a:defRPr>
            </a:lvl4pPr>
            <a:lvl5pPr marL="2145731" indent="0" algn="ctr">
              <a:buNone/>
              <a:defRPr>
                <a:solidFill>
                  <a:schemeClr val="tx1">
                    <a:tint val="75000"/>
                  </a:schemeClr>
                </a:solidFill>
              </a:defRPr>
            </a:lvl5pPr>
            <a:lvl6pPr marL="2682164" indent="0" algn="ctr">
              <a:buNone/>
              <a:defRPr>
                <a:solidFill>
                  <a:schemeClr val="tx1">
                    <a:tint val="75000"/>
                  </a:schemeClr>
                </a:solidFill>
              </a:defRPr>
            </a:lvl6pPr>
            <a:lvl7pPr marL="3218597" indent="0" algn="ctr">
              <a:buNone/>
              <a:defRPr>
                <a:solidFill>
                  <a:schemeClr val="tx1">
                    <a:tint val="75000"/>
                  </a:schemeClr>
                </a:solidFill>
              </a:defRPr>
            </a:lvl7pPr>
            <a:lvl8pPr marL="3755029" indent="0" algn="ctr">
              <a:buNone/>
              <a:defRPr>
                <a:solidFill>
                  <a:schemeClr val="tx1">
                    <a:tint val="75000"/>
                  </a:schemeClr>
                </a:solidFill>
              </a:defRPr>
            </a:lvl8pPr>
            <a:lvl9pPr marL="4291462"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r>
              <a:rPr lang="en-US"/>
              <a:t>24-08-2012</a:t>
            </a:r>
            <a:endParaRPr lang="en-IN"/>
          </a:p>
        </p:txBody>
      </p:sp>
      <p:sp>
        <p:nvSpPr>
          <p:cNvPr id="5" name="Footer Placeholder 4"/>
          <p:cNvSpPr>
            <a:spLocks noGrp="1"/>
          </p:cNvSpPr>
          <p:nvPr>
            <p:ph type="ftr" sz="quarter" idx="11"/>
          </p:nvPr>
        </p:nvSpPr>
        <p:spPr/>
        <p:txBody>
          <a:bodyPr/>
          <a:lstStyle/>
          <a:p>
            <a:r>
              <a:rPr lang="en-US"/>
              <a:t>WiFi Performance and Management, Anurag Kumar, IISc</a:t>
            </a:r>
            <a:endParaRPr lang="en-IN"/>
          </a:p>
        </p:txBody>
      </p:sp>
      <p:sp>
        <p:nvSpPr>
          <p:cNvPr id="6" name="Slide Number Placeholder 5"/>
          <p:cNvSpPr>
            <a:spLocks noGrp="1"/>
          </p:cNvSpPr>
          <p:nvPr>
            <p:ph type="sldNum" sz="quarter" idx="12"/>
          </p:nvPr>
        </p:nvSpPr>
        <p:spPr/>
        <p:txBody>
          <a:bodyPr/>
          <a:lstStyle/>
          <a:p>
            <a:fld id="{352C71AD-C619-463C-BB09-F47A0DD05F12}" type="slidenum">
              <a:rPr lang="en-IN" smtClean="0"/>
              <a:pPr/>
              <a:t>‹#›</a:t>
            </a:fld>
            <a:endParaRPr lang="en-IN"/>
          </a:p>
        </p:txBody>
      </p:sp>
    </p:spTree>
    <p:extLst>
      <p:ext uri="{BB962C8B-B14F-4D97-AF65-F5344CB8AC3E}">
        <p14:creationId xmlns:p14="http://schemas.microsoft.com/office/powerpoint/2010/main" val="457258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609600"/>
          </a:xfrm>
        </p:spPr>
        <p:txBody>
          <a:bodyPr>
            <a:normAutofit/>
          </a:bodyPr>
          <a:lstStyle>
            <a:lvl1pPr>
              <a:defRPr sz="3600" b="1"/>
            </a:lvl1pPr>
          </a:lstStyle>
          <a:p>
            <a:r>
              <a:rPr lang="en-US" dirty="0"/>
              <a:t>Click to edit Master title style</a:t>
            </a:r>
            <a:endParaRPr lang="en-IN" dirty="0"/>
          </a:p>
        </p:txBody>
      </p:sp>
      <p:sp>
        <p:nvSpPr>
          <p:cNvPr id="3" name="Content Placeholder 2"/>
          <p:cNvSpPr>
            <a:spLocks noGrp="1"/>
          </p:cNvSpPr>
          <p:nvPr>
            <p:ph idx="1"/>
          </p:nvPr>
        </p:nvSpPr>
        <p:spPr>
          <a:xfrm>
            <a:off x="455315" y="1143000"/>
            <a:ext cx="11281370" cy="5181600"/>
          </a:xfrm>
        </p:spPr>
        <p:txBody>
          <a:bodyPr/>
          <a:lstStyle>
            <a:lvl1pPr>
              <a:defRPr sz="2800"/>
            </a:lvl1pPr>
            <a:lvl2pPr>
              <a:defRPr sz="2400">
                <a:solidFill>
                  <a:srgbClr val="C00000"/>
                </a:solidFill>
              </a:defRPr>
            </a:lvl2pPr>
            <a:lvl3pPr>
              <a:defRPr sz="24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08095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700" b="1" cap="all"/>
            </a:lvl1pPr>
          </a:lstStyle>
          <a:p>
            <a:r>
              <a:rPr lang="en-US"/>
              <a:t>Click to edit Master title style</a:t>
            </a:r>
            <a:endParaRPr lang="en-I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300">
                <a:solidFill>
                  <a:schemeClr val="tx1">
                    <a:tint val="75000"/>
                  </a:schemeClr>
                </a:solidFill>
              </a:defRPr>
            </a:lvl1pPr>
            <a:lvl2pPr marL="536433" indent="0">
              <a:buNone/>
              <a:defRPr sz="2100">
                <a:solidFill>
                  <a:schemeClr val="tx1">
                    <a:tint val="75000"/>
                  </a:schemeClr>
                </a:solidFill>
              </a:defRPr>
            </a:lvl2pPr>
            <a:lvl3pPr marL="1072866" indent="0">
              <a:buNone/>
              <a:defRPr sz="1900">
                <a:solidFill>
                  <a:schemeClr val="tx1">
                    <a:tint val="75000"/>
                  </a:schemeClr>
                </a:solidFill>
              </a:defRPr>
            </a:lvl3pPr>
            <a:lvl4pPr marL="1609298" indent="0">
              <a:buNone/>
              <a:defRPr sz="1600">
                <a:solidFill>
                  <a:schemeClr val="tx1">
                    <a:tint val="75000"/>
                  </a:schemeClr>
                </a:solidFill>
              </a:defRPr>
            </a:lvl4pPr>
            <a:lvl5pPr marL="2145731" indent="0">
              <a:buNone/>
              <a:defRPr sz="1600">
                <a:solidFill>
                  <a:schemeClr val="tx1">
                    <a:tint val="75000"/>
                  </a:schemeClr>
                </a:solidFill>
              </a:defRPr>
            </a:lvl5pPr>
            <a:lvl6pPr marL="2682164" indent="0">
              <a:buNone/>
              <a:defRPr sz="1600">
                <a:solidFill>
                  <a:schemeClr val="tx1">
                    <a:tint val="75000"/>
                  </a:schemeClr>
                </a:solidFill>
              </a:defRPr>
            </a:lvl6pPr>
            <a:lvl7pPr marL="3218597" indent="0">
              <a:buNone/>
              <a:defRPr sz="1600">
                <a:solidFill>
                  <a:schemeClr val="tx1">
                    <a:tint val="75000"/>
                  </a:schemeClr>
                </a:solidFill>
              </a:defRPr>
            </a:lvl7pPr>
            <a:lvl8pPr marL="3755029" indent="0">
              <a:buNone/>
              <a:defRPr sz="1600">
                <a:solidFill>
                  <a:schemeClr val="tx1">
                    <a:tint val="75000"/>
                  </a:schemeClr>
                </a:solidFill>
              </a:defRPr>
            </a:lvl8pPr>
            <a:lvl9pPr marL="4291462"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24-08-2012</a:t>
            </a:r>
            <a:endParaRPr lang="en-IN"/>
          </a:p>
        </p:txBody>
      </p:sp>
      <p:sp>
        <p:nvSpPr>
          <p:cNvPr id="5" name="Footer Placeholder 4"/>
          <p:cNvSpPr>
            <a:spLocks noGrp="1"/>
          </p:cNvSpPr>
          <p:nvPr>
            <p:ph type="ftr" sz="quarter" idx="11"/>
          </p:nvPr>
        </p:nvSpPr>
        <p:spPr/>
        <p:txBody>
          <a:bodyPr/>
          <a:lstStyle/>
          <a:p>
            <a:r>
              <a:rPr lang="en-US"/>
              <a:t>WiFi Performance and Management, Anurag Kumar, IISc</a:t>
            </a:r>
            <a:endParaRPr lang="en-IN"/>
          </a:p>
        </p:txBody>
      </p:sp>
      <p:sp>
        <p:nvSpPr>
          <p:cNvPr id="6" name="Slide Number Placeholder 5"/>
          <p:cNvSpPr>
            <a:spLocks noGrp="1"/>
          </p:cNvSpPr>
          <p:nvPr>
            <p:ph type="sldNum" sz="quarter" idx="12"/>
          </p:nvPr>
        </p:nvSpPr>
        <p:spPr/>
        <p:txBody>
          <a:bodyPr/>
          <a:lstStyle/>
          <a:p>
            <a:fld id="{352C71AD-C619-463C-BB09-F47A0DD05F12}" type="slidenum">
              <a:rPr lang="en-IN" smtClean="0"/>
              <a:pPr/>
              <a:t>‹#›</a:t>
            </a:fld>
            <a:endParaRPr lang="en-IN"/>
          </a:p>
        </p:txBody>
      </p:sp>
    </p:spTree>
    <p:extLst>
      <p:ext uri="{BB962C8B-B14F-4D97-AF65-F5344CB8AC3E}">
        <p14:creationId xmlns:p14="http://schemas.microsoft.com/office/powerpoint/2010/main" val="1738713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09600" y="1600202"/>
            <a:ext cx="5384800" cy="4525963"/>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97600" y="1600202"/>
            <a:ext cx="5384800" cy="4525963"/>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r>
              <a:rPr lang="en-US"/>
              <a:t>24-08-2012</a:t>
            </a:r>
            <a:endParaRPr lang="en-IN"/>
          </a:p>
        </p:txBody>
      </p:sp>
      <p:sp>
        <p:nvSpPr>
          <p:cNvPr id="6" name="Footer Placeholder 5"/>
          <p:cNvSpPr>
            <a:spLocks noGrp="1"/>
          </p:cNvSpPr>
          <p:nvPr>
            <p:ph type="ftr" sz="quarter" idx="11"/>
          </p:nvPr>
        </p:nvSpPr>
        <p:spPr/>
        <p:txBody>
          <a:bodyPr/>
          <a:lstStyle/>
          <a:p>
            <a:r>
              <a:rPr lang="en-US"/>
              <a:t>WiFi Performance and Management, Anurag Kumar, IISc</a:t>
            </a:r>
            <a:endParaRPr lang="en-IN"/>
          </a:p>
        </p:txBody>
      </p:sp>
      <p:sp>
        <p:nvSpPr>
          <p:cNvPr id="7" name="Slide Number Placeholder 6"/>
          <p:cNvSpPr>
            <a:spLocks noGrp="1"/>
          </p:cNvSpPr>
          <p:nvPr>
            <p:ph type="sldNum" sz="quarter" idx="12"/>
          </p:nvPr>
        </p:nvSpPr>
        <p:spPr/>
        <p:txBody>
          <a:bodyPr/>
          <a:lstStyle/>
          <a:p>
            <a:fld id="{352C71AD-C619-463C-BB09-F47A0DD05F12}" type="slidenum">
              <a:rPr lang="en-IN" smtClean="0"/>
              <a:pPr/>
              <a:t>‹#›</a:t>
            </a:fld>
            <a:endParaRPr lang="en-IN"/>
          </a:p>
        </p:txBody>
      </p:sp>
    </p:spTree>
    <p:extLst>
      <p:ext uri="{BB962C8B-B14F-4D97-AF65-F5344CB8AC3E}">
        <p14:creationId xmlns:p14="http://schemas.microsoft.com/office/powerpoint/2010/main" val="1837872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800" b="1"/>
            </a:lvl1pPr>
            <a:lvl2pPr marL="536433" indent="0">
              <a:buNone/>
              <a:defRPr sz="2300" b="1"/>
            </a:lvl2pPr>
            <a:lvl3pPr marL="1072866" indent="0">
              <a:buNone/>
              <a:defRPr sz="2100" b="1"/>
            </a:lvl3pPr>
            <a:lvl4pPr marL="1609298" indent="0">
              <a:buNone/>
              <a:defRPr sz="1900" b="1"/>
            </a:lvl4pPr>
            <a:lvl5pPr marL="2145731" indent="0">
              <a:buNone/>
              <a:defRPr sz="1900" b="1"/>
            </a:lvl5pPr>
            <a:lvl6pPr marL="2682164" indent="0">
              <a:buNone/>
              <a:defRPr sz="1900" b="1"/>
            </a:lvl6pPr>
            <a:lvl7pPr marL="3218597" indent="0">
              <a:buNone/>
              <a:defRPr sz="1900" b="1"/>
            </a:lvl7pPr>
            <a:lvl8pPr marL="3755029" indent="0">
              <a:buNone/>
              <a:defRPr sz="1900" b="1"/>
            </a:lvl8pPr>
            <a:lvl9pPr marL="4291462" indent="0">
              <a:buNone/>
              <a:defRPr sz="19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93369" y="1535114"/>
            <a:ext cx="5389034" cy="639763"/>
          </a:xfrm>
        </p:spPr>
        <p:txBody>
          <a:bodyPr anchor="b"/>
          <a:lstStyle>
            <a:lvl1pPr marL="0" indent="0">
              <a:buNone/>
              <a:defRPr sz="2800" b="1"/>
            </a:lvl1pPr>
            <a:lvl2pPr marL="536433" indent="0">
              <a:buNone/>
              <a:defRPr sz="2300" b="1"/>
            </a:lvl2pPr>
            <a:lvl3pPr marL="1072866" indent="0">
              <a:buNone/>
              <a:defRPr sz="2100" b="1"/>
            </a:lvl3pPr>
            <a:lvl4pPr marL="1609298" indent="0">
              <a:buNone/>
              <a:defRPr sz="1900" b="1"/>
            </a:lvl4pPr>
            <a:lvl5pPr marL="2145731" indent="0">
              <a:buNone/>
              <a:defRPr sz="1900" b="1"/>
            </a:lvl5pPr>
            <a:lvl6pPr marL="2682164" indent="0">
              <a:buNone/>
              <a:defRPr sz="1900" b="1"/>
            </a:lvl6pPr>
            <a:lvl7pPr marL="3218597" indent="0">
              <a:buNone/>
              <a:defRPr sz="1900" b="1"/>
            </a:lvl7pPr>
            <a:lvl8pPr marL="3755029" indent="0">
              <a:buNone/>
              <a:defRPr sz="1900" b="1"/>
            </a:lvl8pPr>
            <a:lvl9pPr marL="4291462"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4" cy="3951288"/>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r>
              <a:rPr lang="en-US"/>
              <a:t>24-08-2012</a:t>
            </a:r>
            <a:endParaRPr lang="en-IN"/>
          </a:p>
        </p:txBody>
      </p:sp>
      <p:sp>
        <p:nvSpPr>
          <p:cNvPr id="8" name="Footer Placeholder 7"/>
          <p:cNvSpPr>
            <a:spLocks noGrp="1"/>
          </p:cNvSpPr>
          <p:nvPr>
            <p:ph type="ftr" sz="quarter" idx="11"/>
          </p:nvPr>
        </p:nvSpPr>
        <p:spPr/>
        <p:txBody>
          <a:bodyPr/>
          <a:lstStyle/>
          <a:p>
            <a:r>
              <a:rPr lang="en-US"/>
              <a:t>WiFi Performance and Management, Anurag Kumar, IISc</a:t>
            </a:r>
            <a:endParaRPr lang="en-IN"/>
          </a:p>
        </p:txBody>
      </p:sp>
      <p:sp>
        <p:nvSpPr>
          <p:cNvPr id="9" name="Slide Number Placeholder 8"/>
          <p:cNvSpPr>
            <a:spLocks noGrp="1"/>
          </p:cNvSpPr>
          <p:nvPr>
            <p:ph type="sldNum" sz="quarter" idx="12"/>
          </p:nvPr>
        </p:nvSpPr>
        <p:spPr/>
        <p:txBody>
          <a:bodyPr/>
          <a:lstStyle/>
          <a:p>
            <a:fld id="{352C71AD-C619-463C-BB09-F47A0DD05F12}" type="slidenum">
              <a:rPr lang="en-IN" smtClean="0"/>
              <a:pPr/>
              <a:t>‹#›</a:t>
            </a:fld>
            <a:endParaRPr lang="en-IN"/>
          </a:p>
        </p:txBody>
      </p:sp>
    </p:spTree>
    <p:extLst>
      <p:ext uri="{BB962C8B-B14F-4D97-AF65-F5344CB8AC3E}">
        <p14:creationId xmlns:p14="http://schemas.microsoft.com/office/powerpoint/2010/main" val="298568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39761"/>
          </a:xfrm>
        </p:spPr>
        <p:txBody>
          <a:bodyPr/>
          <a:lstStyle>
            <a:lvl1pPr>
              <a:defRPr sz="3600" b="1"/>
            </a:lvl1pPr>
          </a:lstStyle>
          <a:p>
            <a:r>
              <a:rPr lang="en-US" dirty="0"/>
              <a:t>Click to edit Master title style</a:t>
            </a:r>
            <a:endParaRPr lang="en-IN" dirty="0"/>
          </a:p>
        </p:txBody>
      </p:sp>
      <p:sp>
        <p:nvSpPr>
          <p:cNvPr id="3" name="Date Placeholder 2"/>
          <p:cNvSpPr>
            <a:spLocks noGrp="1"/>
          </p:cNvSpPr>
          <p:nvPr>
            <p:ph type="dt" sz="half" idx="10"/>
          </p:nvPr>
        </p:nvSpPr>
        <p:spPr/>
        <p:txBody>
          <a:bodyPr/>
          <a:lstStyle/>
          <a:p>
            <a:r>
              <a:rPr lang="en-US"/>
              <a:t>24-08-2012</a:t>
            </a:r>
            <a:endParaRPr lang="en-IN"/>
          </a:p>
        </p:txBody>
      </p:sp>
      <p:sp>
        <p:nvSpPr>
          <p:cNvPr id="4" name="Footer Placeholder 3"/>
          <p:cNvSpPr>
            <a:spLocks noGrp="1"/>
          </p:cNvSpPr>
          <p:nvPr>
            <p:ph type="ftr" sz="quarter" idx="11"/>
          </p:nvPr>
        </p:nvSpPr>
        <p:spPr/>
        <p:txBody>
          <a:bodyPr/>
          <a:lstStyle/>
          <a:p>
            <a:r>
              <a:rPr lang="en-US"/>
              <a:t>WiFi Performance and Management, Anurag Kumar, IISc</a:t>
            </a:r>
            <a:endParaRPr lang="en-IN"/>
          </a:p>
        </p:txBody>
      </p:sp>
      <p:sp>
        <p:nvSpPr>
          <p:cNvPr id="5" name="Slide Number Placeholder 4"/>
          <p:cNvSpPr>
            <a:spLocks noGrp="1"/>
          </p:cNvSpPr>
          <p:nvPr>
            <p:ph type="sldNum" sz="quarter" idx="12"/>
          </p:nvPr>
        </p:nvSpPr>
        <p:spPr/>
        <p:txBody>
          <a:bodyPr/>
          <a:lstStyle/>
          <a:p>
            <a:fld id="{352C71AD-C619-463C-BB09-F47A0DD05F12}" type="slidenum">
              <a:rPr lang="en-IN" smtClean="0"/>
              <a:pPr/>
              <a:t>‹#›</a:t>
            </a:fld>
            <a:endParaRPr lang="en-IN"/>
          </a:p>
        </p:txBody>
      </p:sp>
    </p:spTree>
    <p:extLst>
      <p:ext uri="{BB962C8B-B14F-4D97-AF65-F5344CB8AC3E}">
        <p14:creationId xmlns:p14="http://schemas.microsoft.com/office/powerpoint/2010/main" val="4265266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24-08-2012</a:t>
            </a:r>
            <a:endParaRPr lang="en-IN"/>
          </a:p>
        </p:txBody>
      </p:sp>
      <p:sp>
        <p:nvSpPr>
          <p:cNvPr id="3" name="Footer Placeholder 2"/>
          <p:cNvSpPr>
            <a:spLocks noGrp="1"/>
          </p:cNvSpPr>
          <p:nvPr>
            <p:ph type="ftr" sz="quarter" idx="11"/>
          </p:nvPr>
        </p:nvSpPr>
        <p:spPr/>
        <p:txBody>
          <a:bodyPr/>
          <a:lstStyle/>
          <a:p>
            <a:r>
              <a:rPr lang="en-US"/>
              <a:t>WiFi Performance and Management, Anurag Kumar, IISc</a:t>
            </a:r>
            <a:endParaRPr lang="en-IN"/>
          </a:p>
        </p:txBody>
      </p:sp>
      <p:sp>
        <p:nvSpPr>
          <p:cNvPr id="4" name="Slide Number Placeholder 3"/>
          <p:cNvSpPr>
            <a:spLocks noGrp="1"/>
          </p:cNvSpPr>
          <p:nvPr>
            <p:ph type="sldNum" sz="quarter" idx="12"/>
          </p:nvPr>
        </p:nvSpPr>
        <p:spPr/>
        <p:txBody>
          <a:bodyPr/>
          <a:lstStyle/>
          <a:p>
            <a:fld id="{352C71AD-C619-463C-BB09-F47A0DD05F12}" type="slidenum">
              <a:rPr lang="en-IN" smtClean="0"/>
              <a:pPr/>
              <a:t>‹#›</a:t>
            </a:fld>
            <a:endParaRPr lang="en-IN"/>
          </a:p>
        </p:txBody>
      </p:sp>
    </p:spTree>
    <p:extLst>
      <p:ext uri="{BB962C8B-B14F-4D97-AF65-F5344CB8AC3E}">
        <p14:creationId xmlns:p14="http://schemas.microsoft.com/office/powerpoint/2010/main" val="3132210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609600"/>
          </a:xfrm>
        </p:spPr>
        <p:txBody>
          <a:bodyPr>
            <a:normAutofit/>
          </a:bodyPr>
          <a:lstStyle>
            <a:lvl1pPr>
              <a:defRPr sz="2800" b="1"/>
            </a:lvl1pPr>
          </a:lstStyle>
          <a:p>
            <a:r>
              <a:rPr lang="en-US" dirty="0"/>
              <a:t>Click to edit Master title style</a:t>
            </a:r>
            <a:endParaRPr lang="en-IN" dirty="0"/>
          </a:p>
        </p:txBody>
      </p:sp>
      <p:sp>
        <p:nvSpPr>
          <p:cNvPr id="3" name="Content Placeholder 2"/>
          <p:cNvSpPr>
            <a:spLocks noGrp="1"/>
          </p:cNvSpPr>
          <p:nvPr>
            <p:ph idx="1"/>
          </p:nvPr>
        </p:nvSpPr>
        <p:spPr>
          <a:xfrm>
            <a:off x="457199" y="990600"/>
            <a:ext cx="11279485" cy="5562600"/>
          </a:xfrm>
        </p:spPr>
        <p:txBody>
          <a:bodyPr>
            <a:normAutofit/>
          </a:bodyPr>
          <a:lstStyle>
            <a:lvl1pPr>
              <a:defRPr sz="2000"/>
            </a:lvl1pPr>
            <a:lvl2pPr>
              <a:defRPr sz="1800">
                <a:solidFill>
                  <a:srgbClr val="C00000"/>
                </a:solidFill>
              </a:defRPr>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738119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300" b="1"/>
            </a:lvl1pPr>
          </a:lstStyle>
          <a:p>
            <a:r>
              <a:rPr lang="en-US"/>
              <a:t>Click to edit Master title style</a:t>
            </a:r>
            <a:endParaRPr lang="en-IN"/>
          </a:p>
        </p:txBody>
      </p:sp>
      <p:sp>
        <p:nvSpPr>
          <p:cNvPr id="3" name="Content Placeholder 2"/>
          <p:cNvSpPr>
            <a:spLocks noGrp="1"/>
          </p:cNvSpPr>
          <p:nvPr>
            <p:ph idx="1"/>
          </p:nvPr>
        </p:nvSpPr>
        <p:spPr>
          <a:xfrm>
            <a:off x="4766734" y="273053"/>
            <a:ext cx="6815666" cy="5853113"/>
          </a:xfrm>
        </p:spPr>
        <p:txBody>
          <a:bodyPr/>
          <a:lstStyle>
            <a:lvl1pPr>
              <a:defRPr sz="3800"/>
            </a:lvl1pPr>
            <a:lvl2pPr>
              <a:defRPr sz="3300"/>
            </a:lvl2pPr>
            <a:lvl3pPr>
              <a:defRPr sz="28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600"/>
            </a:lvl1pPr>
            <a:lvl2pPr marL="536433" indent="0">
              <a:buNone/>
              <a:defRPr sz="1400"/>
            </a:lvl2pPr>
            <a:lvl3pPr marL="1072866" indent="0">
              <a:buNone/>
              <a:defRPr sz="1200"/>
            </a:lvl3pPr>
            <a:lvl4pPr marL="1609298" indent="0">
              <a:buNone/>
              <a:defRPr sz="1100"/>
            </a:lvl4pPr>
            <a:lvl5pPr marL="2145731" indent="0">
              <a:buNone/>
              <a:defRPr sz="1100"/>
            </a:lvl5pPr>
            <a:lvl6pPr marL="2682164" indent="0">
              <a:buNone/>
              <a:defRPr sz="1100"/>
            </a:lvl6pPr>
            <a:lvl7pPr marL="3218597" indent="0">
              <a:buNone/>
              <a:defRPr sz="1100"/>
            </a:lvl7pPr>
            <a:lvl8pPr marL="3755029" indent="0">
              <a:buNone/>
              <a:defRPr sz="1100"/>
            </a:lvl8pPr>
            <a:lvl9pPr marL="4291462"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24-08-2012</a:t>
            </a:r>
            <a:endParaRPr lang="en-IN"/>
          </a:p>
        </p:txBody>
      </p:sp>
      <p:sp>
        <p:nvSpPr>
          <p:cNvPr id="6" name="Footer Placeholder 5"/>
          <p:cNvSpPr>
            <a:spLocks noGrp="1"/>
          </p:cNvSpPr>
          <p:nvPr>
            <p:ph type="ftr" sz="quarter" idx="11"/>
          </p:nvPr>
        </p:nvSpPr>
        <p:spPr/>
        <p:txBody>
          <a:bodyPr/>
          <a:lstStyle/>
          <a:p>
            <a:r>
              <a:rPr lang="en-US"/>
              <a:t>WiFi Performance and Management, Anurag Kumar, IISc</a:t>
            </a:r>
            <a:endParaRPr lang="en-IN"/>
          </a:p>
        </p:txBody>
      </p:sp>
      <p:sp>
        <p:nvSpPr>
          <p:cNvPr id="7" name="Slide Number Placeholder 6"/>
          <p:cNvSpPr>
            <a:spLocks noGrp="1"/>
          </p:cNvSpPr>
          <p:nvPr>
            <p:ph type="sldNum" sz="quarter" idx="12"/>
          </p:nvPr>
        </p:nvSpPr>
        <p:spPr/>
        <p:txBody>
          <a:bodyPr/>
          <a:lstStyle/>
          <a:p>
            <a:fld id="{352C71AD-C619-463C-BB09-F47A0DD05F12}" type="slidenum">
              <a:rPr lang="en-IN" smtClean="0"/>
              <a:pPr/>
              <a:t>‹#›</a:t>
            </a:fld>
            <a:endParaRPr lang="en-IN"/>
          </a:p>
        </p:txBody>
      </p:sp>
    </p:spTree>
    <p:extLst>
      <p:ext uri="{BB962C8B-B14F-4D97-AF65-F5344CB8AC3E}">
        <p14:creationId xmlns:p14="http://schemas.microsoft.com/office/powerpoint/2010/main" val="79464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300" b="1"/>
            </a:lvl1pPr>
          </a:lstStyle>
          <a:p>
            <a:r>
              <a:rPr lang="en-US"/>
              <a:t>Click to edit Master title style</a:t>
            </a:r>
            <a:endParaRPr lang="en-IN"/>
          </a:p>
        </p:txBody>
      </p:sp>
      <p:sp>
        <p:nvSpPr>
          <p:cNvPr id="3" name="Picture Placeholder 2"/>
          <p:cNvSpPr>
            <a:spLocks noGrp="1"/>
          </p:cNvSpPr>
          <p:nvPr>
            <p:ph type="pic" idx="1"/>
          </p:nvPr>
        </p:nvSpPr>
        <p:spPr>
          <a:xfrm>
            <a:off x="2389717" y="612775"/>
            <a:ext cx="7315200" cy="4114800"/>
          </a:xfrm>
        </p:spPr>
        <p:txBody>
          <a:bodyPr/>
          <a:lstStyle>
            <a:lvl1pPr marL="0" indent="0">
              <a:buNone/>
              <a:defRPr sz="3800"/>
            </a:lvl1pPr>
            <a:lvl2pPr marL="536433" indent="0">
              <a:buNone/>
              <a:defRPr sz="3300"/>
            </a:lvl2pPr>
            <a:lvl3pPr marL="1072866" indent="0">
              <a:buNone/>
              <a:defRPr sz="2800"/>
            </a:lvl3pPr>
            <a:lvl4pPr marL="1609298" indent="0">
              <a:buNone/>
              <a:defRPr sz="2300"/>
            </a:lvl4pPr>
            <a:lvl5pPr marL="2145731" indent="0">
              <a:buNone/>
              <a:defRPr sz="2300"/>
            </a:lvl5pPr>
            <a:lvl6pPr marL="2682164" indent="0">
              <a:buNone/>
              <a:defRPr sz="2300"/>
            </a:lvl6pPr>
            <a:lvl7pPr marL="3218597" indent="0">
              <a:buNone/>
              <a:defRPr sz="2300"/>
            </a:lvl7pPr>
            <a:lvl8pPr marL="3755029" indent="0">
              <a:buNone/>
              <a:defRPr sz="2300"/>
            </a:lvl8pPr>
            <a:lvl9pPr marL="4291462" indent="0">
              <a:buNone/>
              <a:defRPr sz="2300"/>
            </a:lvl9pPr>
          </a:lstStyle>
          <a:p>
            <a:endParaRPr lang="en-IN"/>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600"/>
            </a:lvl1pPr>
            <a:lvl2pPr marL="536433" indent="0">
              <a:buNone/>
              <a:defRPr sz="1400"/>
            </a:lvl2pPr>
            <a:lvl3pPr marL="1072866" indent="0">
              <a:buNone/>
              <a:defRPr sz="1200"/>
            </a:lvl3pPr>
            <a:lvl4pPr marL="1609298" indent="0">
              <a:buNone/>
              <a:defRPr sz="1100"/>
            </a:lvl4pPr>
            <a:lvl5pPr marL="2145731" indent="0">
              <a:buNone/>
              <a:defRPr sz="1100"/>
            </a:lvl5pPr>
            <a:lvl6pPr marL="2682164" indent="0">
              <a:buNone/>
              <a:defRPr sz="1100"/>
            </a:lvl6pPr>
            <a:lvl7pPr marL="3218597" indent="0">
              <a:buNone/>
              <a:defRPr sz="1100"/>
            </a:lvl7pPr>
            <a:lvl8pPr marL="3755029" indent="0">
              <a:buNone/>
              <a:defRPr sz="1100"/>
            </a:lvl8pPr>
            <a:lvl9pPr marL="4291462"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24-08-2012</a:t>
            </a:r>
            <a:endParaRPr lang="en-IN"/>
          </a:p>
        </p:txBody>
      </p:sp>
      <p:sp>
        <p:nvSpPr>
          <p:cNvPr id="6" name="Footer Placeholder 5"/>
          <p:cNvSpPr>
            <a:spLocks noGrp="1"/>
          </p:cNvSpPr>
          <p:nvPr>
            <p:ph type="ftr" sz="quarter" idx="11"/>
          </p:nvPr>
        </p:nvSpPr>
        <p:spPr/>
        <p:txBody>
          <a:bodyPr/>
          <a:lstStyle/>
          <a:p>
            <a:r>
              <a:rPr lang="en-US"/>
              <a:t>WiFi Performance and Management, Anurag Kumar, IISc</a:t>
            </a:r>
            <a:endParaRPr lang="en-IN"/>
          </a:p>
        </p:txBody>
      </p:sp>
      <p:sp>
        <p:nvSpPr>
          <p:cNvPr id="7" name="Slide Number Placeholder 6"/>
          <p:cNvSpPr>
            <a:spLocks noGrp="1"/>
          </p:cNvSpPr>
          <p:nvPr>
            <p:ph type="sldNum" sz="quarter" idx="12"/>
          </p:nvPr>
        </p:nvSpPr>
        <p:spPr/>
        <p:txBody>
          <a:bodyPr/>
          <a:lstStyle/>
          <a:p>
            <a:fld id="{352C71AD-C619-463C-BB09-F47A0DD05F12}" type="slidenum">
              <a:rPr lang="en-IN" smtClean="0"/>
              <a:pPr/>
              <a:t>‹#›</a:t>
            </a:fld>
            <a:endParaRPr lang="en-IN"/>
          </a:p>
        </p:txBody>
      </p:sp>
    </p:spTree>
    <p:extLst>
      <p:ext uri="{BB962C8B-B14F-4D97-AF65-F5344CB8AC3E}">
        <p14:creationId xmlns:p14="http://schemas.microsoft.com/office/powerpoint/2010/main" val="3865550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r>
              <a:rPr lang="en-US"/>
              <a:t>24-08-2012</a:t>
            </a:r>
            <a:endParaRPr lang="en-IN"/>
          </a:p>
        </p:txBody>
      </p:sp>
      <p:sp>
        <p:nvSpPr>
          <p:cNvPr id="5" name="Footer Placeholder 4"/>
          <p:cNvSpPr>
            <a:spLocks noGrp="1"/>
          </p:cNvSpPr>
          <p:nvPr>
            <p:ph type="ftr" sz="quarter" idx="11"/>
          </p:nvPr>
        </p:nvSpPr>
        <p:spPr/>
        <p:txBody>
          <a:bodyPr/>
          <a:lstStyle/>
          <a:p>
            <a:r>
              <a:rPr lang="en-US"/>
              <a:t>WiFi Performance and Management, Anurag Kumar, IISc</a:t>
            </a:r>
            <a:endParaRPr lang="en-IN"/>
          </a:p>
        </p:txBody>
      </p:sp>
      <p:sp>
        <p:nvSpPr>
          <p:cNvPr id="6" name="Slide Number Placeholder 5"/>
          <p:cNvSpPr>
            <a:spLocks noGrp="1"/>
          </p:cNvSpPr>
          <p:nvPr>
            <p:ph type="sldNum" sz="quarter" idx="12"/>
          </p:nvPr>
        </p:nvSpPr>
        <p:spPr/>
        <p:txBody>
          <a:bodyPr/>
          <a:lstStyle/>
          <a:p>
            <a:fld id="{352C71AD-C619-463C-BB09-F47A0DD05F12}" type="slidenum">
              <a:rPr lang="en-IN" smtClean="0"/>
              <a:pPr/>
              <a:t>‹#›</a:t>
            </a:fld>
            <a:endParaRPr lang="en-IN"/>
          </a:p>
        </p:txBody>
      </p:sp>
    </p:spTree>
    <p:extLst>
      <p:ext uri="{BB962C8B-B14F-4D97-AF65-F5344CB8AC3E}">
        <p14:creationId xmlns:p14="http://schemas.microsoft.com/office/powerpoint/2010/main" val="2451250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r>
              <a:rPr lang="en-US"/>
              <a:t>24-08-2012</a:t>
            </a:r>
            <a:endParaRPr lang="en-IN"/>
          </a:p>
        </p:txBody>
      </p:sp>
      <p:sp>
        <p:nvSpPr>
          <p:cNvPr id="5" name="Footer Placeholder 4"/>
          <p:cNvSpPr>
            <a:spLocks noGrp="1"/>
          </p:cNvSpPr>
          <p:nvPr>
            <p:ph type="ftr" sz="quarter" idx="11"/>
          </p:nvPr>
        </p:nvSpPr>
        <p:spPr/>
        <p:txBody>
          <a:bodyPr/>
          <a:lstStyle/>
          <a:p>
            <a:r>
              <a:rPr lang="en-US"/>
              <a:t>WiFi Performance and Management, Anurag Kumar, IISc</a:t>
            </a:r>
            <a:endParaRPr lang="en-IN"/>
          </a:p>
        </p:txBody>
      </p:sp>
      <p:sp>
        <p:nvSpPr>
          <p:cNvPr id="6" name="Slide Number Placeholder 5"/>
          <p:cNvSpPr>
            <a:spLocks noGrp="1"/>
          </p:cNvSpPr>
          <p:nvPr>
            <p:ph type="sldNum" sz="quarter" idx="12"/>
          </p:nvPr>
        </p:nvSpPr>
        <p:spPr/>
        <p:txBody>
          <a:bodyPr/>
          <a:lstStyle/>
          <a:p>
            <a:fld id="{352C71AD-C619-463C-BB09-F47A0DD05F12}" type="slidenum">
              <a:rPr lang="en-IN" smtClean="0"/>
              <a:pPr/>
              <a:t>‹#›</a:t>
            </a:fld>
            <a:endParaRPr lang="en-IN"/>
          </a:p>
        </p:txBody>
      </p:sp>
    </p:spTree>
    <p:extLst>
      <p:ext uri="{BB962C8B-B14F-4D97-AF65-F5344CB8AC3E}">
        <p14:creationId xmlns:p14="http://schemas.microsoft.com/office/powerpoint/2010/main" val="28211993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B58F0-4544-A0D8-CA4F-A2997908D9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1E1993D9-34BB-DBB5-4181-06C10B2B34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9453B9B6-65FF-660F-681B-5A15FBDC140F}"/>
              </a:ext>
            </a:extLst>
          </p:cNvPr>
          <p:cNvSpPr>
            <a:spLocks noGrp="1"/>
          </p:cNvSpPr>
          <p:nvPr>
            <p:ph type="dt" sz="half" idx="10"/>
          </p:nvPr>
        </p:nvSpPr>
        <p:spPr/>
        <p:txBody>
          <a:bodyPr/>
          <a:lstStyle/>
          <a:p>
            <a:fld id="{4E7F5F98-946E-4064-A085-9F8E265C5B63}" type="datetimeFigureOut">
              <a:rPr lang="en-IN" smtClean="0"/>
              <a:t>22-05-2023</a:t>
            </a:fld>
            <a:endParaRPr lang="en-IN"/>
          </a:p>
        </p:txBody>
      </p:sp>
      <p:sp>
        <p:nvSpPr>
          <p:cNvPr id="5" name="Footer Placeholder 4">
            <a:extLst>
              <a:ext uri="{FF2B5EF4-FFF2-40B4-BE49-F238E27FC236}">
                <a16:creationId xmlns:a16="http://schemas.microsoft.com/office/drawing/2014/main" id="{C636016F-7A78-527B-7781-436A5DCB27A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5EABAE3-0E96-6AA2-7C2E-74E27EE9D07C}"/>
              </a:ext>
            </a:extLst>
          </p:cNvPr>
          <p:cNvSpPr>
            <a:spLocks noGrp="1"/>
          </p:cNvSpPr>
          <p:nvPr>
            <p:ph type="sldNum" sz="quarter" idx="12"/>
          </p:nvPr>
        </p:nvSpPr>
        <p:spPr/>
        <p:txBody>
          <a:bodyPr/>
          <a:lstStyle/>
          <a:p>
            <a:fld id="{30F22F55-8BAD-40A8-8E33-3638A9F97233}" type="slidenum">
              <a:rPr lang="en-IN" smtClean="0"/>
              <a:t>‹#›</a:t>
            </a:fld>
            <a:endParaRPr lang="en-IN"/>
          </a:p>
        </p:txBody>
      </p:sp>
    </p:spTree>
    <p:extLst>
      <p:ext uri="{BB962C8B-B14F-4D97-AF65-F5344CB8AC3E}">
        <p14:creationId xmlns:p14="http://schemas.microsoft.com/office/powerpoint/2010/main" val="21734515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DF33E-B967-999D-54C6-14F9C2AB04C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AF2A5AF-34D8-47B4-0BCD-3A3D975025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25CF613-0E81-9401-3E30-ED5B233C761D}"/>
              </a:ext>
            </a:extLst>
          </p:cNvPr>
          <p:cNvSpPr>
            <a:spLocks noGrp="1"/>
          </p:cNvSpPr>
          <p:nvPr>
            <p:ph type="dt" sz="half" idx="10"/>
          </p:nvPr>
        </p:nvSpPr>
        <p:spPr/>
        <p:txBody>
          <a:bodyPr/>
          <a:lstStyle/>
          <a:p>
            <a:fld id="{4E7F5F98-946E-4064-A085-9F8E265C5B63}" type="datetimeFigureOut">
              <a:rPr lang="en-IN" smtClean="0"/>
              <a:t>22-05-2023</a:t>
            </a:fld>
            <a:endParaRPr lang="en-IN"/>
          </a:p>
        </p:txBody>
      </p:sp>
      <p:sp>
        <p:nvSpPr>
          <p:cNvPr id="5" name="Footer Placeholder 4">
            <a:extLst>
              <a:ext uri="{FF2B5EF4-FFF2-40B4-BE49-F238E27FC236}">
                <a16:creationId xmlns:a16="http://schemas.microsoft.com/office/drawing/2014/main" id="{76134787-46FC-6DDE-842A-CF6590134E6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036C53B-3A52-7E2F-012A-7D113D245852}"/>
              </a:ext>
            </a:extLst>
          </p:cNvPr>
          <p:cNvSpPr>
            <a:spLocks noGrp="1"/>
          </p:cNvSpPr>
          <p:nvPr>
            <p:ph type="sldNum" sz="quarter" idx="12"/>
          </p:nvPr>
        </p:nvSpPr>
        <p:spPr/>
        <p:txBody>
          <a:bodyPr/>
          <a:lstStyle/>
          <a:p>
            <a:fld id="{30F22F55-8BAD-40A8-8E33-3638A9F97233}" type="slidenum">
              <a:rPr lang="en-IN" smtClean="0"/>
              <a:t>‹#›</a:t>
            </a:fld>
            <a:endParaRPr lang="en-IN"/>
          </a:p>
        </p:txBody>
      </p:sp>
    </p:spTree>
    <p:extLst>
      <p:ext uri="{BB962C8B-B14F-4D97-AF65-F5344CB8AC3E}">
        <p14:creationId xmlns:p14="http://schemas.microsoft.com/office/powerpoint/2010/main" val="6054926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E3B94-C2BF-8C0C-AC88-0F3865188F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8822CBC1-A234-198C-0317-FD6C7B8256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3F06D4-521E-C7E9-C6ED-9320F872C40F}"/>
              </a:ext>
            </a:extLst>
          </p:cNvPr>
          <p:cNvSpPr>
            <a:spLocks noGrp="1"/>
          </p:cNvSpPr>
          <p:nvPr>
            <p:ph type="dt" sz="half" idx="10"/>
          </p:nvPr>
        </p:nvSpPr>
        <p:spPr/>
        <p:txBody>
          <a:bodyPr/>
          <a:lstStyle/>
          <a:p>
            <a:fld id="{4E7F5F98-946E-4064-A085-9F8E265C5B63}" type="datetimeFigureOut">
              <a:rPr lang="en-IN" smtClean="0"/>
              <a:t>22-05-2023</a:t>
            </a:fld>
            <a:endParaRPr lang="en-IN"/>
          </a:p>
        </p:txBody>
      </p:sp>
      <p:sp>
        <p:nvSpPr>
          <p:cNvPr id="5" name="Footer Placeholder 4">
            <a:extLst>
              <a:ext uri="{FF2B5EF4-FFF2-40B4-BE49-F238E27FC236}">
                <a16:creationId xmlns:a16="http://schemas.microsoft.com/office/drawing/2014/main" id="{2EAC5063-714F-D324-0897-23225C01B28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5A87581-6A9E-4FAC-DE3B-F23C39FFDA04}"/>
              </a:ext>
            </a:extLst>
          </p:cNvPr>
          <p:cNvSpPr>
            <a:spLocks noGrp="1"/>
          </p:cNvSpPr>
          <p:nvPr>
            <p:ph type="sldNum" sz="quarter" idx="12"/>
          </p:nvPr>
        </p:nvSpPr>
        <p:spPr/>
        <p:txBody>
          <a:bodyPr/>
          <a:lstStyle/>
          <a:p>
            <a:fld id="{30F22F55-8BAD-40A8-8E33-3638A9F97233}" type="slidenum">
              <a:rPr lang="en-IN" smtClean="0"/>
              <a:t>‹#›</a:t>
            </a:fld>
            <a:endParaRPr lang="en-IN"/>
          </a:p>
        </p:txBody>
      </p:sp>
    </p:spTree>
    <p:extLst>
      <p:ext uri="{BB962C8B-B14F-4D97-AF65-F5344CB8AC3E}">
        <p14:creationId xmlns:p14="http://schemas.microsoft.com/office/powerpoint/2010/main" val="12426398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99299-654A-D08A-ADD8-A83C50CC627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1832D4D-FAC0-BEC1-A219-1A48F2621B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F66E942D-0D92-3A7B-41D1-AF9069BC79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49A2C5DC-444D-3FE7-4BD8-53CD10E338F9}"/>
              </a:ext>
            </a:extLst>
          </p:cNvPr>
          <p:cNvSpPr>
            <a:spLocks noGrp="1"/>
          </p:cNvSpPr>
          <p:nvPr>
            <p:ph type="dt" sz="half" idx="10"/>
          </p:nvPr>
        </p:nvSpPr>
        <p:spPr/>
        <p:txBody>
          <a:bodyPr/>
          <a:lstStyle/>
          <a:p>
            <a:fld id="{4E7F5F98-946E-4064-A085-9F8E265C5B63}" type="datetimeFigureOut">
              <a:rPr lang="en-IN" smtClean="0"/>
              <a:t>22-05-2023</a:t>
            </a:fld>
            <a:endParaRPr lang="en-IN"/>
          </a:p>
        </p:txBody>
      </p:sp>
      <p:sp>
        <p:nvSpPr>
          <p:cNvPr id="6" name="Footer Placeholder 5">
            <a:extLst>
              <a:ext uri="{FF2B5EF4-FFF2-40B4-BE49-F238E27FC236}">
                <a16:creationId xmlns:a16="http://schemas.microsoft.com/office/drawing/2014/main" id="{077D3540-A554-3DC4-CA1D-AB810894158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8E4F3FB-FEB2-B33C-4861-175997262DDA}"/>
              </a:ext>
            </a:extLst>
          </p:cNvPr>
          <p:cNvSpPr>
            <a:spLocks noGrp="1"/>
          </p:cNvSpPr>
          <p:nvPr>
            <p:ph type="sldNum" sz="quarter" idx="12"/>
          </p:nvPr>
        </p:nvSpPr>
        <p:spPr/>
        <p:txBody>
          <a:bodyPr/>
          <a:lstStyle/>
          <a:p>
            <a:fld id="{30F22F55-8BAD-40A8-8E33-3638A9F97233}" type="slidenum">
              <a:rPr lang="en-IN" smtClean="0"/>
              <a:t>‹#›</a:t>
            </a:fld>
            <a:endParaRPr lang="en-IN"/>
          </a:p>
        </p:txBody>
      </p:sp>
    </p:spTree>
    <p:extLst>
      <p:ext uri="{BB962C8B-B14F-4D97-AF65-F5344CB8AC3E}">
        <p14:creationId xmlns:p14="http://schemas.microsoft.com/office/powerpoint/2010/main" val="8892049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1674B-7D54-B10E-0436-469C1B936AA0}"/>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3478AA1-26BD-304B-7943-36BAE4BF59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AE8D52-0CC2-964D-C2DF-BA0012A46B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6EE07D2-DDD3-C20A-99C1-7A33F832B9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12AA6E-EA54-F4F9-1A68-A280CD0DA9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82A7040-A273-242D-A78B-1A4C4A52938E}"/>
              </a:ext>
            </a:extLst>
          </p:cNvPr>
          <p:cNvSpPr>
            <a:spLocks noGrp="1"/>
          </p:cNvSpPr>
          <p:nvPr>
            <p:ph type="dt" sz="half" idx="10"/>
          </p:nvPr>
        </p:nvSpPr>
        <p:spPr/>
        <p:txBody>
          <a:bodyPr/>
          <a:lstStyle/>
          <a:p>
            <a:fld id="{4E7F5F98-946E-4064-A085-9F8E265C5B63}" type="datetimeFigureOut">
              <a:rPr lang="en-IN" smtClean="0"/>
              <a:t>22-05-2023</a:t>
            </a:fld>
            <a:endParaRPr lang="en-IN"/>
          </a:p>
        </p:txBody>
      </p:sp>
      <p:sp>
        <p:nvSpPr>
          <p:cNvPr id="8" name="Footer Placeholder 7">
            <a:extLst>
              <a:ext uri="{FF2B5EF4-FFF2-40B4-BE49-F238E27FC236}">
                <a16:creationId xmlns:a16="http://schemas.microsoft.com/office/drawing/2014/main" id="{C320AD1E-E8FA-C00C-A4D3-848312C33FD8}"/>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E62BE735-DD21-9EED-AC8C-971C1B20A86E}"/>
              </a:ext>
            </a:extLst>
          </p:cNvPr>
          <p:cNvSpPr>
            <a:spLocks noGrp="1"/>
          </p:cNvSpPr>
          <p:nvPr>
            <p:ph type="sldNum" sz="quarter" idx="12"/>
          </p:nvPr>
        </p:nvSpPr>
        <p:spPr/>
        <p:txBody>
          <a:bodyPr/>
          <a:lstStyle/>
          <a:p>
            <a:fld id="{30F22F55-8BAD-40A8-8E33-3638A9F97233}" type="slidenum">
              <a:rPr lang="en-IN" smtClean="0"/>
              <a:t>‹#›</a:t>
            </a:fld>
            <a:endParaRPr lang="en-IN"/>
          </a:p>
        </p:txBody>
      </p:sp>
    </p:spTree>
    <p:extLst>
      <p:ext uri="{BB962C8B-B14F-4D97-AF65-F5344CB8AC3E}">
        <p14:creationId xmlns:p14="http://schemas.microsoft.com/office/powerpoint/2010/main" val="30814112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5E88-6775-ED3A-C4F0-0EA795B1CA86}"/>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6C366D79-ED6B-3359-52DB-756735BB2ED3}"/>
              </a:ext>
            </a:extLst>
          </p:cNvPr>
          <p:cNvSpPr>
            <a:spLocks noGrp="1"/>
          </p:cNvSpPr>
          <p:nvPr>
            <p:ph type="dt" sz="half" idx="10"/>
          </p:nvPr>
        </p:nvSpPr>
        <p:spPr/>
        <p:txBody>
          <a:bodyPr/>
          <a:lstStyle/>
          <a:p>
            <a:fld id="{4E7F5F98-946E-4064-A085-9F8E265C5B63}" type="datetimeFigureOut">
              <a:rPr lang="en-IN" smtClean="0"/>
              <a:t>22-05-2023</a:t>
            </a:fld>
            <a:endParaRPr lang="en-IN"/>
          </a:p>
        </p:txBody>
      </p:sp>
      <p:sp>
        <p:nvSpPr>
          <p:cNvPr id="4" name="Footer Placeholder 3">
            <a:extLst>
              <a:ext uri="{FF2B5EF4-FFF2-40B4-BE49-F238E27FC236}">
                <a16:creationId xmlns:a16="http://schemas.microsoft.com/office/drawing/2014/main" id="{27AAF444-ADA5-D469-0B90-8BB8033EDE18}"/>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26E4792-A731-7207-CD82-00E450FEEDD8}"/>
              </a:ext>
            </a:extLst>
          </p:cNvPr>
          <p:cNvSpPr>
            <a:spLocks noGrp="1"/>
          </p:cNvSpPr>
          <p:nvPr>
            <p:ph type="sldNum" sz="quarter" idx="12"/>
          </p:nvPr>
        </p:nvSpPr>
        <p:spPr/>
        <p:txBody>
          <a:bodyPr/>
          <a:lstStyle/>
          <a:p>
            <a:fld id="{30F22F55-8BAD-40A8-8E33-3638A9F97233}" type="slidenum">
              <a:rPr lang="en-IN" smtClean="0"/>
              <a:t>‹#›</a:t>
            </a:fld>
            <a:endParaRPr lang="en-IN"/>
          </a:p>
        </p:txBody>
      </p:sp>
    </p:spTree>
    <p:extLst>
      <p:ext uri="{BB962C8B-B14F-4D97-AF65-F5344CB8AC3E}">
        <p14:creationId xmlns:p14="http://schemas.microsoft.com/office/powerpoint/2010/main" val="1705165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700" b="1" cap="all"/>
            </a:lvl1pPr>
          </a:lstStyle>
          <a:p>
            <a:r>
              <a:rPr lang="en-US"/>
              <a:t>Click to edit Master title style</a:t>
            </a:r>
            <a:endParaRPr lang="en-I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300">
                <a:solidFill>
                  <a:schemeClr val="tx1">
                    <a:tint val="75000"/>
                  </a:schemeClr>
                </a:solidFill>
              </a:defRPr>
            </a:lvl1pPr>
            <a:lvl2pPr marL="536433" indent="0">
              <a:buNone/>
              <a:defRPr sz="2100">
                <a:solidFill>
                  <a:schemeClr val="tx1">
                    <a:tint val="75000"/>
                  </a:schemeClr>
                </a:solidFill>
              </a:defRPr>
            </a:lvl2pPr>
            <a:lvl3pPr marL="1072866" indent="0">
              <a:buNone/>
              <a:defRPr sz="1900">
                <a:solidFill>
                  <a:schemeClr val="tx1">
                    <a:tint val="75000"/>
                  </a:schemeClr>
                </a:solidFill>
              </a:defRPr>
            </a:lvl3pPr>
            <a:lvl4pPr marL="1609298" indent="0">
              <a:buNone/>
              <a:defRPr sz="1600">
                <a:solidFill>
                  <a:schemeClr val="tx1">
                    <a:tint val="75000"/>
                  </a:schemeClr>
                </a:solidFill>
              </a:defRPr>
            </a:lvl4pPr>
            <a:lvl5pPr marL="2145731" indent="0">
              <a:buNone/>
              <a:defRPr sz="1600">
                <a:solidFill>
                  <a:schemeClr val="tx1">
                    <a:tint val="75000"/>
                  </a:schemeClr>
                </a:solidFill>
              </a:defRPr>
            </a:lvl5pPr>
            <a:lvl6pPr marL="2682164" indent="0">
              <a:buNone/>
              <a:defRPr sz="1600">
                <a:solidFill>
                  <a:schemeClr val="tx1">
                    <a:tint val="75000"/>
                  </a:schemeClr>
                </a:solidFill>
              </a:defRPr>
            </a:lvl6pPr>
            <a:lvl7pPr marL="3218597" indent="0">
              <a:buNone/>
              <a:defRPr sz="1600">
                <a:solidFill>
                  <a:schemeClr val="tx1">
                    <a:tint val="75000"/>
                  </a:schemeClr>
                </a:solidFill>
              </a:defRPr>
            </a:lvl7pPr>
            <a:lvl8pPr marL="3755029" indent="0">
              <a:buNone/>
              <a:defRPr sz="1600">
                <a:solidFill>
                  <a:schemeClr val="tx1">
                    <a:tint val="75000"/>
                  </a:schemeClr>
                </a:solidFill>
              </a:defRPr>
            </a:lvl8pPr>
            <a:lvl9pPr marL="4291462"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24-08-2012</a:t>
            </a:r>
            <a:endParaRPr lang="en-IN"/>
          </a:p>
        </p:txBody>
      </p:sp>
      <p:sp>
        <p:nvSpPr>
          <p:cNvPr id="5" name="Footer Placeholder 4"/>
          <p:cNvSpPr>
            <a:spLocks noGrp="1"/>
          </p:cNvSpPr>
          <p:nvPr>
            <p:ph type="ftr" sz="quarter" idx="11"/>
          </p:nvPr>
        </p:nvSpPr>
        <p:spPr/>
        <p:txBody>
          <a:bodyPr/>
          <a:lstStyle/>
          <a:p>
            <a:r>
              <a:rPr lang="en-US"/>
              <a:t>WiFi Performance and Management, Anurag Kumar, IISc</a:t>
            </a:r>
            <a:endParaRPr lang="en-IN"/>
          </a:p>
        </p:txBody>
      </p:sp>
      <p:sp>
        <p:nvSpPr>
          <p:cNvPr id="6" name="Slide Number Placeholder 5"/>
          <p:cNvSpPr>
            <a:spLocks noGrp="1"/>
          </p:cNvSpPr>
          <p:nvPr>
            <p:ph type="sldNum" sz="quarter" idx="12"/>
          </p:nvPr>
        </p:nvSpPr>
        <p:spPr/>
        <p:txBody>
          <a:bodyPr/>
          <a:lstStyle/>
          <a:p>
            <a:fld id="{352C71AD-C619-463C-BB09-F47A0DD05F12}" type="slidenum">
              <a:rPr lang="en-IN" smtClean="0"/>
              <a:pPr/>
              <a:t>‹#›</a:t>
            </a:fld>
            <a:endParaRPr lang="en-IN"/>
          </a:p>
        </p:txBody>
      </p:sp>
    </p:spTree>
    <p:extLst>
      <p:ext uri="{BB962C8B-B14F-4D97-AF65-F5344CB8AC3E}">
        <p14:creationId xmlns:p14="http://schemas.microsoft.com/office/powerpoint/2010/main" val="13910116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75910A-EA5B-4FD8-B14A-3B515FA4B34D}"/>
              </a:ext>
            </a:extLst>
          </p:cNvPr>
          <p:cNvSpPr>
            <a:spLocks noGrp="1"/>
          </p:cNvSpPr>
          <p:nvPr>
            <p:ph type="dt" sz="half" idx="10"/>
          </p:nvPr>
        </p:nvSpPr>
        <p:spPr/>
        <p:txBody>
          <a:bodyPr/>
          <a:lstStyle/>
          <a:p>
            <a:fld id="{4E7F5F98-946E-4064-A085-9F8E265C5B63}" type="datetimeFigureOut">
              <a:rPr lang="en-IN" smtClean="0"/>
              <a:t>22-05-2023</a:t>
            </a:fld>
            <a:endParaRPr lang="en-IN"/>
          </a:p>
        </p:txBody>
      </p:sp>
      <p:sp>
        <p:nvSpPr>
          <p:cNvPr id="3" name="Footer Placeholder 2">
            <a:extLst>
              <a:ext uri="{FF2B5EF4-FFF2-40B4-BE49-F238E27FC236}">
                <a16:creationId xmlns:a16="http://schemas.microsoft.com/office/drawing/2014/main" id="{D4E32869-C854-5B70-0E7A-D7B6C6268E32}"/>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ADC45F1A-1242-276C-AF04-14D9495B7840}"/>
              </a:ext>
            </a:extLst>
          </p:cNvPr>
          <p:cNvSpPr>
            <a:spLocks noGrp="1"/>
          </p:cNvSpPr>
          <p:nvPr>
            <p:ph type="sldNum" sz="quarter" idx="12"/>
          </p:nvPr>
        </p:nvSpPr>
        <p:spPr/>
        <p:txBody>
          <a:bodyPr/>
          <a:lstStyle/>
          <a:p>
            <a:fld id="{30F22F55-8BAD-40A8-8E33-3638A9F97233}" type="slidenum">
              <a:rPr lang="en-IN" smtClean="0"/>
              <a:t>‹#›</a:t>
            </a:fld>
            <a:endParaRPr lang="en-IN"/>
          </a:p>
        </p:txBody>
      </p:sp>
    </p:spTree>
    <p:extLst>
      <p:ext uri="{BB962C8B-B14F-4D97-AF65-F5344CB8AC3E}">
        <p14:creationId xmlns:p14="http://schemas.microsoft.com/office/powerpoint/2010/main" val="17344730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2935D-FEB8-6D5F-967B-DC81F3433C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53E614E-300F-3E77-F6DB-8C44F770DC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2461A3B-8D92-3A14-348F-B02B611A7F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E0BDAF-A1E1-3E5B-9603-001F86FC560A}"/>
              </a:ext>
            </a:extLst>
          </p:cNvPr>
          <p:cNvSpPr>
            <a:spLocks noGrp="1"/>
          </p:cNvSpPr>
          <p:nvPr>
            <p:ph type="dt" sz="half" idx="10"/>
          </p:nvPr>
        </p:nvSpPr>
        <p:spPr/>
        <p:txBody>
          <a:bodyPr/>
          <a:lstStyle/>
          <a:p>
            <a:fld id="{4E7F5F98-946E-4064-A085-9F8E265C5B63}" type="datetimeFigureOut">
              <a:rPr lang="en-IN" smtClean="0"/>
              <a:t>22-05-2023</a:t>
            </a:fld>
            <a:endParaRPr lang="en-IN"/>
          </a:p>
        </p:txBody>
      </p:sp>
      <p:sp>
        <p:nvSpPr>
          <p:cNvPr id="6" name="Footer Placeholder 5">
            <a:extLst>
              <a:ext uri="{FF2B5EF4-FFF2-40B4-BE49-F238E27FC236}">
                <a16:creationId xmlns:a16="http://schemas.microsoft.com/office/drawing/2014/main" id="{32F6D2BF-0174-ED3C-2CAB-4CA341FA130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08CFE49-C265-A889-C187-841DCDCBA5D9}"/>
              </a:ext>
            </a:extLst>
          </p:cNvPr>
          <p:cNvSpPr>
            <a:spLocks noGrp="1"/>
          </p:cNvSpPr>
          <p:nvPr>
            <p:ph type="sldNum" sz="quarter" idx="12"/>
          </p:nvPr>
        </p:nvSpPr>
        <p:spPr/>
        <p:txBody>
          <a:bodyPr/>
          <a:lstStyle/>
          <a:p>
            <a:fld id="{30F22F55-8BAD-40A8-8E33-3638A9F97233}" type="slidenum">
              <a:rPr lang="en-IN" smtClean="0"/>
              <a:t>‹#›</a:t>
            </a:fld>
            <a:endParaRPr lang="en-IN"/>
          </a:p>
        </p:txBody>
      </p:sp>
    </p:spTree>
    <p:extLst>
      <p:ext uri="{BB962C8B-B14F-4D97-AF65-F5344CB8AC3E}">
        <p14:creationId xmlns:p14="http://schemas.microsoft.com/office/powerpoint/2010/main" val="7561398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8B4F7-CEA0-CF8C-EA3C-0F9565E0F1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81AC497B-753B-DC44-66B6-30C306C069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EAA911FF-CABB-1DCB-1A17-77391870C5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F3B1AD-85D0-CA6D-04B5-AD6196032B50}"/>
              </a:ext>
            </a:extLst>
          </p:cNvPr>
          <p:cNvSpPr>
            <a:spLocks noGrp="1"/>
          </p:cNvSpPr>
          <p:nvPr>
            <p:ph type="dt" sz="half" idx="10"/>
          </p:nvPr>
        </p:nvSpPr>
        <p:spPr/>
        <p:txBody>
          <a:bodyPr/>
          <a:lstStyle/>
          <a:p>
            <a:fld id="{4E7F5F98-946E-4064-A085-9F8E265C5B63}" type="datetimeFigureOut">
              <a:rPr lang="en-IN" smtClean="0"/>
              <a:t>22-05-2023</a:t>
            </a:fld>
            <a:endParaRPr lang="en-IN"/>
          </a:p>
        </p:txBody>
      </p:sp>
      <p:sp>
        <p:nvSpPr>
          <p:cNvPr id="6" name="Footer Placeholder 5">
            <a:extLst>
              <a:ext uri="{FF2B5EF4-FFF2-40B4-BE49-F238E27FC236}">
                <a16:creationId xmlns:a16="http://schemas.microsoft.com/office/drawing/2014/main" id="{9077104C-796B-D954-6C51-2BE4C2DBE7D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0ABBCD7-881F-14F9-D5A2-B4FA9918139A}"/>
              </a:ext>
            </a:extLst>
          </p:cNvPr>
          <p:cNvSpPr>
            <a:spLocks noGrp="1"/>
          </p:cNvSpPr>
          <p:nvPr>
            <p:ph type="sldNum" sz="quarter" idx="12"/>
          </p:nvPr>
        </p:nvSpPr>
        <p:spPr/>
        <p:txBody>
          <a:bodyPr/>
          <a:lstStyle/>
          <a:p>
            <a:fld id="{30F22F55-8BAD-40A8-8E33-3638A9F97233}" type="slidenum">
              <a:rPr lang="en-IN" smtClean="0"/>
              <a:t>‹#›</a:t>
            </a:fld>
            <a:endParaRPr lang="en-IN"/>
          </a:p>
        </p:txBody>
      </p:sp>
    </p:spTree>
    <p:extLst>
      <p:ext uri="{BB962C8B-B14F-4D97-AF65-F5344CB8AC3E}">
        <p14:creationId xmlns:p14="http://schemas.microsoft.com/office/powerpoint/2010/main" val="14642607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5B2ED-69D7-29C7-DC58-A4AD06DA0930}"/>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31BEA01-BFC8-3CA5-A3FD-031BBD7356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CC54091-81EB-56C2-77EC-1E0D1558B5CB}"/>
              </a:ext>
            </a:extLst>
          </p:cNvPr>
          <p:cNvSpPr>
            <a:spLocks noGrp="1"/>
          </p:cNvSpPr>
          <p:nvPr>
            <p:ph type="dt" sz="half" idx="10"/>
          </p:nvPr>
        </p:nvSpPr>
        <p:spPr/>
        <p:txBody>
          <a:bodyPr/>
          <a:lstStyle/>
          <a:p>
            <a:fld id="{4E7F5F98-946E-4064-A085-9F8E265C5B63}" type="datetimeFigureOut">
              <a:rPr lang="en-IN" smtClean="0"/>
              <a:t>22-05-2023</a:t>
            </a:fld>
            <a:endParaRPr lang="en-IN"/>
          </a:p>
        </p:txBody>
      </p:sp>
      <p:sp>
        <p:nvSpPr>
          <p:cNvPr id="5" name="Footer Placeholder 4">
            <a:extLst>
              <a:ext uri="{FF2B5EF4-FFF2-40B4-BE49-F238E27FC236}">
                <a16:creationId xmlns:a16="http://schemas.microsoft.com/office/drawing/2014/main" id="{94252ED1-0CA8-9675-9C89-D8013F3D9AB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2938E9C-52A3-8880-FAAD-9A5A7DCE41AB}"/>
              </a:ext>
            </a:extLst>
          </p:cNvPr>
          <p:cNvSpPr>
            <a:spLocks noGrp="1"/>
          </p:cNvSpPr>
          <p:nvPr>
            <p:ph type="sldNum" sz="quarter" idx="12"/>
          </p:nvPr>
        </p:nvSpPr>
        <p:spPr/>
        <p:txBody>
          <a:bodyPr/>
          <a:lstStyle/>
          <a:p>
            <a:fld id="{30F22F55-8BAD-40A8-8E33-3638A9F97233}" type="slidenum">
              <a:rPr lang="en-IN" smtClean="0"/>
              <a:t>‹#›</a:t>
            </a:fld>
            <a:endParaRPr lang="en-IN"/>
          </a:p>
        </p:txBody>
      </p:sp>
    </p:spTree>
    <p:extLst>
      <p:ext uri="{BB962C8B-B14F-4D97-AF65-F5344CB8AC3E}">
        <p14:creationId xmlns:p14="http://schemas.microsoft.com/office/powerpoint/2010/main" val="28446691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370D1E-494E-7C3C-964B-D9278B894BE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C5BA62B-C87D-5E99-D4AA-795F689EBB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0A44E0F-9A10-A2A9-9229-5838E02B867B}"/>
              </a:ext>
            </a:extLst>
          </p:cNvPr>
          <p:cNvSpPr>
            <a:spLocks noGrp="1"/>
          </p:cNvSpPr>
          <p:nvPr>
            <p:ph type="dt" sz="half" idx="10"/>
          </p:nvPr>
        </p:nvSpPr>
        <p:spPr/>
        <p:txBody>
          <a:bodyPr/>
          <a:lstStyle/>
          <a:p>
            <a:fld id="{4E7F5F98-946E-4064-A085-9F8E265C5B63}" type="datetimeFigureOut">
              <a:rPr lang="en-IN" smtClean="0"/>
              <a:t>22-05-2023</a:t>
            </a:fld>
            <a:endParaRPr lang="en-IN"/>
          </a:p>
        </p:txBody>
      </p:sp>
      <p:sp>
        <p:nvSpPr>
          <p:cNvPr id="5" name="Footer Placeholder 4">
            <a:extLst>
              <a:ext uri="{FF2B5EF4-FFF2-40B4-BE49-F238E27FC236}">
                <a16:creationId xmlns:a16="http://schemas.microsoft.com/office/drawing/2014/main" id="{A6D75CA6-AD48-C3A4-D8D6-DCEFEF650D8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2099EED-5F72-017B-452E-1CB96EEFC466}"/>
              </a:ext>
            </a:extLst>
          </p:cNvPr>
          <p:cNvSpPr>
            <a:spLocks noGrp="1"/>
          </p:cNvSpPr>
          <p:nvPr>
            <p:ph type="sldNum" sz="quarter" idx="12"/>
          </p:nvPr>
        </p:nvSpPr>
        <p:spPr/>
        <p:txBody>
          <a:bodyPr/>
          <a:lstStyle/>
          <a:p>
            <a:fld id="{30F22F55-8BAD-40A8-8E33-3638A9F97233}" type="slidenum">
              <a:rPr lang="en-IN" smtClean="0"/>
              <a:t>‹#›</a:t>
            </a:fld>
            <a:endParaRPr lang="en-IN"/>
          </a:p>
        </p:txBody>
      </p:sp>
    </p:spTree>
    <p:extLst>
      <p:ext uri="{BB962C8B-B14F-4D97-AF65-F5344CB8AC3E}">
        <p14:creationId xmlns:p14="http://schemas.microsoft.com/office/powerpoint/2010/main" val="34772124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562" y="273422"/>
            <a:ext cx="10972120" cy="1144631"/>
          </a:xfrm>
          <a:prstGeom prst="rect">
            <a:avLst/>
          </a:prstGeom>
        </p:spPr>
        <p:txBody>
          <a:bodyPr lIns="0" tIns="0" rIns="0" bIns="0" anchor="ctr">
            <a:noAutofit/>
          </a:bodyPr>
          <a:lstStyle/>
          <a:p>
            <a:endParaRPr lang="en-US" sz="2177" b="0" strike="noStrike" spc="-1">
              <a:solidFill>
                <a:srgbClr val="000000"/>
              </a:solidFill>
              <a:latin typeface="Arial"/>
            </a:endParaRPr>
          </a:p>
        </p:txBody>
      </p:sp>
      <p:sp>
        <p:nvSpPr>
          <p:cNvPr id="3" name="PlaceHolder 2"/>
          <p:cNvSpPr>
            <a:spLocks noGrp="1"/>
          </p:cNvSpPr>
          <p:nvPr>
            <p:ph type="subTitle"/>
          </p:nvPr>
        </p:nvSpPr>
        <p:spPr>
          <a:xfrm>
            <a:off x="609562" y="1604399"/>
            <a:ext cx="10972120" cy="3977254"/>
          </a:xfrm>
          <a:prstGeom prst="rect">
            <a:avLst/>
          </a:prstGeom>
        </p:spPr>
        <p:txBody>
          <a:bodyPr lIns="0" tIns="0" rIns="0" bIns="0" anchor="ctr">
            <a:noAutofit/>
          </a:bodyPr>
          <a:lstStyle/>
          <a:p>
            <a:pPr algn="ctr"/>
            <a:endParaRPr lang="en-IN" sz="3870" b="0" strike="noStrike" spc="-1">
              <a:latin typeface="Arial"/>
            </a:endParaRPr>
          </a:p>
        </p:txBody>
      </p:sp>
    </p:spTree>
    <p:extLst>
      <p:ext uri="{BB962C8B-B14F-4D97-AF65-F5344CB8AC3E}">
        <p14:creationId xmlns:p14="http://schemas.microsoft.com/office/powerpoint/2010/main" val="2169733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37"/>
            <a:ext cx="103632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828800" y="3886200"/>
            <a:ext cx="8534401" cy="1752601"/>
          </a:xfrm>
        </p:spPr>
        <p:txBody>
          <a:bodyPr/>
          <a:lstStyle>
            <a:lvl1pPr marL="0" indent="0" algn="ctr">
              <a:buNone/>
              <a:defRPr>
                <a:solidFill>
                  <a:schemeClr val="tx1">
                    <a:tint val="75000"/>
                  </a:schemeClr>
                </a:solidFill>
              </a:defRPr>
            </a:lvl1pPr>
            <a:lvl2pPr marL="536397" indent="0" algn="ctr">
              <a:buNone/>
              <a:defRPr>
                <a:solidFill>
                  <a:schemeClr val="tx1">
                    <a:tint val="75000"/>
                  </a:schemeClr>
                </a:solidFill>
              </a:defRPr>
            </a:lvl2pPr>
            <a:lvl3pPr marL="1072793" indent="0" algn="ctr">
              <a:buNone/>
              <a:defRPr>
                <a:solidFill>
                  <a:schemeClr val="tx1">
                    <a:tint val="75000"/>
                  </a:schemeClr>
                </a:solidFill>
              </a:defRPr>
            </a:lvl3pPr>
            <a:lvl4pPr marL="1609189" indent="0" algn="ctr">
              <a:buNone/>
              <a:defRPr>
                <a:solidFill>
                  <a:schemeClr val="tx1">
                    <a:tint val="75000"/>
                  </a:schemeClr>
                </a:solidFill>
              </a:defRPr>
            </a:lvl4pPr>
            <a:lvl5pPr marL="2145584" indent="0" algn="ctr">
              <a:buNone/>
              <a:defRPr>
                <a:solidFill>
                  <a:schemeClr val="tx1">
                    <a:tint val="75000"/>
                  </a:schemeClr>
                </a:solidFill>
              </a:defRPr>
            </a:lvl5pPr>
            <a:lvl6pPr marL="2681981" indent="0" algn="ctr">
              <a:buNone/>
              <a:defRPr>
                <a:solidFill>
                  <a:schemeClr val="tx1">
                    <a:tint val="75000"/>
                  </a:schemeClr>
                </a:solidFill>
              </a:defRPr>
            </a:lvl6pPr>
            <a:lvl7pPr marL="3218378" indent="0" algn="ctr">
              <a:buNone/>
              <a:defRPr>
                <a:solidFill>
                  <a:schemeClr val="tx1">
                    <a:tint val="75000"/>
                  </a:schemeClr>
                </a:solidFill>
              </a:defRPr>
            </a:lvl7pPr>
            <a:lvl8pPr marL="3754773" indent="0" algn="ctr">
              <a:buNone/>
              <a:defRPr>
                <a:solidFill>
                  <a:schemeClr val="tx1">
                    <a:tint val="75000"/>
                  </a:schemeClr>
                </a:solidFill>
              </a:defRPr>
            </a:lvl8pPr>
            <a:lvl9pPr marL="429117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r>
              <a:rPr lang="en-US">
                <a:solidFill>
                  <a:prstClr val="black">
                    <a:tint val="75000"/>
                  </a:prstClr>
                </a:solidFill>
              </a:rPr>
              <a:t>24-08-2012</a:t>
            </a:r>
            <a:endParaRPr lang="en-IN">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WiFi Performance and Management, Anurag Kumar, IISc</a:t>
            </a:r>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352C71AD-C619-463C-BB09-F47A0DD05F1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7712498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5393" y="173487"/>
            <a:ext cx="10972801" cy="778099"/>
          </a:xfrm>
        </p:spPr>
        <p:txBody>
          <a:bodyPr>
            <a:normAutofit/>
          </a:bodyPr>
          <a:lstStyle>
            <a:lvl1pPr>
              <a:defRPr sz="2800" b="1"/>
            </a:lvl1pPr>
          </a:lstStyle>
          <a:p>
            <a:r>
              <a:rPr lang="en-US" dirty="0"/>
              <a:t>Click to edit Master title style</a:t>
            </a:r>
            <a:endParaRPr lang="en-IN" dirty="0"/>
          </a:p>
        </p:txBody>
      </p:sp>
      <p:sp>
        <p:nvSpPr>
          <p:cNvPr id="3" name="Content Placeholder 2"/>
          <p:cNvSpPr>
            <a:spLocks noGrp="1"/>
          </p:cNvSpPr>
          <p:nvPr>
            <p:ph idx="1"/>
          </p:nvPr>
        </p:nvSpPr>
        <p:spPr>
          <a:xfrm>
            <a:off x="215351" y="1088742"/>
            <a:ext cx="11821312" cy="5355595"/>
          </a:xfrm>
        </p:spPr>
        <p:txBody>
          <a:bodyPr/>
          <a:lstStyle>
            <a:lvl1pPr>
              <a:defRPr sz="2399"/>
            </a:lvl1pPr>
            <a:lvl2pPr>
              <a:defRPr sz="2399">
                <a:solidFill>
                  <a:srgbClr val="C00000"/>
                </a:solidFill>
              </a:defRPr>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Slide Number Placeholder 5"/>
          <p:cNvSpPr>
            <a:spLocks noGrp="1"/>
          </p:cNvSpPr>
          <p:nvPr>
            <p:ph type="sldNum" sz="quarter" idx="12"/>
          </p:nvPr>
        </p:nvSpPr>
        <p:spPr>
          <a:xfrm>
            <a:off x="11194478" y="6498866"/>
            <a:ext cx="878773" cy="325498"/>
          </a:xfrm>
        </p:spPr>
        <p:txBody>
          <a:bodyPr/>
          <a:lstStyle/>
          <a:p>
            <a:fld id="{352C71AD-C619-463C-BB09-F47A0DD05F1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7587848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11"/>
            <a:ext cx="10363200" cy="1362075"/>
          </a:xfrm>
        </p:spPr>
        <p:txBody>
          <a:bodyPr anchor="t"/>
          <a:lstStyle>
            <a:lvl1pPr algn="l">
              <a:defRPr sz="4700" b="1" cap="all"/>
            </a:lvl1pPr>
          </a:lstStyle>
          <a:p>
            <a:r>
              <a:rPr lang="en-US"/>
              <a:t>Click to edit Master title style</a:t>
            </a:r>
            <a:endParaRPr lang="en-IN"/>
          </a:p>
        </p:txBody>
      </p:sp>
      <p:sp>
        <p:nvSpPr>
          <p:cNvPr id="3" name="Text Placeholder 2"/>
          <p:cNvSpPr>
            <a:spLocks noGrp="1"/>
          </p:cNvSpPr>
          <p:nvPr>
            <p:ph type="body" idx="1"/>
          </p:nvPr>
        </p:nvSpPr>
        <p:spPr>
          <a:xfrm>
            <a:off x="963085" y="2906714"/>
            <a:ext cx="10363200" cy="1500187"/>
          </a:xfrm>
        </p:spPr>
        <p:txBody>
          <a:bodyPr anchor="b"/>
          <a:lstStyle>
            <a:lvl1pPr marL="0" indent="0">
              <a:buNone/>
              <a:defRPr sz="2300">
                <a:solidFill>
                  <a:schemeClr val="tx1">
                    <a:tint val="75000"/>
                  </a:schemeClr>
                </a:solidFill>
              </a:defRPr>
            </a:lvl1pPr>
            <a:lvl2pPr marL="536397" indent="0">
              <a:buNone/>
              <a:defRPr sz="2100">
                <a:solidFill>
                  <a:schemeClr val="tx1">
                    <a:tint val="75000"/>
                  </a:schemeClr>
                </a:solidFill>
              </a:defRPr>
            </a:lvl2pPr>
            <a:lvl3pPr marL="1072793" indent="0">
              <a:buNone/>
              <a:defRPr sz="1900">
                <a:solidFill>
                  <a:schemeClr val="tx1">
                    <a:tint val="75000"/>
                  </a:schemeClr>
                </a:solidFill>
              </a:defRPr>
            </a:lvl3pPr>
            <a:lvl4pPr marL="1609189" indent="0">
              <a:buNone/>
              <a:defRPr sz="1600">
                <a:solidFill>
                  <a:schemeClr val="tx1">
                    <a:tint val="75000"/>
                  </a:schemeClr>
                </a:solidFill>
              </a:defRPr>
            </a:lvl4pPr>
            <a:lvl5pPr marL="2145584" indent="0">
              <a:buNone/>
              <a:defRPr sz="1600">
                <a:solidFill>
                  <a:schemeClr val="tx1">
                    <a:tint val="75000"/>
                  </a:schemeClr>
                </a:solidFill>
              </a:defRPr>
            </a:lvl5pPr>
            <a:lvl6pPr marL="2681981" indent="0">
              <a:buNone/>
              <a:defRPr sz="1600">
                <a:solidFill>
                  <a:schemeClr val="tx1">
                    <a:tint val="75000"/>
                  </a:schemeClr>
                </a:solidFill>
              </a:defRPr>
            </a:lvl6pPr>
            <a:lvl7pPr marL="3218378" indent="0">
              <a:buNone/>
              <a:defRPr sz="1600">
                <a:solidFill>
                  <a:schemeClr val="tx1">
                    <a:tint val="75000"/>
                  </a:schemeClr>
                </a:solidFill>
              </a:defRPr>
            </a:lvl7pPr>
            <a:lvl8pPr marL="3754773" indent="0">
              <a:buNone/>
              <a:defRPr sz="1600">
                <a:solidFill>
                  <a:schemeClr val="tx1">
                    <a:tint val="75000"/>
                  </a:schemeClr>
                </a:solidFill>
              </a:defRPr>
            </a:lvl8pPr>
            <a:lvl9pPr marL="429117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solidFill>
                  <a:prstClr val="black">
                    <a:tint val="75000"/>
                  </a:prstClr>
                </a:solidFill>
              </a:rPr>
              <a:t>24-08-2012</a:t>
            </a:r>
            <a:endParaRPr lang="en-IN">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WiFi Performance and Management, Anurag Kumar, IISc</a:t>
            </a:r>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352C71AD-C619-463C-BB09-F47A0DD05F1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9240998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09600" y="1600208"/>
            <a:ext cx="5384800" cy="4525963"/>
          </a:xfrm>
        </p:spPr>
        <p:txBody>
          <a:bodyPr/>
          <a:lstStyle>
            <a:lvl1pPr>
              <a:defRPr sz="3299"/>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97600" y="1600208"/>
            <a:ext cx="5384800" cy="4525963"/>
          </a:xfrm>
        </p:spPr>
        <p:txBody>
          <a:bodyPr/>
          <a:lstStyle>
            <a:lvl1pPr>
              <a:defRPr sz="3299"/>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r>
              <a:rPr lang="en-US">
                <a:solidFill>
                  <a:prstClr val="black">
                    <a:tint val="75000"/>
                  </a:prstClr>
                </a:solidFill>
              </a:rPr>
              <a:t>24-08-2012</a:t>
            </a:r>
            <a:endParaRPr lang="en-IN">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WiFi Performance and Management, Anurag Kumar, IISc</a:t>
            </a:r>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352C71AD-C619-463C-BB09-F47A0DD05F1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42280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09600" y="1600202"/>
            <a:ext cx="5384800" cy="4525963"/>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97600" y="1600202"/>
            <a:ext cx="5384800" cy="4525963"/>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r>
              <a:rPr lang="en-US"/>
              <a:t>24-08-2012</a:t>
            </a:r>
            <a:endParaRPr lang="en-IN"/>
          </a:p>
        </p:txBody>
      </p:sp>
      <p:sp>
        <p:nvSpPr>
          <p:cNvPr id="6" name="Footer Placeholder 5"/>
          <p:cNvSpPr>
            <a:spLocks noGrp="1"/>
          </p:cNvSpPr>
          <p:nvPr>
            <p:ph type="ftr" sz="quarter" idx="11"/>
          </p:nvPr>
        </p:nvSpPr>
        <p:spPr/>
        <p:txBody>
          <a:bodyPr/>
          <a:lstStyle/>
          <a:p>
            <a:r>
              <a:rPr lang="en-US"/>
              <a:t>WiFi Performance and Management, Anurag Kumar, IISc</a:t>
            </a:r>
            <a:endParaRPr lang="en-IN"/>
          </a:p>
        </p:txBody>
      </p:sp>
      <p:sp>
        <p:nvSpPr>
          <p:cNvPr id="7" name="Slide Number Placeholder 6"/>
          <p:cNvSpPr>
            <a:spLocks noGrp="1"/>
          </p:cNvSpPr>
          <p:nvPr>
            <p:ph type="sldNum" sz="quarter" idx="12"/>
          </p:nvPr>
        </p:nvSpPr>
        <p:spPr/>
        <p:txBody>
          <a:bodyPr/>
          <a:lstStyle/>
          <a:p>
            <a:fld id="{352C71AD-C619-463C-BB09-F47A0DD05F12}" type="slidenum">
              <a:rPr lang="en-IN" smtClean="0"/>
              <a:pPr/>
              <a:t>‹#›</a:t>
            </a:fld>
            <a:endParaRPr lang="en-IN"/>
          </a:p>
        </p:txBody>
      </p:sp>
    </p:spTree>
    <p:extLst>
      <p:ext uri="{BB962C8B-B14F-4D97-AF65-F5344CB8AC3E}">
        <p14:creationId xmlns:p14="http://schemas.microsoft.com/office/powerpoint/2010/main" val="33598422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609601" y="1535118"/>
            <a:ext cx="5386916" cy="639763"/>
          </a:xfrm>
        </p:spPr>
        <p:txBody>
          <a:bodyPr anchor="b"/>
          <a:lstStyle>
            <a:lvl1pPr marL="0" indent="0">
              <a:buNone/>
              <a:defRPr sz="2800" b="1"/>
            </a:lvl1pPr>
            <a:lvl2pPr marL="536397" indent="0">
              <a:buNone/>
              <a:defRPr sz="2300" b="1"/>
            </a:lvl2pPr>
            <a:lvl3pPr marL="1072793" indent="0">
              <a:buNone/>
              <a:defRPr sz="2100" b="1"/>
            </a:lvl3pPr>
            <a:lvl4pPr marL="1609189" indent="0">
              <a:buNone/>
              <a:defRPr sz="1900" b="1"/>
            </a:lvl4pPr>
            <a:lvl5pPr marL="2145584" indent="0">
              <a:buNone/>
              <a:defRPr sz="1900" b="1"/>
            </a:lvl5pPr>
            <a:lvl6pPr marL="2681981" indent="0">
              <a:buNone/>
              <a:defRPr sz="1900" b="1"/>
            </a:lvl6pPr>
            <a:lvl7pPr marL="3218378" indent="0">
              <a:buNone/>
              <a:defRPr sz="1900" b="1"/>
            </a:lvl7pPr>
            <a:lvl8pPr marL="3754773" indent="0">
              <a:buNone/>
              <a:defRPr sz="1900" b="1"/>
            </a:lvl8pPr>
            <a:lvl9pPr marL="4291170" indent="0">
              <a:buNone/>
              <a:defRPr sz="1900" b="1"/>
            </a:lvl9pPr>
          </a:lstStyle>
          <a:p>
            <a:pPr lvl="0"/>
            <a:r>
              <a:rPr lang="en-US"/>
              <a:t>Click to edit Master text styles</a:t>
            </a:r>
          </a:p>
        </p:txBody>
      </p:sp>
      <p:sp>
        <p:nvSpPr>
          <p:cNvPr id="4" name="Content Placeholder 3"/>
          <p:cNvSpPr>
            <a:spLocks noGrp="1"/>
          </p:cNvSpPr>
          <p:nvPr>
            <p:ph sz="half" idx="2"/>
          </p:nvPr>
        </p:nvSpPr>
        <p:spPr>
          <a:xfrm>
            <a:off x="609601" y="2174875"/>
            <a:ext cx="5386916" cy="3951288"/>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93373" y="1535118"/>
            <a:ext cx="5389033" cy="639763"/>
          </a:xfrm>
        </p:spPr>
        <p:txBody>
          <a:bodyPr anchor="b"/>
          <a:lstStyle>
            <a:lvl1pPr marL="0" indent="0">
              <a:buNone/>
              <a:defRPr sz="2800" b="1"/>
            </a:lvl1pPr>
            <a:lvl2pPr marL="536397" indent="0">
              <a:buNone/>
              <a:defRPr sz="2300" b="1"/>
            </a:lvl2pPr>
            <a:lvl3pPr marL="1072793" indent="0">
              <a:buNone/>
              <a:defRPr sz="2100" b="1"/>
            </a:lvl3pPr>
            <a:lvl4pPr marL="1609189" indent="0">
              <a:buNone/>
              <a:defRPr sz="1900" b="1"/>
            </a:lvl4pPr>
            <a:lvl5pPr marL="2145584" indent="0">
              <a:buNone/>
              <a:defRPr sz="1900" b="1"/>
            </a:lvl5pPr>
            <a:lvl6pPr marL="2681981" indent="0">
              <a:buNone/>
              <a:defRPr sz="1900" b="1"/>
            </a:lvl6pPr>
            <a:lvl7pPr marL="3218378" indent="0">
              <a:buNone/>
              <a:defRPr sz="1900" b="1"/>
            </a:lvl7pPr>
            <a:lvl8pPr marL="3754773" indent="0">
              <a:buNone/>
              <a:defRPr sz="1900" b="1"/>
            </a:lvl8pPr>
            <a:lvl9pPr marL="4291170"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r>
              <a:rPr lang="en-US">
                <a:solidFill>
                  <a:prstClr val="black">
                    <a:tint val="75000"/>
                  </a:prstClr>
                </a:solidFill>
              </a:rPr>
              <a:t>24-08-2012</a:t>
            </a:r>
            <a:endParaRPr lang="en-IN">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WiFi Performance and Management, Anurag Kumar, IISc</a:t>
            </a:r>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352C71AD-C619-463C-BB09-F47A0DD05F1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018128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r>
              <a:rPr lang="en-US">
                <a:solidFill>
                  <a:prstClr val="black">
                    <a:tint val="75000"/>
                  </a:prstClr>
                </a:solidFill>
              </a:rPr>
              <a:t>24-08-2012</a:t>
            </a:r>
            <a:endParaRPr lang="en-IN">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WiFi Performance and Management, Anurag Kumar, IISc</a:t>
            </a:r>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352C71AD-C619-463C-BB09-F47A0DD05F1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697153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24-08-2012</a:t>
            </a:r>
            <a:endParaRPr lang="en-IN">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WiFi Performance and Management, Anurag Kumar, IISc</a:t>
            </a:r>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352C71AD-C619-463C-BB09-F47A0DD05F1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2784180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9" y="273060"/>
            <a:ext cx="4011084" cy="1162051"/>
          </a:xfrm>
        </p:spPr>
        <p:txBody>
          <a:bodyPr anchor="b"/>
          <a:lstStyle>
            <a:lvl1pPr algn="l">
              <a:defRPr sz="2300" b="1"/>
            </a:lvl1pPr>
          </a:lstStyle>
          <a:p>
            <a:r>
              <a:rPr lang="en-US"/>
              <a:t>Click to edit Master title style</a:t>
            </a:r>
            <a:endParaRPr lang="en-IN"/>
          </a:p>
        </p:txBody>
      </p:sp>
      <p:sp>
        <p:nvSpPr>
          <p:cNvPr id="3" name="Content Placeholder 2"/>
          <p:cNvSpPr>
            <a:spLocks noGrp="1"/>
          </p:cNvSpPr>
          <p:nvPr>
            <p:ph idx="1"/>
          </p:nvPr>
        </p:nvSpPr>
        <p:spPr>
          <a:xfrm>
            <a:off x="4766736" y="273063"/>
            <a:ext cx="6815667" cy="5853113"/>
          </a:xfrm>
        </p:spPr>
        <p:txBody>
          <a:bodyPr/>
          <a:lstStyle>
            <a:lvl1pPr>
              <a:defRPr sz="3800"/>
            </a:lvl1pPr>
            <a:lvl2pPr>
              <a:defRPr sz="3299"/>
            </a:lvl2pPr>
            <a:lvl3pPr>
              <a:defRPr sz="28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09609" y="1435103"/>
            <a:ext cx="4011084" cy="4691063"/>
          </a:xfrm>
        </p:spPr>
        <p:txBody>
          <a:bodyPr/>
          <a:lstStyle>
            <a:lvl1pPr marL="0" indent="0">
              <a:buNone/>
              <a:defRPr sz="1600"/>
            </a:lvl1pPr>
            <a:lvl2pPr marL="536397" indent="0">
              <a:buNone/>
              <a:defRPr sz="1400"/>
            </a:lvl2pPr>
            <a:lvl3pPr marL="1072793" indent="0">
              <a:buNone/>
              <a:defRPr sz="1200"/>
            </a:lvl3pPr>
            <a:lvl4pPr marL="1609189" indent="0">
              <a:buNone/>
              <a:defRPr sz="1099"/>
            </a:lvl4pPr>
            <a:lvl5pPr marL="2145584" indent="0">
              <a:buNone/>
              <a:defRPr sz="1099"/>
            </a:lvl5pPr>
            <a:lvl6pPr marL="2681981" indent="0">
              <a:buNone/>
              <a:defRPr sz="1099"/>
            </a:lvl6pPr>
            <a:lvl7pPr marL="3218378" indent="0">
              <a:buNone/>
              <a:defRPr sz="1099"/>
            </a:lvl7pPr>
            <a:lvl8pPr marL="3754773" indent="0">
              <a:buNone/>
              <a:defRPr sz="1099"/>
            </a:lvl8pPr>
            <a:lvl9pPr marL="4291170" indent="0">
              <a:buNone/>
              <a:defRPr sz="1099"/>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24-08-2012</a:t>
            </a:r>
            <a:endParaRPr lang="en-IN">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WiFi Performance and Management, Anurag Kumar, IISc</a:t>
            </a:r>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352C71AD-C619-463C-BB09-F47A0DD05F1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4278724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11"/>
            <a:ext cx="7315200" cy="566739"/>
          </a:xfrm>
        </p:spPr>
        <p:txBody>
          <a:bodyPr anchor="b"/>
          <a:lstStyle>
            <a:lvl1pPr algn="l">
              <a:defRPr sz="2300" b="1"/>
            </a:lvl1pPr>
          </a:lstStyle>
          <a:p>
            <a:r>
              <a:rPr lang="en-US"/>
              <a:t>Click to edit Master title style</a:t>
            </a:r>
            <a:endParaRPr lang="en-IN"/>
          </a:p>
        </p:txBody>
      </p:sp>
      <p:sp>
        <p:nvSpPr>
          <p:cNvPr id="3" name="Picture Placeholder 2"/>
          <p:cNvSpPr>
            <a:spLocks noGrp="1"/>
          </p:cNvSpPr>
          <p:nvPr>
            <p:ph type="pic" idx="1"/>
          </p:nvPr>
        </p:nvSpPr>
        <p:spPr>
          <a:xfrm>
            <a:off x="2389718" y="612775"/>
            <a:ext cx="7315200" cy="4114800"/>
          </a:xfrm>
        </p:spPr>
        <p:txBody>
          <a:bodyPr/>
          <a:lstStyle>
            <a:lvl1pPr marL="0" indent="0">
              <a:buNone/>
              <a:defRPr sz="3800"/>
            </a:lvl1pPr>
            <a:lvl2pPr marL="536397" indent="0">
              <a:buNone/>
              <a:defRPr sz="3299"/>
            </a:lvl2pPr>
            <a:lvl3pPr marL="1072793" indent="0">
              <a:buNone/>
              <a:defRPr sz="2800"/>
            </a:lvl3pPr>
            <a:lvl4pPr marL="1609189" indent="0">
              <a:buNone/>
              <a:defRPr sz="2300"/>
            </a:lvl4pPr>
            <a:lvl5pPr marL="2145584" indent="0">
              <a:buNone/>
              <a:defRPr sz="2300"/>
            </a:lvl5pPr>
            <a:lvl6pPr marL="2681981" indent="0">
              <a:buNone/>
              <a:defRPr sz="2300"/>
            </a:lvl6pPr>
            <a:lvl7pPr marL="3218378" indent="0">
              <a:buNone/>
              <a:defRPr sz="2300"/>
            </a:lvl7pPr>
            <a:lvl8pPr marL="3754773" indent="0">
              <a:buNone/>
              <a:defRPr sz="2300"/>
            </a:lvl8pPr>
            <a:lvl9pPr marL="4291170" indent="0">
              <a:buNone/>
              <a:defRPr sz="2300"/>
            </a:lvl9pPr>
          </a:lstStyle>
          <a:p>
            <a:endParaRPr lang="en-IN"/>
          </a:p>
        </p:txBody>
      </p:sp>
      <p:sp>
        <p:nvSpPr>
          <p:cNvPr id="4" name="Text Placeholder 3"/>
          <p:cNvSpPr>
            <a:spLocks noGrp="1"/>
          </p:cNvSpPr>
          <p:nvPr>
            <p:ph type="body" sz="half" idx="2"/>
          </p:nvPr>
        </p:nvSpPr>
        <p:spPr>
          <a:xfrm>
            <a:off x="2389718" y="5367349"/>
            <a:ext cx="7315200" cy="804862"/>
          </a:xfrm>
        </p:spPr>
        <p:txBody>
          <a:bodyPr/>
          <a:lstStyle>
            <a:lvl1pPr marL="0" indent="0">
              <a:buNone/>
              <a:defRPr sz="1600"/>
            </a:lvl1pPr>
            <a:lvl2pPr marL="536397" indent="0">
              <a:buNone/>
              <a:defRPr sz="1400"/>
            </a:lvl2pPr>
            <a:lvl3pPr marL="1072793" indent="0">
              <a:buNone/>
              <a:defRPr sz="1200"/>
            </a:lvl3pPr>
            <a:lvl4pPr marL="1609189" indent="0">
              <a:buNone/>
              <a:defRPr sz="1099"/>
            </a:lvl4pPr>
            <a:lvl5pPr marL="2145584" indent="0">
              <a:buNone/>
              <a:defRPr sz="1099"/>
            </a:lvl5pPr>
            <a:lvl6pPr marL="2681981" indent="0">
              <a:buNone/>
              <a:defRPr sz="1099"/>
            </a:lvl6pPr>
            <a:lvl7pPr marL="3218378" indent="0">
              <a:buNone/>
              <a:defRPr sz="1099"/>
            </a:lvl7pPr>
            <a:lvl8pPr marL="3754773" indent="0">
              <a:buNone/>
              <a:defRPr sz="1099"/>
            </a:lvl8pPr>
            <a:lvl9pPr marL="4291170" indent="0">
              <a:buNone/>
              <a:defRPr sz="1099"/>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24-08-2012</a:t>
            </a:r>
            <a:endParaRPr lang="en-IN">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WiFi Performance and Management, Anurag Kumar, IISc</a:t>
            </a:r>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352C71AD-C619-463C-BB09-F47A0DD05F1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6072398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r>
              <a:rPr lang="en-US">
                <a:solidFill>
                  <a:prstClr val="black">
                    <a:tint val="75000"/>
                  </a:prstClr>
                </a:solidFill>
              </a:rPr>
              <a:t>24-08-2012</a:t>
            </a:r>
            <a:endParaRPr lang="en-IN">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WiFi Performance and Management, Anurag Kumar, IISc</a:t>
            </a:r>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352C71AD-C619-463C-BB09-F47A0DD05F1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1052635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50"/>
            <a:ext cx="27432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09601" y="274650"/>
            <a:ext cx="8026399"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r>
              <a:rPr lang="en-US">
                <a:solidFill>
                  <a:prstClr val="black">
                    <a:tint val="75000"/>
                  </a:prstClr>
                </a:solidFill>
              </a:rPr>
              <a:t>24-08-2012</a:t>
            </a:r>
            <a:endParaRPr lang="en-IN">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WiFi Performance and Management, Anurag Kumar, IISc</a:t>
            </a:r>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352C71AD-C619-463C-BB09-F47A0DD05F1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134804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800" b="1"/>
            </a:lvl1pPr>
            <a:lvl2pPr marL="536433" indent="0">
              <a:buNone/>
              <a:defRPr sz="2300" b="1"/>
            </a:lvl2pPr>
            <a:lvl3pPr marL="1072866" indent="0">
              <a:buNone/>
              <a:defRPr sz="2100" b="1"/>
            </a:lvl3pPr>
            <a:lvl4pPr marL="1609298" indent="0">
              <a:buNone/>
              <a:defRPr sz="1900" b="1"/>
            </a:lvl4pPr>
            <a:lvl5pPr marL="2145731" indent="0">
              <a:buNone/>
              <a:defRPr sz="1900" b="1"/>
            </a:lvl5pPr>
            <a:lvl6pPr marL="2682164" indent="0">
              <a:buNone/>
              <a:defRPr sz="1900" b="1"/>
            </a:lvl6pPr>
            <a:lvl7pPr marL="3218597" indent="0">
              <a:buNone/>
              <a:defRPr sz="1900" b="1"/>
            </a:lvl7pPr>
            <a:lvl8pPr marL="3755029" indent="0">
              <a:buNone/>
              <a:defRPr sz="1900" b="1"/>
            </a:lvl8pPr>
            <a:lvl9pPr marL="4291462" indent="0">
              <a:buNone/>
              <a:defRPr sz="19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93369" y="1535114"/>
            <a:ext cx="5389034" cy="639763"/>
          </a:xfrm>
        </p:spPr>
        <p:txBody>
          <a:bodyPr anchor="b"/>
          <a:lstStyle>
            <a:lvl1pPr marL="0" indent="0">
              <a:buNone/>
              <a:defRPr sz="2800" b="1"/>
            </a:lvl1pPr>
            <a:lvl2pPr marL="536433" indent="0">
              <a:buNone/>
              <a:defRPr sz="2300" b="1"/>
            </a:lvl2pPr>
            <a:lvl3pPr marL="1072866" indent="0">
              <a:buNone/>
              <a:defRPr sz="2100" b="1"/>
            </a:lvl3pPr>
            <a:lvl4pPr marL="1609298" indent="0">
              <a:buNone/>
              <a:defRPr sz="1900" b="1"/>
            </a:lvl4pPr>
            <a:lvl5pPr marL="2145731" indent="0">
              <a:buNone/>
              <a:defRPr sz="1900" b="1"/>
            </a:lvl5pPr>
            <a:lvl6pPr marL="2682164" indent="0">
              <a:buNone/>
              <a:defRPr sz="1900" b="1"/>
            </a:lvl6pPr>
            <a:lvl7pPr marL="3218597" indent="0">
              <a:buNone/>
              <a:defRPr sz="1900" b="1"/>
            </a:lvl7pPr>
            <a:lvl8pPr marL="3755029" indent="0">
              <a:buNone/>
              <a:defRPr sz="1900" b="1"/>
            </a:lvl8pPr>
            <a:lvl9pPr marL="4291462"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4" cy="3951288"/>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r>
              <a:rPr lang="en-US"/>
              <a:t>24-08-2012</a:t>
            </a:r>
            <a:endParaRPr lang="en-IN"/>
          </a:p>
        </p:txBody>
      </p:sp>
      <p:sp>
        <p:nvSpPr>
          <p:cNvPr id="8" name="Footer Placeholder 7"/>
          <p:cNvSpPr>
            <a:spLocks noGrp="1"/>
          </p:cNvSpPr>
          <p:nvPr>
            <p:ph type="ftr" sz="quarter" idx="11"/>
          </p:nvPr>
        </p:nvSpPr>
        <p:spPr/>
        <p:txBody>
          <a:bodyPr/>
          <a:lstStyle/>
          <a:p>
            <a:r>
              <a:rPr lang="en-US"/>
              <a:t>WiFi Performance and Management, Anurag Kumar, IISc</a:t>
            </a:r>
            <a:endParaRPr lang="en-IN"/>
          </a:p>
        </p:txBody>
      </p:sp>
      <p:sp>
        <p:nvSpPr>
          <p:cNvPr id="9" name="Slide Number Placeholder 8"/>
          <p:cNvSpPr>
            <a:spLocks noGrp="1"/>
          </p:cNvSpPr>
          <p:nvPr>
            <p:ph type="sldNum" sz="quarter" idx="12"/>
          </p:nvPr>
        </p:nvSpPr>
        <p:spPr/>
        <p:txBody>
          <a:bodyPr/>
          <a:lstStyle/>
          <a:p>
            <a:fld id="{352C71AD-C619-463C-BB09-F47A0DD05F12}" type="slidenum">
              <a:rPr lang="en-IN" smtClean="0"/>
              <a:pPr/>
              <a:t>‹#›</a:t>
            </a:fld>
            <a:endParaRPr lang="en-IN"/>
          </a:p>
        </p:txBody>
      </p:sp>
    </p:spTree>
    <p:extLst>
      <p:ext uri="{BB962C8B-B14F-4D97-AF65-F5344CB8AC3E}">
        <p14:creationId xmlns:p14="http://schemas.microsoft.com/office/powerpoint/2010/main" val="3242639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39761"/>
          </a:xfrm>
        </p:spPr>
        <p:txBody>
          <a:bodyPr/>
          <a:lstStyle>
            <a:lvl1pPr>
              <a:defRPr sz="3600" b="1"/>
            </a:lvl1pPr>
          </a:lstStyle>
          <a:p>
            <a:r>
              <a:rPr lang="en-US" dirty="0"/>
              <a:t>Click to edit Master title style</a:t>
            </a:r>
            <a:endParaRPr lang="en-IN" dirty="0"/>
          </a:p>
        </p:txBody>
      </p:sp>
      <p:sp>
        <p:nvSpPr>
          <p:cNvPr id="3" name="Date Placeholder 2"/>
          <p:cNvSpPr>
            <a:spLocks noGrp="1"/>
          </p:cNvSpPr>
          <p:nvPr>
            <p:ph type="dt" sz="half" idx="10"/>
          </p:nvPr>
        </p:nvSpPr>
        <p:spPr/>
        <p:txBody>
          <a:bodyPr/>
          <a:lstStyle/>
          <a:p>
            <a:r>
              <a:rPr lang="en-US"/>
              <a:t>24-08-2012</a:t>
            </a:r>
            <a:endParaRPr lang="en-IN"/>
          </a:p>
        </p:txBody>
      </p:sp>
      <p:sp>
        <p:nvSpPr>
          <p:cNvPr id="4" name="Footer Placeholder 3"/>
          <p:cNvSpPr>
            <a:spLocks noGrp="1"/>
          </p:cNvSpPr>
          <p:nvPr>
            <p:ph type="ftr" sz="quarter" idx="11"/>
          </p:nvPr>
        </p:nvSpPr>
        <p:spPr/>
        <p:txBody>
          <a:bodyPr/>
          <a:lstStyle/>
          <a:p>
            <a:r>
              <a:rPr lang="en-US"/>
              <a:t>WiFi Performance and Management, Anurag Kumar, IISc</a:t>
            </a:r>
            <a:endParaRPr lang="en-IN"/>
          </a:p>
        </p:txBody>
      </p:sp>
      <p:sp>
        <p:nvSpPr>
          <p:cNvPr id="5" name="Slide Number Placeholder 4"/>
          <p:cNvSpPr>
            <a:spLocks noGrp="1"/>
          </p:cNvSpPr>
          <p:nvPr>
            <p:ph type="sldNum" sz="quarter" idx="12"/>
          </p:nvPr>
        </p:nvSpPr>
        <p:spPr/>
        <p:txBody>
          <a:bodyPr/>
          <a:lstStyle/>
          <a:p>
            <a:fld id="{352C71AD-C619-463C-BB09-F47A0DD05F12}" type="slidenum">
              <a:rPr lang="en-IN" smtClean="0"/>
              <a:pPr/>
              <a:t>‹#›</a:t>
            </a:fld>
            <a:endParaRPr lang="en-IN"/>
          </a:p>
        </p:txBody>
      </p:sp>
    </p:spTree>
    <p:extLst>
      <p:ext uri="{BB962C8B-B14F-4D97-AF65-F5344CB8AC3E}">
        <p14:creationId xmlns:p14="http://schemas.microsoft.com/office/powerpoint/2010/main" val="4088381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24-08-2012</a:t>
            </a:r>
            <a:endParaRPr lang="en-IN"/>
          </a:p>
        </p:txBody>
      </p:sp>
      <p:sp>
        <p:nvSpPr>
          <p:cNvPr id="3" name="Footer Placeholder 2"/>
          <p:cNvSpPr>
            <a:spLocks noGrp="1"/>
          </p:cNvSpPr>
          <p:nvPr>
            <p:ph type="ftr" sz="quarter" idx="11"/>
          </p:nvPr>
        </p:nvSpPr>
        <p:spPr/>
        <p:txBody>
          <a:bodyPr/>
          <a:lstStyle/>
          <a:p>
            <a:r>
              <a:rPr lang="en-US"/>
              <a:t>WiFi Performance and Management, Anurag Kumar, IISc</a:t>
            </a:r>
            <a:endParaRPr lang="en-IN"/>
          </a:p>
        </p:txBody>
      </p:sp>
      <p:sp>
        <p:nvSpPr>
          <p:cNvPr id="4" name="Slide Number Placeholder 3"/>
          <p:cNvSpPr>
            <a:spLocks noGrp="1"/>
          </p:cNvSpPr>
          <p:nvPr>
            <p:ph type="sldNum" sz="quarter" idx="12"/>
          </p:nvPr>
        </p:nvSpPr>
        <p:spPr/>
        <p:txBody>
          <a:bodyPr/>
          <a:lstStyle/>
          <a:p>
            <a:fld id="{352C71AD-C619-463C-BB09-F47A0DD05F12}" type="slidenum">
              <a:rPr lang="en-IN" smtClean="0"/>
              <a:pPr/>
              <a:t>‹#›</a:t>
            </a:fld>
            <a:endParaRPr lang="en-IN"/>
          </a:p>
        </p:txBody>
      </p:sp>
    </p:spTree>
    <p:extLst>
      <p:ext uri="{BB962C8B-B14F-4D97-AF65-F5344CB8AC3E}">
        <p14:creationId xmlns:p14="http://schemas.microsoft.com/office/powerpoint/2010/main" val="3620324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300" b="1"/>
            </a:lvl1pPr>
          </a:lstStyle>
          <a:p>
            <a:r>
              <a:rPr lang="en-US"/>
              <a:t>Click to edit Master title style</a:t>
            </a:r>
            <a:endParaRPr lang="en-IN"/>
          </a:p>
        </p:txBody>
      </p:sp>
      <p:sp>
        <p:nvSpPr>
          <p:cNvPr id="3" name="Content Placeholder 2"/>
          <p:cNvSpPr>
            <a:spLocks noGrp="1"/>
          </p:cNvSpPr>
          <p:nvPr>
            <p:ph idx="1"/>
          </p:nvPr>
        </p:nvSpPr>
        <p:spPr>
          <a:xfrm>
            <a:off x="4766734" y="273053"/>
            <a:ext cx="6815666" cy="5853113"/>
          </a:xfrm>
        </p:spPr>
        <p:txBody>
          <a:bodyPr/>
          <a:lstStyle>
            <a:lvl1pPr>
              <a:defRPr sz="3800"/>
            </a:lvl1pPr>
            <a:lvl2pPr>
              <a:defRPr sz="3300"/>
            </a:lvl2pPr>
            <a:lvl3pPr>
              <a:defRPr sz="28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600"/>
            </a:lvl1pPr>
            <a:lvl2pPr marL="536433" indent="0">
              <a:buNone/>
              <a:defRPr sz="1400"/>
            </a:lvl2pPr>
            <a:lvl3pPr marL="1072866" indent="0">
              <a:buNone/>
              <a:defRPr sz="1200"/>
            </a:lvl3pPr>
            <a:lvl4pPr marL="1609298" indent="0">
              <a:buNone/>
              <a:defRPr sz="1100"/>
            </a:lvl4pPr>
            <a:lvl5pPr marL="2145731" indent="0">
              <a:buNone/>
              <a:defRPr sz="1100"/>
            </a:lvl5pPr>
            <a:lvl6pPr marL="2682164" indent="0">
              <a:buNone/>
              <a:defRPr sz="1100"/>
            </a:lvl6pPr>
            <a:lvl7pPr marL="3218597" indent="0">
              <a:buNone/>
              <a:defRPr sz="1100"/>
            </a:lvl7pPr>
            <a:lvl8pPr marL="3755029" indent="0">
              <a:buNone/>
              <a:defRPr sz="1100"/>
            </a:lvl8pPr>
            <a:lvl9pPr marL="4291462"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24-08-2012</a:t>
            </a:r>
            <a:endParaRPr lang="en-IN"/>
          </a:p>
        </p:txBody>
      </p:sp>
      <p:sp>
        <p:nvSpPr>
          <p:cNvPr id="6" name="Footer Placeholder 5"/>
          <p:cNvSpPr>
            <a:spLocks noGrp="1"/>
          </p:cNvSpPr>
          <p:nvPr>
            <p:ph type="ftr" sz="quarter" idx="11"/>
          </p:nvPr>
        </p:nvSpPr>
        <p:spPr/>
        <p:txBody>
          <a:bodyPr/>
          <a:lstStyle/>
          <a:p>
            <a:r>
              <a:rPr lang="en-US"/>
              <a:t>WiFi Performance and Management, Anurag Kumar, IISc</a:t>
            </a:r>
            <a:endParaRPr lang="en-IN"/>
          </a:p>
        </p:txBody>
      </p:sp>
      <p:sp>
        <p:nvSpPr>
          <p:cNvPr id="7" name="Slide Number Placeholder 6"/>
          <p:cNvSpPr>
            <a:spLocks noGrp="1"/>
          </p:cNvSpPr>
          <p:nvPr>
            <p:ph type="sldNum" sz="quarter" idx="12"/>
          </p:nvPr>
        </p:nvSpPr>
        <p:spPr/>
        <p:txBody>
          <a:bodyPr/>
          <a:lstStyle/>
          <a:p>
            <a:fld id="{352C71AD-C619-463C-BB09-F47A0DD05F12}" type="slidenum">
              <a:rPr lang="en-IN" smtClean="0"/>
              <a:pPr/>
              <a:t>‹#›</a:t>
            </a:fld>
            <a:endParaRPr lang="en-IN"/>
          </a:p>
        </p:txBody>
      </p:sp>
    </p:spTree>
    <p:extLst>
      <p:ext uri="{BB962C8B-B14F-4D97-AF65-F5344CB8AC3E}">
        <p14:creationId xmlns:p14="http://schemas.microsoft.com/office/powerpoint/2010/main" val="1667076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300" b="1"/>
            </a:lvl1pPr>
          </a:lstStyle>
          <a:p>
            <a:r>
              <a:rPr lang="en-US"/>
              <a:t>Click to edit Master title style</a:t>
            </a:r>
            <a:endParaRPr lang="en-IN"/>
          </a:p>
        </p:txBody>
      </p:sp>
      <p:sp>
        <p:nvSpPr>
          <p:cNvPr id="3" name="Picture Placeholder 2"/>
          <p:cNvSpPr>
            <a:spLocks noGrp="1"/>
          </p:cNvSpPr>
          <p:nvPr>
            <p:ph type="pic" idx="1"/>
          </p:nvPr>
        </p:nvSpPr>
        <p:spPr>
          <a:xfrm>
            <a:off x="2389717" y="612775"/>
            <a:ext cx="7315200" cy="4114800"/>
          </a:xfrm>
        </p:spPr>
        <p:txBody>
          <a:bodyPr/>
          <a:lstStyle>
            <a:lvl1pPr marL="0" indent="0">
              <a:buNone/>
              <a:defRPr sz="3800"/>
            </a:lvl1pPr>
            <a:lvl2pPr marL="536433" indent="0">
              <a:buNone/>
              <a:defRPr sz="3300"/>
            </a:lvl2pPr>
            <a:lvl3pPr marL="1072866" indent="0">
              <a:buNone/>
              <a:defRPr sz="2800"/>
            </a:lvl3pPr>
            <a:lvl4pPr marL="1609298" indent="0">
              <a:buNone/>
              <a:defRPr sz="2300"/>
            </a:lvl4pPr>
            <a:lvl5pPr marL="2145731" indent="0">
              <a:buNone/>
              <a:defRPr sz="2300"/>
            </a:lvl5pPr>
            <a:lvl6pPr marL="2682164" indent="0">
              <a:buNone/>
              <a:defRPr sz="2300"/>
            </a:lvl6pPr>
            <a:lvl7pPr marL="3218597" indent="0">
              <a:buNone/>
              <a:defRPr sz="2300"/>
            </a:lvl7pPr>
            <a:lvl8pPr marL="3755029" indent="0">
              <a:buNone/>
              <a:defRPr sz="2300"/>
            </a:lvl8pPr>
            <a:lvl9pPr marL="4291462" indent="0">
              <a:buNone/>
              <a:defRPr sz="2300"/>
            </a:lvl9pPr>
          </a:lstStyle>
          <a:p>
            <a:endParaRPr lang="en-IN"/>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600"/>
            </a:lvl1pPr>
            <a:lvl2pPr marL="536433" indent="0">
              <a:buNone/>
              <a:defRPr sz="1400"/>
            </a:lvl2pPr>
            <a:lvl3pPr marL="1072866" indent="0">
              <a:buNone/>
              <a:defRPr sz="1200"/>
            </a:lvl3pPr>
            <a:lvl4pPr marL="1609298" indent="0">
              <a:buNone/>
              <a:defRPr sz="1100"/>
            </a:lvl4pPr>
            <a:lvl5pPr marL="2145731" indent="0">
              <a:buNone/>
              <a:defRPr sz="1100"/>
            </a:lvl5pPr>
            <a:lvl6pPr marL="2682164" indent="0">
              <a:buNone/>
              <a:defRPr sz="1100"/>
            </a:lvl6pPr>
            <a:lvl7pPr marL="3218597" indent="0">
              <a:buNone/>
              <a:defRPr sz="1100"/>
            </a:lvl7pPr>
            <a:lvl8pPr marL="3755029" indent="0">
              <a:buNone/>
              <a:defRPr sz="1100"/>
            </a:lvl8pPr>
            <a:lvl9pPr marL="4291462"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24-08-2012</a:t>
            </a:r>
            <a:endParaRPr lang="en-IN"/>
          </a:p>
        </p:txBody>
      </p:sp>
      <p:sp>
        <p:nvSpPr>
          <p:cNvPr id="6" name="Footer Placeholder 5"/>
          <p:cNvSpPr>
            <a:spLocks noGrp="1"/>
          </p:cNvSpPr>
          <p:nvPr>
            <p:ph type="ftr" sz="quarter" idx="11"/>
          </p:nvPr>
        </p:nvSpPr>
        <p:spPr/>
        <p:txBody>
          <a:bodyPr/>
          <a:lstStyle/>
          <a:p>
            <a:r>
              <a:rPr lang="en-US"/>
              <a:t>WiFi Performance and Management, Anurag Kumar, IISc</a:t>
            </a:r>
            <a:endParaRPr lang="en-IN"/>
          </a:p>
        </p:txBody>
      </p:sp>
      <p:sp>
        <p:nvSpPr>
          <p:cNvPr id="7" name="Slide Number Placeholder 6"/>
          <p:cNvSpPr>
            <a:spLocks noGrp="1"/>
          </p:cNvSpPr>
          <p:nvPr>
            <p:ph type="sldNum" sz="quarter" idx="12"/>
          </p:nvPr>
        </p:nvSpPr>
        <p:spPr/>
        <p:txBody>
          <a:bodyPr/>
          <a:lstStyle/>
          <a:p>
            <a:fld id="{352C71AD-C619-463C-BB09-F47A0DD05F12}" type="slidenum">
              <a:rPr lang="en-IN" smtClean="0"/>
              <a:pPr/>
              <a:t>‹#›</a:t>
            </a:fld>
            <a:endParaRPr lang="en-IN"/>
          </a:p>
        </p:txBody>
      </p:sp>
    </p:spTree>
    <p:extLst>
      <p:ext uri="{BB962C8B-B14F-4D97-AF65-F5344CB8AC3E}">
        <p14:creationId xmlns:p14="http://schemas.microsoft.com/office/powerpoint/2010/main" val="3993826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107287" tIns="53643" rIns="107287" bIns="53643"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09600" y="1600202"/>
            <a:ext cx="10972800" cy="4525963"/>
          </a:xfrm>
          <a:prstGeom prst="rect">
            <a:avLst/>
          </a:prstGeom>
        </p:spPr>
        <p:txBody>
          <a:bodyPr vert="horz" lIns="107287" tIns="53643" rIns="107287" bIns="5364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09600" y="6356352"/>
            <a:ext cx="2844800" cy="365125"/>
          </a:xfrm>
          <a:prstGeom prst="rect">
            <a:avLst/>
          </a:prstGeom>
        </p:spPr>
        <p:txBody>
          <a:bodyPr vert="horz" lIns="107287" tIns="53643" rIns="107287" bIns="53643" rtlCol="0" anchor="ctr"/>
          <a:lstStyle>
            <a:lvl1pPr algn="l">
              <a:defRPr sz="1400">
                <a:solidFill>
                  <a:schemeClr val="tx1">
                    <a:tint val="75000"/>
                  </a:schemeClr>
                </a:solidFill>
              </a:defRPr>
            </a:lvl1pPr>
          </a:lstStyle>
          <a:p>
            <a:r>
              <a:rPr lang="en-US"/>
              <a:t>24-08-2012</a:t>
            </a:r>
            <a:endParaRPr lang="en-IN"/>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107287" tIns="53643" rIns="107287" bIns="53643" rtlCol="0" anchor="ctr"/>
          <a:lstStyle>
            <a:lvl1pPr algn="ctr">
              <a:defRPr sz="1400">
                <a:solidFill>
                  <a:schemeClr val="tx1">
                    <a:tint val="75000"/>
                  </a:schemeClr>
                </a:solidFill>
              </a:defRPr>
            </a:lvl1pPr>
          </a:lstStyle>
          <a:p>
            <a:r>
              <a:rPr lang="en-US"/>
              <a:t>WiFi Performance and Management, Anurag Kumar, IISc</a:t>
            </a:r>
            <a:endParaRPr lang="en-IN"/>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107287" tIns="53643" rIns="107287" bIns="53643" rtlCol="0" anchor="ctr"/>
          <a:lstStyle>
            <a:lvl1pPr algn="r">
              <a:defRPr sz="1400">
                <a:solidFill>
                  <a:schemeClr val="tx1">
                    <a:tint val="75000"/>
                  </a:schemeClr>
                </a:solidFill>
              </a:defRPr>
            </a:lvl1pPr>
          </a:lstStyle>
          <a:p>
            <a:fld id="{352C71AD-C619-463C-BB09-F47A0DD05F12}" type="slidenum">
              <a:rPr lang="en-IN" smtClean="0"/>
              <a:pPr/>
              <a:t>‹#›</a:t>
            </a:fld>
            <a:endParaRPr lang="en-IN"/>
          </a:p>
        </p:txBody>
      </p:sp>
    </p:spTree>
    <p:extLst>
      <p:ext uri="{BB962C8B-B14F-4D97-AF65-F5344CB8AC3E}">
        <p14:creationId xmlns:p14="http://schemas.microsoft.com/office/powerpoint/2010/main" val="4227814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28" r:id="rId12"/>
  </p:sldLayoutIdLst>
  <p:hf sldNum="0" hdr="0" ftr="0" dt="0"/>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107287" tIns="53643" rIns="107287" bIns="53643"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09600" y="1600202"/>
            <a:ext cx="10972800" cy="4525963"/>
          </a:xfrm>
          <a:prstGeom prst="rect">
            <a:avLst/>
          </a:prstGeom>
        </p:spPr>
        <p:txBody>
          <a:bodyPr vert="horz" lIns="107287" tIns="53643" rIns="107287" bIns="5364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09600" y="6356352"/>
            <a:ext cx="2844800" cy="365125"/>
          </a:xfrm>
          <a:prstGeom prst="rect">
            <a:avLst/>
          </a:prstGeom>
        </p:spPr>
        <p:txBody>
          <a:bodyPr vert="horz" lIns="107287" tIns="53643" rIns="107287" bIns="53643" rtlCol="0" anchor="ctr"/>
          <a:lstStyle>
            <a:lvl1pPr algn="l">
              <a:defRPr sz="1400">
                <a:solidFill>
                  <a:schemeClr val="tx1">
                    <a:tint val="75000"/>
                  </a:schemeClr>
                </a:solidFill>
              </a:defRPr>
            </a:lvl1pPr>
          </a:lstStyle>
          <a:p>
            <a:r>
              <a:rPr lang="en-US"/>
              <a:t>24-08-2012</a:t>
            </a:r>
            <a:endParaRPr lang="en-IN"/>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107287" tIns="53643" rIns="107287" bIns="53643" rtlCol="0" anchor="ctr"/>
          <a:lstStyle>
            <a:lvl1pPr algn="ctr">
              <a:defRPr sz="1400">
                <a:solidFill>
                  <a:schemeClr val="tx1">
                    <a:tint val="75000"/>
                  </a:schemeClr>
                </a:solidFill>
              </a:defRPr>
            </a:lvl1pPr>
          </a:lstStyle>
          <a:p>
            <a:r>
              <a:rPr lang="en-US"/>
              <a:t>WiFi Performance and Management, Anurag Kumar, IISc</a:t>
            </a:r>
            <a:endParaRPr lang="en-IN"/>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107287" tIns="53643" rIns="107287" bIns="53643" rtlCol="0" anchor="ctr"/>
          <a:lstStyle>
            <a:lvl1pPr algn="r">
              <a:defRPr sz="1400">
                <a:solidFill>
                  <a:schemeClr val="tx1">
                    <a:tint val="75000"/>
                  </a:schemeClr>
                </a:solidFill>
              </a:defRPr>
            </a:lvl1pPr>
          </a:lstStyle>
          <a:p>
            <a:fld id="{352C71AD-C619-463C-BB09-F47A0DD05F12}" type="slidenum">
              <a:rPr lang="en-IN" smtClean="0"/>
              <a:pPr/>
              <a:t>‹#›</a:t>
            </a:fld>
            <a:endParaRPr lang="en-IN"/>
          </a:p>
        </p:txBody>
      </p:sp>
    </p:spTree>
    <p:extLst>
      <p:ext uri="{BB962C8B-B14F-4D97-AF65-F5344CB8AC3E}">
        <p14:creationId xmlns:p14="http://schemas.microsoft.com/office/powerpoint/2010/main" val="5331367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004275-A467-ADF1-9CA9-5510772D5A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9D5F11D-F600-C02D-8B10-26BD34050B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369E53-FF15-888B-0DE6-E32571E2AB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7F5F98-946E-4064-A085-9F8E265C5B63}" type="datetimeFigureOut">
              <a:rPr lang="en-IN" smtClean="0"/>
              <a:t>22-05-2023</a:t>
            </a:fld>
            <a:endParaRPr lang="en-IN"/>
          </a:p>
        </p:txBody>
      </p:sp>
      <p:sp>
        <p:nvSpPr>
          <p:cNvPr id="5" name="Footer Placeholder 4">
            <a:extLst>
              <a:ext uri="{FF2B5EF4-FFF2-40B4-BE49-F238E27FC236}">
                <a16:creationId xmlns:a16="http://schemas.microsoft.com/office/drawing/2014/main" id="{B5D375FC-F2DD-0A59-2440-6DCB03F214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3CA1181-62E1-8716-6E81-79B9927E23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F22F55-8BAD-40A8-8E33-3638A9F97233}" type="slidenum">
              <a:rPr lang="en-IN" smtClean="0"/>
              <a:t>‹#›</a:t>
            </a:fld>
            <a:endParaRPr lang="en-IN"/>
          </a:p>
        </p:txBody>
      </p:sp>
    </p:spTree>
    <p:extLst>
      <p:ext uri="{BB962C8B-B14F-4D97-AF65-F5344CB8AC3E}">
        <p14:creationId xmlns:p14="http://schemas.microsoft.com/office/powerpoint/2010/main" val="2271966833"/>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1" cy="1143000"/>
          </a:xfrm>
          <a:prstGeom prst="rect">
            <a:avLst/>
          </a:prstGeom>
        </p:spPr>
        <p:txBody>
          <a:bodyPr vert="horz" lIns="107287" tIns="53643" rIns="107287" bIns="53643"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09600" y="1600208"/>
            <a:ext cx="10972801" cy="4525963"/>
          </a:xfrm>
          <a:prstGeom prst="rect">
            <a:avLst/>
          </a:prstGeom>
        </p:spPr>
        <p:txBody>
          <a:bodyPr vert="horz" lIns="107287" tIns="53643" rIns="107287" bIns="5364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09600" y="6356361"/>
            <a:ext cx="2844800" cy="365125"/>
          </a:xfrm>
          <a:prstGeom prst="rect">
            <a:avLst/>
          </a:prstGeom>
        </p:spPr>
        <p:txBody>
          <a:bodyPr vert="horz" lIns="107287" tIns="53643" rIns="107287" bIns="53643" rtlCol="0" anchor="ctr"/>
          <a:lstStyle>
            <a:lvl1pPr algn="l">
              <a:defRPr sz="1400">
                <a:solidFill>
                  <a:schemeClr val="tx1">
                    <a:tint val="75000"/>
                  </a:schemeClr>
                </a:solidFill>
              </a:defRPr>
            </a:lvl1pPr>
          </a:lstStyle>
          <a:p>
            <a:pPr defTabSz="1072793"/>
            <a:r>
              <a:rPr lang="en-US">
                <a:solidFill>
                  <a:prstClr val="black">
                    <a:tint val="75000"/>
                  </a:prstClr>
                </a:solidFill>
              </a:rPr>
              <a:t>24-08-2012</a:t>
            </a:r>
            <a:endParaRPr lang="en-IN">
              <a:solidFill>
                <a:prstClr val="black">
                  <a:tint val="75000"/>
                </a:prstClr>
              </a:solidFill>
            </a:endParaRPr>
          </a:p>
        </p:txBody>
      </p:sp>
      <p:sp>
        <p:nvSpPr>
          <p:cNvPr id="5" name="Footer Placeholder 4"/>
          <p:cNvSpPr>
            <a:spLocks noGrp="1"/>
          </p:cNvSpPr>
          <p:nvPr>
            <p:ph type="ftr" sz="quarter" idx="3"/>
          </p:nvPr>
        </p:nvSpPr>
        <p:spPr>
          <a:xfrm>
            <a:off x="4165601" y="6356361"/>
            <a:ext cx="3860800" cy="365125"/>
          </a:xfrm>
          <a:prstGeom prst="rect">
            <a:avLst/>
          </a:prstGeom>
        </p:spPr>
        <p:txBody>
          <a:bodyPr vert="horz" lIns="107287" tIns="53643" rIns="107287" bIns="53643" rtlCol="0" anchor="ctr"/>
          <a:lstStyle>
            <a:lvl1pPr algn="ctr">
              <a:defRPr sz="1400">
                <a:solidFill>
                  <a:schemeClr val="tx1">
                    <a:tint val="75000"/>
                  </a:schemeClr>
                </a:solidFill>
              </a:defRPr>
            </a:lvl1pPr>
          </a:lstStyle>
          <a:p>
            <a:pPr defTabSz="1072793"/>
            <a:r>
              <a:rPr lang="en-US">
                <a:solidFill>
                  <a:prstClr val="black">
                    <a:tint val="75000"/>
                  </a:prstClr>
                </a:solidFill>
              </a:rPr>
              <a:t>WiFi Performance and Management, Anurag Kumar, IISc</a:t>
            </a:r>
            <a:endParaRPr lang="en-IN">
              <a:solidFill>
                <a:prstClr val="black">
                  <a:tint val="75000"/>
                </a:prstClr>
              </a:solidFill>
            </a:endParaRPr>
          </a:p>
        </p:txBody>
      </p:sp>
      <p:sp>
        <p:nvSpPr>
          <p:cNvPr id="6" name="Slide Number Placeholder 5"/>
          <p:cNvSpPr>
            <a:spLocks noGrp="1"/>
          </p:cNvSpPr>
          <p:nvPr>
            <p:ph type="sldNum" sz="quarter" idx="4"/>
          </p:nvPr>
        </p:nvSpPr>
        <p:spPr>
          <a:xfrm>
            <a:off x="8737600" y="6356361"/>
            <a:ext cx="2844800" cy="365125"/>
          </a:xfrm>
          <a:prstGeom prst="rect">
            <a:avLst/>
          </a:prstGeom>
        </p:spPr>
        <p:txBody>
          <a:bodyPr vert="horz" lIns="107287" tIns="53643" rIns="107287" bIns="53643" rtlCol="0" anchor="ctr"/>
          <a:lstStyle>
            <a:lvl1pPr algn="r">
              <a:defRPr sz="1400">
                <a:solidFill>
                  <a:schemeClr val="tx1">
                    <a:tint val="75000"/>
                  </a:schemeClr>
                </a:solidFill>
              </a:defRPr>
            </a:lvl1pPr>
          </a:lstStyle>
          <a:p>
            <a:pPr defTabSz="1072793"/>
            <a:fld id="{352C71AD-C619-463C-BB09-F47A0DD05F12}" type="slidenum">
              <a:rPr lang="en-IN" smtClean="0">
                <a:solidFill>
                  <a:prstClr val="black">
                    <a:tint val="75000"/>
                  </a:prstClr>
                </a:solidFill>
              </a:rPr>
              <a:pPr defTabSz="1072793"/>
              <a:t>‹#›</a:t>
            </a:fld>
            <a:endParaRPr lang="en-IN">
              <a:solidFill>
                <a:prstClr val="black">
                  <a:tint val="75000"/>
                </a:prstClr>
              </a:solidFill>
            </a:endParaRPr>
          </a:p>
        </p:txBody>
      </p:sp>
    </p:spTree>
    <p:extLst>
      <p:ext uri="{BB962C8B-B14F-4D97-AF65-F5344CB8AC3E}">
        <p14:creationId xmlns:p14="http://schemas.microsoft.com/office/powerpoint/2010/main" val="254109064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hf sldNum="0" hdr="0" ftr="0" dt="0"/>
  <p:txStyles>
    <p:titleStyle>
      <a:lvl1pPr algn="ctr" defTabSz="1072793" rtl="0" eaLnBrk="1" latinLnBrk="0" hangingPunct="1">
        <a:spcBef>
          <a:spcPct val="0"/>
        </a:spcBef>
        <a:buNone/>
        <a:defRPr sz="5199" kern="1200">
          <a:solidFill>
            <a:schemeClr val="tx1"/>
          </a:solidFill>
          <a:latin typeface="+mj-lt"/>
          <a:ea typeface="+mj-ea"/>
          <a:cs typeface="+mj-cs"/>
        </a:defRPr>
      </a:lvl1pPr>
    </p:titleStyle>
    <p:bodyStyle>
      <a:lvl1pPr marL="402297" indent="-402297" algn="l" defTabSz="1072793"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644" indent="-335247" algn="l" defTabSz="1072793" rtl="0" eaLnBrk="1" latinLnBrk="0" hangingPunct="1">
        <a:spcBef>
          <a:spcPct val="20000"/>
        </a:spcBef>
        <a:buFont typeface="Arial" pitchFamily="34" charset="0"/>
        <a:buChar char="–"/>
        <a:defRPr sz="3299" kern="1200">
          <a:solidFill>
            <a:schemeClr val="tx1"/>
          </a:solidFill>
          <a:latin typeface="+mn-lt"/>
          <a:ea typeface="+mn-ea"/>
          <a:cs typeface="+mn-cs"/>
        </a:defRPr>
      </a:lvl2pPr>
      <a:lvl3pPr marL="1340991" indent="-268198" algn="l" defTabSz="1072793"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387" indent="-268198" algn="l" defTabSz="1072793"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782" indent="-268198" algn="l" defTabSz="1072793"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179" indent="-268198" algn="l" defTabSz="1072793"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576" indent="-268198" algn="l" defTabSz="1072793"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2972" indent="-268198" algn="l" defTabSz="1072793"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368" indent="-268198" algn="l" defTabSz="1072793"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72793" rtl="0" eaLnBrk="1" latinLnBrk="0" hangingPunct="1">
        <a:defRPr sz="2100" kern="1200">
          <a:solidFill>
            <a:schemeClr val="tx1"/>
          </a:solidFill>
          <a:latin typeface="+mn-lt"/>
          <a:ea typeface="+mn-ea"/>
          <a:cs typeface="+mn-cs"/>
        </a:defRPr>
      </a:lvl1pPr>
      <a:lvl2pPr marL="536397" algn="l" defTabSz="1072793" rtl="0" eaLnBrk="1" latinLnBrk="0" hangingPunct="1">
        <a:defRPr sz="2100" kern="1200">
          <a:solidFill>
            <a:schemeClr val="tx1"/>
          </a:solidFill>
          <a:latin typeface="+mn-lt"/>
          <a:ea typeface="+mn-ea"/>
          <a:cs typeface="+mn-cs"/>
        </a:defRPr>
      </a:lvl2pPr>
      <a:lvl3pPr marL="1072793" algn="l" defTabSz="1072793" rtl="0" eaLnBrk="1" latinLnBrk="0" hangingPunct="1">
        <a:defRPr sz="2100" kern="1200">
          <a:solidFill>
            <a:schemeClr val="tx1"/>
          </a:solidFill>
          <a:latin typeface="+mn-lt"/>
          <a:ea typeface="+mn-ea"/>
          <a:cs typeface="+mn-cs"/>
        </a:defRPr>
      </a:lvl3pPr>
      <a:lvl4pPr marL="1609189" algn="l" defTabSz="1072793" rtl="0" eaLnBrk="1" latinLnBrk="0" hangingPunct="1">
        <a:defRPr sz="2100" kern="1200">
          <a:solidFill>
            <a:schemeClr val="tx1"/>
          </a:solidFill>
          <a:latin typeface="+mn-lt"/>
          <a:ea typeface="+mn-ea"/>
          <a:cs typeface="+mn-cs"/>
        </a:defRPr>
      </a:lvl4pPr>
      <a:lvl5pPr marL="2145584" algn="l" defTabSz="1072793" rtl="0" eaLnBrk="1" latinLnBrk="0" hangingPunct="1">
        <a:defRPr sz="2100" kern="1200">
          <a:solidFill>
            <a:schemeClr val="tx1"/>
          </a:solidFill>
          <a:latin typeface="+mn-lt"/>
          <a:ea typeface="+mn-ea"/>
          <a:cs typeface="+mn-cs"/>
        </a:defRPr>
      </a:lvl5pPr>
      <a:lvl6pPr marL="2681981" algn="l" defTabSz="1072793" rtl="0" eaLnBrk="1" latinLnBrk="0" hangingPunct="1">
        <a:defRPr sz="2100" kern="1200">
          <a:solidFill>
            <a:schemeClr val="tx1"/>
          </a:solidFill>
          <a:latin typeface="+mn-lt"/>
          <a:ea typeface="+mn-ea"/>
          <a:cs typeface="+mn-cs"/>
        </a:defRPr>
      </a:lvl6pPr>
      <a:lvl7pPr marL="3218378" algn="l" defTabSz="1072793" rtl="0" eaLnBrk="1" latinLnBrk="0" hangingPunct="1">
        <a:defRPr sz="2100" kern="1200">
          <a:solidFill>
            <a:schemeClr val="tx1"/>
          </a:solidFill>
          <a:latin typeface="+mn-lt"/>
          <a:ea typeface="+mn-ea"/>
          <a:cs typeface="+mn-cs"/>
        </a:defRPr>
      </a:lvl7pPr>
      <a:lvl8pPr marL="3754773" algn="l" defTabSz="1072793" rtl="0" eaLnBrk="1" latinLnBrk="0" hangingPunct="1">
        <a:defRPr sz="2100" kern="1200">
          <a:solidFill>
            <a:schemeClr val="tx1"/>
          </a:solidFill>
          <a:latin typeface="+mn-lt"/>
          <a:ea typeface="+mn-ea"/>
          <a:cs typeface="+mn-cs"/>
        </a:defRPr>
      </a:lvl8pPr>
      <a:lvl9pPr marL="4291170" algn="l" defTabSz="1072793"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6.jpg"/><Relationship Id="rId7" Type="http://schemas.openxmlformats.org/officeDocument/2006/relationships/image" Target="../media/image21.png"/><Relationship Id="rId2" Type="http://schemas.openxmlformats.org/officeDocument/2006/relationships/image" Target="../media/image5.jpeg"/><Relationship Id="rId1" Type="http://schemas.openxmlformats.org/officeDocument/2006/relationships/slideLayout" Target="../slideLayouts/slideLayout25.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7.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31.png"/></Relationships>
</file>

<file path=ppt/slides/_rels/slide18.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9.png"/><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8" Type="http://schemas.openxmlformats.org/officeDocument/2006/relationships/image" Target="../media/image240.png"/><Relationship Id="rId3" Type="http://schemas.openxmlformats.org/officeDocument/2006/relationships/image" Target="../media/image191.png"/><Relationship Id="rId7" Type="http://schemas.openxmlformats.org/officeDocument/2006/relationships/image" Target="../media/image230.png"/><Relationship Id="rId2" Type="http://schemas.openxmlformats.org/officeDocument/2006/relationships/image" Target="../media/image170.png"/><Relationship Id="rId1" Type="http://schemas.openxmlformats.org/officeDocument/2006/relationships/slideLayout" Target="../slideLayouts/slideLayout2.xml"/><Relationship Id="rId6" Type="http://schemas.openxmlformats.org/officeDocument/2006/relationships/image" Target="../media/image220.png"/><Relationship Id="rId5" Type="http://schemas.openxmlformats.org/officeDocument/2006/relationships/image" Target="../media/image210.png"/><Relationship Id="rId4" Type="http://schemas.openxmlformats.org/officeDocument/2006/relationships/image" Target="../media/image200.png"/><Relationship Id="rId9" Type="http://schemas.openxmlformats.org/officeDocument/2006/relationships/image" Target="../media/image250.png"/></Relationships>
</file>

<file path=ppt/slides/_rels/slide27.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180.png"/><Relationship Id="rId1" Type="http://schemas.openxmlformats.org/officeDocument/2006/relationships/slideLayout" Target="../slideLayouts/slideLayout2.xml"/><Relationship Id="rId5" Type="http://schemas.openxmlformats.org/officeDocument/2006/relationships/image" Target="../media/image261.png"/><Relationship Id="rId4" Type="http://schemas.openxmlformats.org/officeDocument/2006/relationships/image" Target="../media/image280.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7.xml"/><Relationship Id="rId5" Type="http://schemas.openxmlformats.org/officeDocument/2006/relationships/image" Target="../media/image11.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192BE-8695-4FB0-81E1-B4A3FF142E73}"/>
              </a:ext>
            </a:extLst>
          </p:cNvPr>
          <p:cNvSpPr>
            <a:spLocks noGrp="1"/>
          </p:cNvSpPr>
          <p:nvPr>
            <p:ph type="title"/>
          </p:nvPr>
        </p:nvSpPr>
        <p:spPr>
          <a:xfrm>
            <a:off x="609600" y="1021724"/>
            <a:ext cx="10972800" cy="5267459"/>
          </a:xfrm>
        </p:spPr>
        <p:txBody>
          <a:bodyPr>
            <a:normAutofit fontScale="90000"/>
          </a:bodyPr>
          <a:lstStyle/>
          <a:p>
            <a:br>
              <a:rPr lang="en-US" dirty="0">
                <a:solidFill>
                  <a:srgbClr val="C00000"/>
                </a:solidFill>
              </a:rPr>
            </a:br>
            <a:br>
              <a:rPr lang="en-US" dirty="0">
                <a:solidFill>
                  <a:srgbClr val="C00000"/>
                </a:solidFill>
              </a:rPr>
            </a:br>
            <a:r>
              <a:rPr lang="en-US" sz="2400" b="0" dirty="0"/>
              <a:t>a research project</a:t>
            </a:r>
            <a:br>
              <a:rPr lang="en-US" sz="2400" b="0" dirty="0"/>
            </a:br>
            <a:br>
              <a:rPr lang="en-US" dirty="0"/>
            </a:br>
            <a:r>
              <a:rPr lang="en-US" sz="2400" dirty="0">
                <a:solidFill>
                  <a:srgbClr val="0070C0"/>
                </a:solidFill>
              </a:rPr>
              <a:t>at the Centre for Networked Intelligence (CNI)</a:t>
            </a:r>
            <a:br>
              <a:rPr lang="en-US" sz="2400" dirty="0">
                <a:solidFill>
                  <a:srgbClr val="0070C0"/>
                </a:solidFill>
              </a:rPr>
            </a:br>
            <a:r>
              <a:rPr lang="en-US" sz="2400" dirty="0">
                <a:solidFill>
                  <a:srgbClr val="0070C0"/>
                </a:solidFill>
              </a:rPr>
              <a:t>Dept. of Electrical Communication Engineering (ECE), and </a:t>
            </a:r>
            <a:br>
              <a:rPr lang="en-US" sz="2400" dirty="0">
                <a:solidFill>
                  <a:srgbClr val="0070C0"/>
                </a:solidFill>
              </a:rPr>
            </a:br>
            <a:r>
              <a:rPr lang="en-US" sz="2400" dirty="0">
                <a:solidFill>
                  <a:srgbClr val="0070C0"/>
                </a:solidFill>
              </a:rPr>
              <a:t>Dept. of Electronics Systems Engineering (DESE)</a:t>
            </a:r>
            <a:br>
              <a:rPr lang="en-US" sz="2400" dirty="0">
                <a:solidFill>
                  <a:srgbClr val="0070C0"/>
                </a:solidFill>
              </a:rPr>
            </a:br>
            <a:r>
              <a:rPr lang="en-US" sz="2400" dirty="0">
                <a:solidFill>
                  <a:srgbClr val="0070C0"/>
                </a:solidFill>
              </a:rPr>
              <a:t>Indian Institute of Science (IISc), Bangalore, India</a:t>
            </a:r>
            <a:br>
              <a:rPr lang="en-US" sz="2400" dirty="0">
                <a:solidFill>
                  <a:srgbClr val="0070C0"/>
                </a:solidFill>
              </a:rPr>
            </a:br>
            <a:br>
              <a:rPr lang="en-US" sz="2400" dirty="0">
                <a:solidFill>
                  <a:srgbClr val="0070C0"/>
                </a:solidFill>
              </a:rPr>
            </a:br>
            <a:r>
              <a:rPr lang="en-US" sz="2400" dirty="0"/>
              <a:t>Principal Investigators: </a:t>
            </a:r>
            <a:r>
              <a:rPr lang="en-US" sz="2400" b="0" dirty="0"/>
              <a:t>Prof. Anurag Kumar (ECE), Prof. Joy Kuri (DESE)</a:t>
            </a:r>
            <a:br>
              <a:rPr lang="en-US" sz="2400" b="0" dirty="0"/>
            </a:br>
            <a:r>
              <a:rPr lang="en-US" sz="2400" dirty="0"/>
              <a:t>Current Technical Team: </a:t>
            </a:r>
            <a:r>
              <a:rPr lang="en-US" sz="2400" b="0" dirty="0"/>
              <a:t>Shivam Vinayak Vatsa, Rishabh Roy, Anusha G.P., S.V.R. Anand</a:t>
            </a:r>
            <a:br>
              <a:rPr lang="en-US" sz="2400" b="0" dirty="0"/>
            </a:br>
            <a:r>
              <a:rPr lang="en-US" sz="2400" dirty="0"/>
              <a:t>Past Team Members: </a:t>
            </a:r>
            <a:r>
              <a:rPr lang="en-US" sz="2400" b="0" dirty="0"/>
              <a:t>Dr. Vishal Sevani, Purushothaman Saravanan</a:t>
            </a:r>
            <a:br>
              <a:rPr lang="en-US" sz="2400" b="0" dirty="0"/>
            </a:br>
            <a:br>
              <a:rPr lang="en-US" sz="2400" b="0" dirty="0"/>
            </a:br>
            <a:r>
              <a:rPr lang="en-US" sz="1800" b="0" dirty="0"/>
              <a:t>A part of this work was presented at</a:t>
            </a:r>
            <a:r>
              <a:rPr lang="en-US" sz="1800" dirty="0"/>
              <a:t> </a:t>
            </a:r>
            <a:br>
              <a:rPr lang="en-US" sz="1800" dirty="0"/>
            </a:br>
            <a:r>
              <a:rPr lang="en-US" sz="1800" dirty="0" err="1"/>
              <a:t>WiNTECH</a:t>
            </a:r>
            <a:r>
              <a:rPr lang="en-US" sz="1800" dirty="0"/>
              <a:t>, the 16</a:t>
            </a:r>
            <a:r>
              <a:rPr lang="en-US" sz="1800" baseline="30000" dirty="0"/>
              <a:t>th</a:t>
            </a:r>
            <a:r>
              <a:rPr lang="en-US" sz="1800" dirty="0"/>
              <a:t> ACM  workshop on Wireless Network Testbeds, Experimental evaluation &amp; </a:t>
            </a:r>
            <a:r>
              <a:rPr lang="en-US" sz="1800" dirty="0" err="1"/>
              <a:t>CHaracterization</a:t>
            </a:r>
            <a:r>
              <a:rPr lang="en-US" sz="1800" dirty="0"/>
              <a:t>, </a:t>
            </a:r>
            <a:br>
              <a:rPr lang="en-US" sz="1800" dirty="0"/>
            </a:br>
            <a:r>
              <a:rPr lang="en-US" sz="1800" dirty="0"/>
              <a:t>held in conjunction with </a:t>
            </a:r>
            <a:br>
              <a:rPr lang="en-US" sz="1800" dirty="0"/>
            </a:br>
            <a:r>
              <a:rPr lang="en-US" sz="1800" dirty="0"/>
              <a:t>ACM </a:t>
            </a:r>
            <a:r>
              <a:rPr lang="en-US" sz="1800" dirty="0" err="1"/>
              <a:t>MobiCom</a:t>
            </a:r>
            <a:r>
              <a:rPr lang="en-US" sz="1800" dirty="0"/>
              <a:t> 2022, Sydney</a:t>
            </a:r>
            <a:br>
              <a:rPr lang="en-US" sz="2400" b="0" dirty="0"/>
            </a:br>
            <a:endParaRPr lang="en-IN" sz="2400" b="0" dirty="0"/>
          </a:p>
        </p:txBody>
      </p:sp>
      <p:sp>
        <p:nvSpPr>
          <p:cNvPr id="3" name="Title 1">
            <a:extLst>
              <a:ext uri="{FF2B5EF4-FFF2-40B4-BE49-F238E27FC236}">
                <a16:creationId xmlns:a16="http://schemas.microsoft.com/office/drawing/2014/main" id="{9F30BD2D-6945-3395-D996-DD90F32249DB}"/>
              </a:ext>
            </a:extLst>
          </p:cNvPr>
          <p:cNvSpPr txBox="1">
            <a:spLocks/>
          </p:cNvSpPr>
          <p:nvPr/>
        </p:nvSpPr>
        <p:spPr>
          <a:xfrm>
            <a:off x="1156952" y="143068"/>
            <a:ext cx="9878096" cy="1347989"/>
          </a:xfrm>
          <a:prstGeom prst="rect">
            <a:avLst/>
          </a:prstGeom>
        </p:spPr>
        <p:txBody>
          <a:bodyPr vert="horz" lIns="107287" tIns="53643" rIns="107287" bIns="53643" rtlCol="0" anchor="ctr">
            <a:normAutofit fontScale="97500"/>
          </a:bodyPr>
          <a:lstStyle>
            <a:lvl1pPr algn="ctr" defTabSz="1072866" rtl="0" eaLnBrk="1" latinLnBrk="0" hangingPunct="1">
              <a:spcBef>
                <a:spcPct val="0"/>
              </a:spcBef>
              <a:buNone/>
              <a:defRPr sz="2800" b="1" kern="1200">
                <a:solidFill>
                  <a:schemeClr val="tx1"/>
                </a:solidFill>
                <a:latin typeface="+mj-lt"/>
                <a:ea typeface="+mj-ea"/>
                <a:cs typeface="+mj-cs"/>
              </a:defRPr>
            </a:lvl1pPr>
          </a:lstStyle>
          <a:p>
            <a:r>
              <a:rPr lang="en-US" dirty="0"/>
              <a:t>ADWISER: </a:t>
            </a:r>
            <a:r>
              <a:rPr lang="en-US" dirty="0">
                <a:solidFill>
                  <a:srgbClr val="0070C0"/>
                </a:solidFill>
              </a:rPr>
              <a:t>Connection Level QoS Management </a:t>
            </a:r>
            <a:r>
              <a:rPr lang="en-US" dirty="0"/>
              <a:t>in HT </a:t>
            </a:r>
            <a:r>
              <a:rPr lang="en-US" dirty="0" err="1"/>
              <a:t>WiFi</a:t>
            </a:r>
            <a:r>
              <a:rPr lang="en-US" dirty="0"/>
              <a:t> Networks</a:t>
            </a:r>
            <a:br>
              <a:rPr lang="en-US" dirty="0"/>
            </a:br>
            <a:r>
              <a:rPr lang="en-US" dirty="0"/>
              <a:t>with </a:t>
            </a:r>
            <a:r>
              <a:rPr lang="en-US" dirty="0">
                <a:solidFill>
                  <a:srgbClr val="00B050"/>
                </a:solidFill>
              </a:rPr>
              <a:t>Centrally Controlled</a:t>
            </a:r>
            <a:r>
              <a:rPr lang="en-US" dirty="0"/>
              <a:t> </a:t>
            </a:r>
            <a:r>
              <a:rPr lang="en-US" dirty="0">
                <a:solidFill>
                  <a:srgbClr val="C00000"/>
                </a:solidFill>
              </a:rPr>
              <a:t>Overlay Time-Sliced Scheduling </a:t>
            </a:r>
            <a:endParaRPr lang="en-IN" sz="2400" b="0" dirty="0"/>
          </a:p>
        </p:txBody>
      </p:sp>
    </p:spTree>
    <p:extLst>
      <p:ext uri="{BB962C8B-B14F-4D97-AF65-F5344CB8AC3E}">
        <p14:creationId xmlns:p14="http://schemas.microsoft.com/office/powerpoint/2010/main" val="34139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a:extLst>
              <a:ext uri="{FF2B5EF4-FFF2-40B4-BE49-F238E27FC236}">
                <a16:creationId xmlns:a16="http://schemas.microsoft.com/office/drawing/2014/main" id="{1D5C3B1A-957F-4A38-895C-564460167BB6}"/>
              </a:ext>
            </a:extLst>
          </p:cNvPr>
          <p:cNvSpPr/>
          <p:nvPr/>
        </p:nvSpPr>
        <p:spPr>
          <a:xfrm>
            <a:off x="4906850" y="-1"/>
            <a:ext cx="6439303" cy="1058197"/>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540" b="1" i="0" u="none" strike="noStrike" kern="1200" cap="none" spc="-1" normalizeH="0" baseline="0" noProof="0" dirty="0">
                <a:ln>
                  <a:noFill/>
                </a:ln>
                <a:solidFill>
                  <a:prstClr val="black"/>
                </a:solidFill>
                <a:effectLst/>
                <a:uLnTx/>
                <a:uFillTx/>
                <a:latin typeface="Calibri"/>
                <a:ea typeface="+mn-ea"/>
                <a:cs typeface="Calibri"/>
              </a:rPr>
              <a:t>2AP 4STA Test-Bed, ADWISER </a:t>
            </a:r>
            <a:r>
              <a:rPr kumimoji="0" lang="en-IN" sz="2540" b="1" i="0" u="none" strike="noStrike" kern="1200" cap="none" spc="-1" normalizeH="0" baseline="0" noProof="0" dirty="0">
                <a:ln>
                  <a:noFill/>
                </a:ln>
                <a:solidFill>
                  <a:prstClr val="black"/>
                </a:solidFill>
                <a:effectLst/>
                <a:uLnTx/>
                <a:uFillTx/>
                <a:latin typeface="Calibri"/>
                <a:ea typeface="+mn-ea"/>
                <a:cs typeface="+mn-cs"/>
              </a:rPr>
              <a:t>Controlled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540" b="1" i="0" u="none" strike="noStrike" kern="1200" cap="none" spc="-1" normalizeH="0" baseline="0" noProof="0" dirty="0">
                <a:ln>
                  <a:noFill/>
                </a:ln>
                <a:solidFill>
                  <a:prstClr val="black"/>
                </a:solidFill>
                <a:effectLst/>
                <a:uLnTx/>
                <a:uFillTx/>
                <a:latin typeface="Calibri"/>
                <a:ea typeface="+mn-ea"/>
                <a:cs typeface="+mn-cs"/>
              </a:rPr>
              <a:t>Downlink TCP Throughputs for Four Active Links (11ac, 5 GHz, 20 MHz) </a:t>
            </a:r>
            <a:endParaRPr kumimoji="0" lang="en-IN" sz="1754" b="1" i="0" u="none" strike="noStrike" kern="1200" cap="none" spc="-1" normalizeH="0" baseline="0" noProof="0" dirty="0">
              <a:ln>
                <a:noFill/>
              </a:ln>
              <a:solidFill>
                <a:prstClr val="black"/>
              </a:solidFill>
              <a:effectLst/>
              <a:uLnTx/>
              <a:uFillTx/>
              <a:latin typeface="Calibri"/>
              <a:ea typeface="+mn-ea"/>
              <a:cs typeface="Calibri"/>
            </a:endParaRPr>
          </a:p>
        </p:txBody>
      </p:sp>
      <p:graphicFrame>
        <p:nvGraphicFramePr>
          <p:cNvPr id="2" name="Table 146">
            <a:extLst>
              <a:ext uri="{FF2B5EF4-FFF2-40B4-BE49-F238E27FC236}">
                <a16:creationId xmlns:a16="http://schemas.microsoft.com/office/drawing/2014/main" id="{4D991815-56BA-2E8E-A653-CDF34FFAD750}"/>
              </a:ext>
            </a:extLst>
          </p:cNvPr>
          <p:cNvGraphicFramePr>
            <a:graphicFrameLocks noGrp="1"/>
          </p:cNvGraphicFramePr>
          <p:nvPr>
            <p:extLst>
              <p:ext uri="{D42A27DB-BD31-4B8C-83A1-F6EECF244321}">
                <p14:modId xmlns:p14="http://schemas.microsoft.com/office/powerpoint/2010/main" val="2695872521"/>
              </p:ext>
            </p:extLst>
          </p:nvPr>
        </p:nvGraphicFramePr>
        <p:xfrm>
          <a:off x="259530" y="1082323"/>
          <a:ext cx="11672940" cy="4119679"/>
        </p:xfrm>
        <a:graphic>
          <a:graphicData uri="http://schemas.openxmlformats.org/drawingml/2006/table">
            <a:tbl>
              <a:tblPr firstRow="1" bandRow="1">
                <a:tableStyleId>{5C22544A-7EE6-4342-B048-85BDC9FD1C3A}</a:tableStyleId>
              </a:tblPr>
              <a:tblGrid>
                <a:gridCol w="450176">
                  <a:extLst>
                    <a:ext uri="{9D8B030D-6E8A-4147-A177-3AD203B41FA5}">
                      <a16:colId xmlns:a16="http://schemas.microsoft.com/office/drawing/2014/main" val="4058011973"/>
                    </a:ext>
                  </a:extLst>
                </a:gridCol>
                <a:gridCol w="1546863">
                  <a:extLst>
                    <a:ext uri="{9D8B030D-6E8A-4147-A177-3AD203B41FA5}">
                      <a16:colId xmlns:a16="http://schemas.microsoft.com/office/drawing/2014/main" val="2271331906"/>
                    </a:ext>
                  </a:extLst>
                </a:gridCol>
                <a:gridCol w="2003849">
                  <a:extLst>
                    <a:ext uri="{9D8B030D-6E8A-4147-A177-3AD203B41FA5}">
                      <a16:colId xmlns:a16="http://schemas.microsoft.com/office/drawing/2014/main" val="3007420008"/>
                    </a:ext>
                  </a:extLst>
                </a:gridCol>
                <a:gridCol w="1527309">
                  <a:extLst>
                    <a:ext uri="{9D8B030D-6E8A-4147-A177-3AD203B41FA5}">
                      <a16:colId xmlns:a16="http://schemas.microsoft.com/office/drawing/2014/main" val="4251438021"/>
                    </a:ext>
                  </a:extLst>
                </a:gridCol>
                <a:gridCol w="1527309">
                  <a:extLst>
                    <a:ext uri="{9D8B030D-6E8A-4147-A177-3AD203B41FA5}">
                      <a16:colId xmlns:a16="http://schemas.microsoft.com/office/drawing/2014/main" val="1610654930"/>
                    </a:ext>
                  </a:extLst>
                </a:gridCol>
                <a:gridCol w="1580607">
                  <a:extLst>
                    <a:ext uri="{9D8B030D-6E8A-4147-A177-3AD203B41FA5}">
                      <a16:colId xmlns:a16="http://schemas.microsoft.com/office/drawing/2014/main" val="43876929"/>
                    </a:ext>
                  </a:extLst>
                </a:gridCol>
                <a:gridCol w="1526180">
                  <a:extLst>
                    <a:ext uri="{9D8B030D-6E8A-4147-A177-3AD203B41FA5}">
                      <a16:colId xmlns:a16="http://schemas.microsoft.com/office/drawing/2014/main" val="685784943"/>
                    </a:ext>
                  </a:extLst>
                </a:gridCol>
                <a:gridCol w="752062">
                  <a:extLst>
                    <a:ext uri="{9D8B030D-6E8A-4147-A177-3AD203B41FA5}">
                      <a16:colId xmlns:a16="http://schemas.microsoft.com/office/drawing/2014/main" val="1420387567"/>
                    </a:ext>
                  </a:extLst>
                </a:gridCol>
                <a:gridCol w="758585">
                  <a:extLst>
                    <a:ext uri="{9D8B030D-6E8A-4147-A177-3AD203B41FA5}">
                      <a16:colId xmlns:a16="http://schemas.microsoft.com/office/drawing/2014/main" val="2592693246"/>
                    </a:ext>
                  </a:extLst>
                </a:gridCol>
              </a:tblGrid>
              <a:tr h="741034">
                <a:tc>
                  <a:txBody>
                    <a:bodyPr/>
                    <a:lstStyle/>
                    <a:p>
                      <a:endParaRPr lang="en-IN" sz="1500" b="0" dirty="0">
                        <a:latin typeface="Calibri"/>
                      </a:endParaRPr>
                    </a:p>
                  </a:txBody>
                  <a:tcPr marL="110585" marR="110585" marT="55292" marB="55292" anchor="ctr" anchorCtr="1"/>
                </a:tc>
                <a:tc>
                  <a:txBody>
                    <a:bodyPr/>
                    <a:lstStyle/>
                    <a:p>
                      <a:pPr lvl="0" algn="ctr">
                        <a:buNone/>
                      </a:pPr>
                      <a:endParaRPr lang="en-US" sz="1500" b="1" dirty="0">
                        <a:latin typeface="Calibri"/>
                      </a:endParaRPr>
                    </a:p>
                  </a:txBody>
                  <a:tcPr marL="110585" marR="110585" marT="55292" marB="55292" anchor="ctr"/>
                </a:tc>
                <a:tc>
                  <a:txBody>
                    <a:bodyPr/>
                    <a:lstStyle/>
                    <a:p>
                      <a:pPr lvl="0" algn="ctr">
                        <a:buNone/>
                      </a:pPr>
                      <a:r>
                        <a:rPr lang="en-US" sz="1500" b="1" dirty="0">
                          <a:latin typeface="Calibri"/>
                        </a:rPr>
                        <a:t>Experiment Details</a:t>
                      </a:r>
                    </a:p>
                  </a:txBody>
                  <a:tcPr marL="110585" marR="110585" marT="55292" marB="55292" anchor="ctr"/>
                </a:tc>
                <a:tc>
                  <a:txBody>
                    <a:bodyPr/>
                    <a:lstStyle/>
                    <a:p>
                      <a:pPr algn="ctr"/>
                      <a:r>
                        <a:rPr lang="en-US" sz="1500" b="1" dirty="0">
                          <a:latin typeface="Calibri"/>
                        </a:rPr>
                        <a:t>STA 11</a:t>
                      </a:r>
                    </a:p>
                    <a:p>
                      <a:pPr lvl="0" algn="ctr">
                        <a:buNone/>
                      </a:pPr>
                      <a:r>
                        <a:rPr lang="en-US" sz="1500" b="1" dirty="0">
                          <a:latin typeface="Calibri"/>
                        </a:rPr>
                        <a:t>(Mbps)</a:t>
                      </a:r>
                    </a:p>
                    <a:p>
                      <a:pPr lvl="0" algn="ctr">
                        <a:buNone/>
                      </a:pPr>
                      <a:r>
                        <a:rPr lang="en-US" sz="1500" b="0" i="0" u="none" strike="noStrike" noProof="0" dirty="0"/>
                        <a:t>Mean </a:t>
                      </a:r>
                      <a:r>
                        <a:rPr lang="en-US" sz="1500" b="0" i="0" u="none" strike="noStrike" noProof="0" dirty="0">
                          <a:latin typeface="Arial"/>
                        </a:rPr>
                        <a:t>± 95% CI</a:t>
                      </a:r>
                      <a:endParaRPr lang="en-US" sz="1500" dirty="0">
                        <a:solidFill>
                          <a:srgbClr val="FF0000"/>
                        </a:solidFill>
                      </a:endParaRPr>
                    </a:p>
                  </a:txBody>
                  <a:tcPr marL="110585" marR="110585" marT="55292" marB="55292" anchor="ctr" anchorCtr="1"/>
                </a:tc>
                <a:tc>
                  <a:txBody>
                    <a:bodyPr/>
                    <a:lstStyle/>
                    <a:p>
                      <a:pPr algn="ctr"/>
                      <a:r>
                        <a:rPr lang="en-US" sz="1500" b="1" dirty="0">
                          <a:latin typeface="+mn-lt"/>
                        </a:rPr>
                        <a:t>STA 12</a:t>
                      </a:r>
                    </a:p>
                    <a:p>
                      <a:pPr lvl="0" algn="ctr">
                        <a:buNone/>
                      </a:pPr>
                      <a:r>
                        <a:rPr lang="en-US" sz="1500" b="1" dirty="0">
                          <a:latin typeface="+mn-lt"/>
                        </a:rPr>
                        <a:t>(Mbps)</a:t>
                      </a:r>
                    </a:p>
                    <a:p>
                      <a:pPr lvl="0" algn="ctr">
                        <a:buNone/>
                      </a:pPr>
                      <a:r>
                        <a:rPr lang="en-US" sz="1500" b="0" i="0" u="none" strike="noStrike" noProof="0" dirty="0"/>
                        <a:t>Mean </a:t>
                      </a:r>
                      <a:r>
                        <a:rPr lang="en-US" sz="1500" b="0" i="0" u="none" strike="noStrike" noProof="0" dirty="0">
                          <a:latin typeface="Arial"/>
                        </a:rPr>
                        <a:t>± 95% CI</a:t>
                      </a:r>
                      <a:endParaRPr lang="en-US" sz="1500" dirty="0">
                        <a:solidFill>
                          <a:srgbClr val="FF0000"/>
                        </a:solidFill>
                      </a:endParaRPr>
                    </a:p>
                  </a:txBody>
                  <a:tcPr marL="110585" marR="110585" marT="55292" marB="55292" anchor="ctr"/>
                </a:tc>
                <a:tc>
                  <a:txBody>
                    <a:bodyPr/>
                    <a:lstStyle/>
                    <a:p>
                      <a:pPr algn="ctr"/>
                      <a:r>
                        <a:rPr lang="en-US" sz="1500" b="1" dirty="0">
                          <a:latin typeface="+mn-lt"/>
                        </a:rPr>
                        <a:t>STA 21</a:t>
                      </a:r>
                    </a:p>
                    <a:p>
                      <a:pPr lvl="0" algn="ctr">
                        <a:buNone/>
                      </a:pPr>
                      <a:r>
                        <a:rPr lang="en-US" sz="1500" b="1" dirty="0">
                          <a:latin typeface="+mn-lt"/>
                        </a:rPr>
                        <a:t>(Mbps)</a:t>
                      </a:r>
                    </a:p>
                    <a:p>
                      <a:pPr lvl="0" algn="ctr">
                        <a:buNone/>
                      </a:pPr>
                      <a:r>
                        <a:rPr lang="en-US" sz="1500" b="0" i="0" u="none" strike="noStrike" noProof="0" dirty="0"/>
                        <a:t>Mean </a:t>
                      </a:r>
                      <a:r>
                        <a:rPr lang="en-US" sz="1500" b="0" i="0" u="none" strike="noStrike" noProof="0" dirty="0">
                          <a:latin typeface="Arial"/>
                        </a:rPr>
                        <a:t>± 95% CI</a:t>
                      </a:r>
                      <a:endParaRPr lang="en-US" sz="1500" dirty="0">
                        <a:solidFill>
                          <a:srgbClr val="FF0000"/>
                        </a:solidFill>
                      </a:endParaRPr>
                    </a:p>
                  </a:txBody>
                  <a:tcPr marL="110585" marR="110585" marT="55292" marB="55292" anchor="ctr" anchorCtr="1"/>
                </a:tc>
                <a:tc>
                  <a:txBody>
                    <a:bodyPr/>
                    <a:lstStyle/>
                    <a:p>
                      <a:pPr algn="ctr"/>
                      <a:r>
                        <a:rPr lang="en-US" sz="1500" b="1" dirty="0">
                          <a:latin typeface="+mn-lt"/>
                        </a:rPr>
                        <a:t>STA 22</a:t>
                      </a:r>
                    </a:p>
                    <a:p>
                      <a:pPr lvl="0" algn="ctr">
                        <a:buNone/>
                      </a:pPr>
                      <a:r>
                        <a:rPr lang="en-US" sz="1500" b="1" dirty="0">
                          <a:latin typeface="+mn-lt"/>
                        </a:rPr>
                        <a:t>(Mbps)</a:t>
                      </a:r>
                    </a:p>
                    <a:p>
                      <a:pPr lvl="0" algn="ctr">
                        <a:buNone/>
                      </a:pPr>
                      <a:r>
                        <a:rPr lang="en-US" sz="1500" b="0" i="0" u="none" strike="noStrike" noProof="0" dirty="0"/>
                        <a:t>Mean </a:t>
                      </a:r>
                      <a:r>
                        <a:rPr lang="en-US" sz="1500" b="0" i="0" u="none" strike="noStrike" noProof="0" dirty="0">
                          <a:latin typeface="Arial"/>
                        </a:rPr>
                        <a:t>± 95% CI</a:t>
                      </a:r>
                      <a:endParaRPr lang="en-US" sz="1500" dirty="0">
                        <a:solidFill>
                          <a:srgbClr val="FF0000"/>
                        </a:solidFill>
                      </a:endParaRPr>
                    </a:p>
                  </a:txBody>
                  <a:tcPr marL="110585" marR="110585" marT="55292" marB="55292" anchor="ctr"/>
                </a:tc>
                <a:tc>
                  <a:txBody>
                    <a:bodyPr/>
                    <a:lstStyle/>
                    <a:p>
                      <a:pPr algn="ctr"/>
                      <a:r>
                        <a:rPr lang="en-US" sz="1500" b="1" dirty="0">
                          <a:latin typeface="+mn-lt"/>
                        </a:rPr>
                        <a:t>Utility</a:t>
                      </a:r>
                      <a:endParaRPr lang="en-US" sz="1500" dirty="0">
                        <a:solidFill>
                          <a:srgbClr val="FF0000"/>
                        </a:solidFill>
                      </a:endParaRPr>
                    </a:p>
                  </a:txBody>
                  <a:tcPr marL="110585" marR="110585" marT="55292" marB="55292" anchor="ctr"/>
                </a:tc>
                <a:tc>
                  <a:txBody>
                    <a:bodyPr/>
                    <a:lstStyle/>
                    <a:p>
                      <a:pPr algn="ctr"/>
                      <a:r>
                        <a:rPr lang="en-US" sz="1500" dirty="0">
                          <a:solidFill>
                            <a:srgbClr val="FF0000"/>
                          </a:solidFill>
                        </a:rPr>
                        <a:t>Utility Bound</a:t>
                      </a:r>
                    </a:p>
                  </a:txBody>
                  <a:tcPr marL="110585" marR="110585" marT="55292" marB="55292" anchor="ctr"/>
                </a:tc>
                <a:extLst>
                  <a:ext uri="{0D108BD9-81ED-4DB2-BD59-A6C34878D82A}">
                    <a16:rowId xmlns:a16="http://schemas.microsoft.com/office/drawing/2014/main" val="1793914966"/>
                  </a:ext>
                </a:extLst>
              </a:tr>
              <a:tr h="334979">
                <a:tc>
                  <a:txBody>
                    <a:bodyPr/>
                    <a:lstStyle/>
                    <a:p>
                      <a:pPr algn="ctr"/>
                      <a:r>
                        <a:rPr lang="en-US" sz="1500" b="0" dirty="0">
                          <a:latin typeface="Calibri"/>
                        </a:rPr>
                        <a:t>1</a:t>
                      </a:r>
                      <a:endParaRPr lang="en-IN" sz="1500" b="0" dirty="0">
                        <a:latin typeface="Calibri"/>
                      </a:endParaRPr>
                    </a:p>
                  </a:txBody>
                  <a:tcPr marL="110585" marR="110585" marT="55292" marB="55292" anchor="ctr"/>
                </a:tc>
                <a:tc rowSpan="2">
                  <a:txBody>
                    <a:bodyPr/>
                    <a:lstStyle/>
                    <a:p>
                      <a:pPr lvl="0" algn="ctr">
                        <a:buNone/>
                      </a:pPr>
                      <a:r>
                        <a:rPr lang="en-US" sz="1500" b="0" dirty="0">
                          <a:latin typeface="Calibri"/>
                        </a:rPr>
                        <a:t>No ADWISER</a:t>
                      </a:r>
                    </a:p>
                  </a:txBody>
                  <a:tcPr marL="110585" marR="110585" marT="55292" marB="55292" anchor="ctr"/>
                </a:tc>
                <a:tc>
                  <a:txBody>
                    <a:bodyPr/>
                    <a:lstStyle/>
                    <a:p>
                      <a:pPr lvl="0">
                        <a:buNone/>
                      </a:pPr>
                      <a:r>
                        <a:rPr lang="en-US" sz="1500" b="0" dirty="0">
                          <a:latin typeface="Calibri"/>
                        </a:rPr>
                        <a:t>Isolated</a:t>
                      </a:r>
                    </a:p>
                  </a:txBody>
                  <a:tcPr marL="110585" marR="110585" marT="55292" marB="55292" anchor="ctr"/>
                </a:tc>
                <a:tc>
                  <a:txBody>
                    <a:bodyPr/>
                    <a:lstStyle/>
                    <a:p>
                      <a:pPr lvl="0" algn="ctr">
                        <a:buNone/>
                      </a:pPr>
                      <a:r>
                        <a:rPr lang="en-US" sz="1500" b="0" u="none" strike="noStrike" noProof="0" dirty="0"/>
                        <a:t>108.63 ± 1.05</a:t>
                      </a:r>
                      <a:endParaRPr lang="en-US" sz="1500" b="0" i="0" u="none" strike="noStrike" noProof="0" dirty="0">
                        <a:latin typeface="Calibri"/>
                      </a:endParaRPr>
                    </a:p>
                  </a:txBody>
                  <a:tcPr marL="110585" marR="110585" marT="55292" marB="55292" anchor="ctr"/>
                </a:tc>
                <a:tc>
                  <a:txBody>
                    <a:bodyPr/>
                    <a:lstStyle/>
                    <a:p>
                      <a:pPr lvl="0" algn="ctr">
                        <a:buNone/>
                      </a:pPr>
                      <a:r>
                        <a:rPr lang="en-US" sz="1500" b="0" dirty="0"/>
                        <a:t>94.16 ± 0.93</a:t>
                      </a:r>
                      <a:endParaRPr lang="en-US" sz="1500" b="0" dirty="0">
                        <a:latin typeface="Calibri"/>
                      </a:endParaRPr>
                    </a:p>
                  </a:txBody>
                  <a:tcPr marL="110585" marR="110585" marT="55292" marB="55292" anchor="ctr"/>
                </a:tc>
                <a:tc>
                  <a:txBody>
                    <a:bodyPr/>
                    <a:lstStyle/>
                    <a:p>
                      <a:pPr lvl="0" algn="ctr">
                        <a:buNone/>
                      </a:pPr>
                      <a:r>
                        <a:rPr lang="en-US" sz="1500" b="0" u="none" strike="noStrike" noProof="0" dirty="0"/>
                        <a:t>97.39 ± 1.28</a:t>
                      </a:r>
                      <a:endParaRPr lang="en-US" sz="1500" b="0" i="0" u="none" strike="noStrike" noProof="0" dirty="0">
                        <a:latin typeface="Calibri"/>
                      </a:endParaRPr>
                    </a:p>
                  </a:txBody>
                  <a:tcPr marL="110585" marR="110585" marT="55292" marB="55292" anchor="ctr"/>
                </a:tc>
                <a:tc>
                  <a:txBody>
                    <a:bodyPr/>
                    <a:lstStyle/>
                    <a:p>
                      <a:pPr lvl="0" algn="ctr">
                        <a:buNone/>
                      </a:pPr>
                      <a:r>
                        <a:rPr lang="en-US" sz="1500" b="0" u="none" strike="noStrike" noProof="0" dirty="0"/>
                        <a:t>126.48 ± 0.98</a:t>
                      </a:r>
                      <a:endParaRPr lang="en-US" sz="1500" b="0" i="0" u="none" strike="noStrike" noProof="0" dirty="0">
                        <a:latin typeface="Calibri"/>
                      </a:endParaRPr>
                    </a:p>
                  </a:txBody>
                  <a:tcPr marL="110585" marR="110585" marT="55292" marB="55292" anchor="ctr"/>
                </a:tc>
                <a:tc>
                  <a:txBody>
                    <a:bodyPr/>
                    <a:lstStyle/>
                    <a:p>
                      <a:pPr lvl="0" algn="ctr">
                        <a:buNone/>
                      </a:pPr>
                      <a:r>
                        <a:rPr lang="en-US" sz="1500" b="0" i="0" u="none" strike="noStrike" noProof="0" dirty="0">
                          <a:latin typeface="Calibri"/>
                        </a:rPr>
                        <a:t>-</a:t>
                      </a:r>
                    </a:p>
                  </a:txBody>
                  <a:tcPr marL="110585" marR="110585" marT="55292" marB="55292" anchor="ctr"/>
                </a:tc>
                <a:tc>
                  <a:txBody>
                    <a:bodyPr/>
                    <a:lstStyle/>
                    <a:p>
                      <a:pPr lvl="0" algn="ctr">
                        <a:buNone/>
                      </a:pPr>
                      <a:r>
                        <a:rPr lang="en-US" sz="1500" b="0" i="0" u="none" strike="noStrike" noProof="0" dirty="0">
                          <a:latin typeface="Calibri"/>
                        </a:rPr>
                        <a:t>-</a:t>
                      </a:r>
                    </a:p>
                  </a:txBody>
                  <a:tcPr marL="110585" marR="110585" marT="55292" marB="55292" anchor="ctr"/>
                </a:tc>
                <a:extLst>
                  <a:ext uri="{0D108BD9-81ED-4DB2-BD59-A6C34878D82A}">
                    <a16:rowId xmlns:a16="http://schemas.microsoft.com/office/drawing/2014/main" val="2452080174"/>
                  </a:ext>
                </a:extLst>
              </a:tr>
              <a:tr h="626467">
                <a:tc>
                  <a:txBody>
                    <a:bodyPr/>
                    <a:lstStyle/>
                    <a:p>
                      <a:pPr algn="ctr"/>
                      <a:r>
                        <a:rPr lang="en-US" sz="1500" b="0" dirty="0">
                          <a:latin typeface="Calibri"/>
                        </a:rPr>
                        <a:t>2</a:t>
                      </a:r>
                      <a:endParaRPr lang="en-IN" sz="1500" b="0" dirty="0">
                        <a:latin typeface="Calibri"/>
                      </a:endParaRPr>
                    </a:p>
                  </a:txBody>
                  <a:tcPr marL="110585" marR="110585" marT="55292" marB="55292" anchor="ctr"/>
                </a:tc>
                <a:tc vMerge="1">
                  <a:txBody>
                    <a:bodyPr/>
                    <a:lstStyle/>
                    <a:p>
                      <a:pPr lvl="0">
                        <a:buNone/>
                      </a:pPr>
                      <a:endParaRPr lang="en-IN" sz="1500" b="0" dirty="0">
                        <a:latin typeface="Calibri"/>
                      </a:endParaRPr>
                    </a:p>
                  </a:txBody>
                  <a:tcPr marL="110585" marR="110585" marT="55292" marB="55292"/>
                </a:tc>
                <a:tc>
                  <a:txBody>
                    <a:bodyPr/>
                    <a:lstStyle/>
                    <a:p>
                      <a:pPr lvl="0">
                        <a:buNone/>
                      </a:pPr>
                      <a:r>
                        <a:rPr lang="en-US" sz="1500" b="0" dirty="0">
                          <a:latin typeface="Calibri"/>
                        </a:rPr>
                        <a:t>STA 11, STA 12, STA 21 &amp; STA 22 Active</a:t>
                      </a:r>
                      <a:endParaRPr lang="en-IN" sz="1500" b="0" dirty="0">
                        <a:latin typeface="Calibri"/>
                      </a:endParaRPr>
                    </a:p>
                  </a:txBody>
                  <a:tcPr marL="110585" marR="110585" marT="55292" marB="5529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u="none" strike="noStrike" noProof="0" dirty="0">
                          <a:latin typeface="+mn-lt"/>
                        </a:rPr>
                        <a:t>61.47 ± 1.28 </a:t>
                      </a:r>
                      <a:endParaRPr lang="en-US" sz="1500" b="0" i="0" u="none" strike="noStrike" noProof="0" dirty="0">
                        <a:latin typeface="Calibri"/>
                      </a:endParaRPr>
                    </a:p>
                  </a:txBody>
                  <a:tcPr marL="110585" marR="110585" marT="55292" marB="5529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u="none" strike="noStrike" noProof="0" dirty="0">
                          <a:latin typeface="+mn-lt"/>
                        </a:rPr>
                        <a:t>2.91 ± 2.04</a:t>
                      </a:r>
                    </a:p>
                  </a:txBody>
                  <a:tcPr marL="110585" marR="110585" marT="55292" marB="55292" anchor="ctr">
                    <a:solidFill>
                      <a:srgbClr val="FF7C80"/>
                    </a:solidFill>
                  </a:tcPr>
                </a:tc>
                <a:tc>
                  <a:txBody>
                    <a:bodyPr/>
                    <a:lstStyle/>
                    <a:p>
                      <a:pPr marL="0" marR="0" lvl="0" indent="0" algn="ctr" defTabSz="1072866" rtl="0" eaLnBrk="1" fontAlgn="auto" latinLnBrk="0" hangingPunct="1">
                        <a:lnSpc>
                          <a:spcPct val="100000"/>
                        </a:lnSpc>
                        <a:spcBef>
                          <a:spcPts val="0"/>
                        </a:spcBef>
                        <a:spcAft>
                          <a:spcPts val="0"/>
                        </a:spcAft>
                        <a:buClrTx/>
                        <a:buSzTx/>
                        <a:buFontTx/>
                        <a:buNone/>
                        <a:tabLst/>
                        <a:defRPr/>
                      </a:pPr>
                      <a:r>
                        <a:rPr lang="en-US" sz="1500" b="0" i="0" u="none" strike="noStrike" noProof="0" dirty="0">
                          <a:latin typeface="+mn-lt"/>
                        </a:rPr>
                        <a:t>7.45 ± 1.42</a:t>
                      </a:r>
                    </a:p>
                  </a:txBody>
                  <a:tcPr marL="110585" marR="110585" marT="55292" marB="55292" anchor="ctr">
                    <a:solidFill>
                      <a:srgbClr val="FF7C80"/>
                    </a:solidFill>
                  </a:tcPr>
                </a:tc>
                <a:tc>
                  <a:txBody>
                    <a:bodyPr/>
                    <a:lstStyle/>
                    <a:p>
                      <a:pPr lvl="0" algn="ctr">
                        <a:buNone/>
                      </a:pPr>
                      <a:r>
                        <a:rPr lang="en-US" sz="1500" b="0" i="0" u="none" strike="noStrike" noProof="0" dirty="0">
                          <a:latin typeface="+mn-lt"/>
                        </a:rPr>
                        <a:t>69.72 ± 0.97</a:t>
                      </a:r>
                      <a:endParaRPr lang="en-US" sz="1500" b="0" i="0" u="none" strike="noStrike" noProof="0" dirty="0">
                        <a:latin typeface="Calibri"/>
                      </a:endParaRPr>
                    </a:p>
                  </a:txBody>
                  <a:tcPr marL="110585" marR="110585" marT="55292" marB="55292" anchor="ctr"/>
                </a:tc>
                <a:tc>
                  <a:txBody>
                    <a:bodyPr/>
                    <a:lstStyle/>
                    <a:p>
                      <a:pPr algn="ctr" fontAlgn="ctr"/>
                      <a:r>
                        <a:rPr lang="en-IN" sz="1500" b="0" i="0" u="none" strike="noStrike" dirty="0">
                          <a:solidFill>
                            <a:srgbClr val="000000"/>
                          </a:solidFill>
                          <a:effectLst/>
                          <a:latin typeface="Calibri" panose="020F0502020204030204" pitchFamily="34" charset="0"/>
                        </a:rPr>
                        <a:t>11.46</a:t>
                      </a:r>
                    </a:p>
                  </a:txBody>
                  <a:tcPr marL="6350" marR="6350" marT="6350" marB="0" anchor="ctr"/>
                </a:tc>
                <a:tc>
                  <a:txBody>
                    <a:bodyPr/>
                    <a:lstStyle/>
                    <a:p>
                      <a:pPr marL="0" algn="ctr" defTabSz="914400" rtl="0" eaLnBrk="1" fontAlgn="ctr" latinLnBrk="0" hangingPunct="1"/>
                      <a:r>
                        <a:rPr lang="en-IN" sz="1500" b="0" i="0" u="none" strike="noStrike" kern="1200" dirty="0">
                          <a:solidFill>
                            <a:srgbClr val="000000"/>
                          </a:solidFill>
                          <a:effectLst/>
                          <a:latin typeface="Calibri" panose="020F0502020204030204" pitchFamily="34" charset="0"/>
                          <a:ea typeface="+mn-ea"/>
                          <a:cs typeface="+mn-cs"/>
                        </a:rPr>
                        <a:t>14.42</a:t>
                      </a:r>
                    </a:p>
                  </a:txBody>
                  <a:tcPr marL="6350" marR="6350" marT="6350" marB="0" anchor="ctr"/>
                </a:tc>
                <a:extLst>
                  <a:ext uri="{0D108BD9-81ED-4DB2-BD59-A6C34878D82A}">
                    <a16:rowId xmlns:a16="http://schemas.microsoft.com/office/drawing/2014/main" val="4070439776"/>
                  </a:ext>
                </a:extLst>
              </a:tr>
              <a:tr h="2357644">
                <a:tc>
                  <a:txBody>
                    <a:bodyPr/>
                    <a:lstStyle/>
                    <a:p>
                      <a:pPr lvl="0" algn="ctr">
                        <a:buNone/>
                      </a:pPr>
                      <a:r>
                        <a:rPr lang="en-US" sz="1500" b="0" dirty="0">
                          <a:latin typeface="Calibri"/>
                        </a:rPr>
                        <a:t>3</a:t>
                      </a:r>
                    </a:p>
                  </a:txBody>
                  <a:tcPr marL="110585" marR="110585" marT="55292" marB="55292" anchor="ctr"/>
                </a:tc>
                <a:tc>
                  <a:txBody>
                    <a:bodyPr/>
                    <a:lstStyle/>
                    <a:p>
                      <a:pPr lvl="0" algn="ctr">
                        <a:buNone/>
                      </a:pPr>
                      <a:r>
                        <a:rPr lang="en-US" sz="1500" b="0" dirty="0">
                          <a:latin typeface="+mn-lt"/>
                        </a:rPr>
                        <a:t>With ADWISER</a:t>
                      </a:r>
                    </a:p>
                    <a:p>
                      <a:pPr lvl="0" algn="ctr">
                        <a:buNone/>
                      </a:pPr>
                      <a:r>
                        <a:rPr lang="en-US" sz="1500" b="0" dirty="0">
                          <a:latin typeface="+mn-lt"/>
                        </a:rPr>
                        <a:t>TS-PF</a:t>
                      </a:r>
                      <a:r>
                        <a:rPr lang="en-US" sz="1500" b="0" dirty="0">
                          <a:highlight>
                            <a:srgbClr val="00FF00"/>
                          </a:highlight>
                          <a:latin typeface="+mn-lt"/>
                        </a:rPr>
                        <a:t>-IB-</a:t>
                      </a:r>
                      <a:r>
                        <a:rPr lang="en-US" sz="1500" b="0" dirty="0">
                          <a:latin typeface="+mn-lt"/>
                        </a:rPr>
                        <a:t>ABR-OT</a:t>
                      </a:r>
                    </a:p>
                    <a:p>
                      <a:pPr lvl="0" algn="ctr">
                        <a:buNone/>
                      </a:pPr>
                      <a:r>
                        <a:rPr lang="en-US" sz="1500" b="0" dirty="0">
                          <a:highlight>
                            <a:srgbClr val="FFFF00"/>
                          </a:highlight>
                          <a:latin typeface="+mn-lt"/>
                        </a:rPr>
                        <a:t>S=20ms</a:t>
                      </a:r>
                    </a:p>
                    <a:p>
                      <a:pPr lvl="0" algn="ctr">
                        <a:buNone/>
                      </a:pPr>
                      <a:r>
                        <a:rPr lang="el-GR" sz="1500" b="0" dirty="0">
                          <a:latin typeface="+mn-lt"/>
                        </a:rPr>
                        <a:t>α</a:t>
                      </a:r>
                      <a:r>
                        <a:rPr lang="en-US" sz="1500" b="0" dirty="0">
                          <a:latin typeface="+mn-lt"/>
                        </a:rPr>
                        <a:t>=1</a:t>
                      </a:r>
                    </a:p>
                    <a:p>
                      <a:pPr marL="0" marR="0" lvl="0" indent="0" algn="ctr" defTabSz="1072866" rtl="0" eaLnBrk="1" fontAlgn="auto" latinLnBrk="0" hangingPunct="1">
                        <a:lnSpc>
                          <a:spcPct val="100000"/>
                        </a:lnSpc>
                        <a:spcBef>
                          <a:spcPts val="0"/>
                        </a:spcBef>
                        <a:spcAft>
                          <a:spcPts val="0"/>
                        </a:spcAft>
                        <a:buClrTx/>
                        <a:buSzTx/>
                        <a:buFontTx/>
                        <a:buNone/>
                        <a:tabLst/>
                        <a:defRPr/>
                      </a:pPr>
                      <a:r>
                        <a:rPr lang="en-US" sz="1500" b="0" dirty="0">
                          <a:latin typeface="+mn-lt"/>
                        </a:rPr>
                        <a:t>(with reserved slots for unserved set of STAs every 1 seconds)</a:t>
                      </a:r>
                      <a:endParaRPr lang="en-US" sz="900" b="0" dirty="0">
                        <a:latin typeface="+mn-lt"/>
                      </a:endParaRPr>
                    </a:p>
                  </a:txBody>
                  <a:tcPr marL="110585" marR="110585" marT="55292" marB="55292" anchor="ctr">
                    <a:lnB w="12700" cap="flat" cmpd="sng" algn="ctr">
                      <a:noFill/>
                      <a:prstDash val="solid"/>
                      <a:round/>
                      <a:headEnd type="none" w="med" len="med"/>
                      <a:tailEnd type="none" w="med" len="med"/>
                    </a:lnB>
                  </a:tcPr>
                </a:tc>
                <a:tc>
                  <a:txBody>
                    <a:bodyPr/>
                    <a:lstStyle/>
                    <a:p>
                      <a:pPr lvl="0">
                        <a:buNone/>
                      </a:pPr>
                      <a:r>
                        <a:rPr lang="en-US" sz="1500" b="0" dirty="0">
                          <a:latin typeface="+mn-lt"/>
                        </a:rPr>
                        <a:t>STA 11, STA 12, STA 21 &amp; STA 22 Active</a:t>
                      </a:r>
                      <a:endParaRPr lang="en-IN" sz="1500" b="0" dirty="0">
                        <a:latin typeface="+mn-lt"/>
                      </a:endParaRPr>
                    </a:p>
                  </a:txBody>
                  <a:tcPr marL="110585" marR="110585" marT="55292" marB="55292" anchor="ct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u="none" strike="noStrike" noProof="0" dirty="0">
                          <a:latin typeface="+mn-lt"/>
                        </a:rPr>
                        <a:t>49.78 ± 2.05 </a:t>
                      </a:r>
                      <a:endParaRPr lang="en-US" sz="1500" b="0" i="0" u="none" strike="noStrike" noProof="0" dirty="0">
                        <a:latin typeface="Calibri"/>
                      </a:endParaRPr>
                    </a:p>
                  </a:txBody>
                  <a:tcPr marL="110585" marR="110585" marT="55292" marB="55292" anchor="ct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u="none" strike="noStrike" noProof="0" dirty="0">
                          <a:latin typeface="+mn-lt"/>
                        </a:rPr>
                        <a:t>21.90 ± 1.76</a:t>
                      </a:r>
                    </a:p>
                  </a:txBody>
                  <a:tcPr marL="110585" marR="110585" marT="55292" marB="55292" anchor="ct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mn-lt"/>
                          <a:ea typeface="+mn-ea"/>
                          <a:cs typeface="+mn-cs"/>
                        </a:rPr>
                        <a:t>21.91 ± 2.57</a:t>
                      </a:r>
                    </a:p>
                  </a:txBody>
                  <a:tcPr marL="110585" marR="110585" marT="55292" marB="55292" anchor="ctr">
                    <a:solidFill>
                      <a:schemeClr val="accent3">
                        <a:lumMod val="60000"/>
                        <a:lumOff val="40000"/>
                      </a:schemeClr>
                    </a:solidFill>
                  </a:tcPr>
                </a:tc>
                <a:tc>
                  <a:txBody>
                    <a:bodyPr/>
                    <a:lstStyle/>
                    <a:p>
                      <a:pPr lvl="0" algn="ctr">
                        <a:buNone/>
                      </a:pPr>
                      <a:r>
                        <a:rPr lang="en-US" sz="1500" b="0" i="0" u="none" strike="noStrike" noProof="0" dirty="0">
                          <a:latin typeface="+mn-lt"/>
                        </a:rPr>
                        <a:t>56.01 ± 1.69</a:t>
                      </a:r>
                      <a:endParaRPr lang="en-US" sz="1500" b="0" i="0" u="none" strike="noStrike" noProof="0" dirty="0">
                        <a:latin typeface="Calibri"/>
                      </a:endParaRPr>
                    </a:p>
                  </a:txBody>
                  <a:tcPr marL="110585" marR="110585" marT="55292" marB="55292" anchor="ctr">
                    <a:solidFill>
                      <a:schemeClr val="accent3">
                        <a:lumMod val="60000"/>
                        <a:lumOff val="40000"/>
                      </a:schemeClr>
                    </a:solidFill>
                  </a:tcPr>
                </a:tc>
                <a:tc>
                  <a:txBody>
                    <a:bodyPr/>
                    <a:lstStyle/>
                    <a:p>
                      <a:pPr algn="ctr" fontAlgn="ctr"/>
                      <a:r>
                        <a:rPr lang="en-IN" sz="1500" b="0" i="0" u="none" strike="noStrike" dirty="0">
                          <a:solidFill>
                            <a:srgbClr val="000000"/>
                          </a:solidFill>
                          <a:effectLst/>
                          <a:latin typeface="Calibri" panose="020F0502020204030204" pitchFamily="34" charset="0"/>
                        </a:rPr>
                        <a:t>14.10</a:t>
                      </a:r>
                    </a:p>
                  </a:txBody>
                  <a:tcPr marL="6350" marR="6350" marT="6350" marB="0" anchor="ctr">
                    <a:solidFill>
                      <a:schemeClr val="accent3">
                        <a:lumMod val="60000"/>
                        <a:lumOff val="40000"/>
                      </a:schemeClr>
                    </a:solidFill>
                  </a:tcPr>
                </a:tc>
                <a:tc>
                  <a:txBody>
                    <a:bodyPr/>
                    <a:lstStyle/>
                    <a:p>
                      <a:pPr marL="0" algn="ctr" defTabSz="914400" rtl="0" eaLnBrk="1" fontAlgn="ctr" latinLnBrk="0" hangingPunct="1"/>
                      <a:r>
                        <a:rPr lang="en-IN" sz="1500" b="0" i="0" u="none" strike="noStrike" kern="1200" dirty="0">
                          <a:solidFill>
                            <a:srgbClr val="000000"/>
                          </a:solidFill>
                          <a:effectLst/>
                          <a:latin typeface="Calibri" panose="020F0502020204030204" pitchFamily="34" charset="0"/>
                          <a:ea typeface="+mn-ea"/>
                          <a:cs typeface="+mn-cs"/>
                        </a:rPr>
                        <a:t>14.42</a:t>
                      </a:r>
                    </a:p>
                  </a:txBody>
                  <a:tcPr marL="6350" marR="6350" marT="6350" marB="0" anchor="ctr">
                    <a:solidFill>
                      <a:schemeClr val="accent3">
                        <a:lumMod val="60000"/>
                        <a:lumOff val="40000"/>
                      </a:schemeClr>
                    </a:solidFill>
                  </a:tcPr>
                </a:tc>
                <a:extLst>
                  <a:ext uri="{0D108BD9-81ED-4DB2-BD59-A6C34878D82A}">
                    <a16:rowId xmlns:a16="http://schemas.microsoft.com/office/drawing/2014/main" val="747163300"/>
                  </a:ext>
                </a:extLst>
              </a:tr>
            </a:tbl>
          </a:graphicData>
        </a:graphic>
      </p:graphicFrame>
      <p:sp>
        <p:nvSpPr>
          <p:cNvPr id="3" name="TextBox 2">
            <a:extLst>
              <a:ext uri="{FF2B5EF4-FFF2-40B4-BE49-F238E27FC236}">
                <a16:creationId xmlns:a16="http://schemas.microsoft.com/office/drawing/2014/main" id="{70067916-C56B-8091-4AE9-E97A07298337}"/>
              </a:ext>
            </a:extLst>
          </p:cNvPr>
          <p:cNvSpPr txBox="1"/>
          <p:nvPr/>
        </p:nvSpPr>
        <p:spPr>
          <a:xfrm>
            <a:off x="10759260" y="-47327"/>
            <a:ext cx="163742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11 May 2023</a:t>
            </a: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graphicFrame>
            <p:nvGraphicFramePr>
              <p:cNvPr id="5" name="Table 146">
                <a:extLst>
                  <a:ext uri="{FF2B5EF4-FFF2-40B4-BE49-F238E27FC236}">
                    <a16:creationId xmlns:a16="http://schemas.microsoft.com/office/drawing/2014/main" id="{C8D377C1-C882-4422-9F6D-8F89AB3BE695}"/>
                  </a:ext>
                </a:extLst>
              </p:cNvPr>
              <p:cNvGraphicFramePr>
                <a:graphicFrameLocks noGrp="1"/>
              </p:cNvGraphicFramePr>
              <p:nvPr>
                <p:extLst>
                  <p:ext uri="{D42A27DB-BD31-4B8C-83A1-F6EECF244321}">
                    <p14:modId xmlns:p14="http://schemas.microsoft.com/office/powerpoint/2010/main" val="2207288703"/>
                  </p:ext>
                </p:extLst>
              </p:nvPr>
            </p:nvGraphicFramePr>
            <p:xfrm>
              <a:off x="240432" y="5204405"/>
              <a:ext cx="11747898" cy="1644383"/>
            </p:xfrm>
            <a:graphic>
              <a:graphicData uri="http://schemas.openxmlformats.org/drawingml/2006/table">
                <a:tbl>
                  <a:tblPr firstRow="1" bandRow="1">
                    <a:tableStyleId>{5C22544A-7EE6-4342-B048-85BDC9FD1C3A}</a:tableStyleId>
                  </a:tblPr>
                  <a:tblGrid>
                    <a:gridCol w="2905148">
                      <a:extLst>
                        <a:ext uri="{9D8B030D-6E8A-4147-A177-3AD203B41FA5}">
                          <a16:colId xmlns:a16="http://schemas.microsoft.com/office/drawing/2014/main" val="3007420008"/>
                        </a:ext>
                      </a:extLst>
                    </a:gridCol>
                    <a:gridCol w="651068">
                      <a:extLst>
                        <a:ext uri="{9D8B030D-6E8A-4147-A177-3AD203B41FA5}">
                          <a16:colId xmlns:a16="http://schemas.microsoft.com/office/drawing/2014/main" val="4251438021"/>
                        </a:ext>
                      </a:extLst>
                    </a:gridCol>
                    <a:gridCol w="672415">
                      <a:extLst>
                        <a:ext uri="{9D8B030D-6E8A-4147-A177-3AD203B41FA5}">
                          <a16:colId xmlns:a16="http://schemas.microsoft.com/office/drawing/2014/main" val="1610654930"/>
                        </a:ext>
                      </a:extLst>
                    </a:gridCol>
                    <a:gridCol w="629722">
                      <a:extLst>
                        <a:ext uri="{9D8B030D-6E8A-4147-A177-3AD203B41FA5}">
                          <a16:colId xmlns:a16="http://schemas.microsoft.com/office/drawing/2014/main" val="43876929"/>
                        </a:ext>
                      </a:extLst>
                    </a:gridCol>
                    <a:gridCol w="661742">
                      <a:extLst>
                        <a:ext uri="{9D8B030D-6E8A-4147-A177-3AD203B41FA5}">
                          <a16:colId xmlns:a16="http://schemas.microsoft.com/office/drawing/2014/main" val="685784943"/>
                        </a:ext>
                      </a:extLst>
                    </a:gridCol>
                    <a:gridCol w="896553">
                      <a:extLst>
                        <a:ext uri="{9D8B030D-6E8A-4147-A177-3AD203B41FA5}">
                          <a16:colId xmlns:a16="http://schemas.microsoft.com/office/drawing/2014/main" val="2491179780"/>
                        </a:ext>
                      </a:extLst>
                    </a:gridCol>
                    <a:gridCol w="843197">
                      <a:extLst>
                        <a:ext uri="{9D8B030D-6E8A-4147-A177-3AD203B41FA5}">
                          <a16:colId xmlns:a16="http://schemas.microsoft.com/office/drawing/2014/main" val="2301190305"/>
                        </a:ext>
                      </a:extLst>
                    </a:gridCol>
                    <a:gridCol w="832503">
                      <a:extLst>
                        <a:ext uri="{9D8B030D-6E8A-4147-A177-3AD203B41FA5}">
                          <a16:colId xmlns:a16="http://schemas.microsoft.com/office/drawing/2014/main" val="2439386418"/>
                        </a:ext>
                      </a:extLst>
                    </a:gridCol>
                    <a:gridCol w="864533">
                      <a:extLst>
                        <a:ext uri="{9D8B030D-6E8A-4147-A177-3AD203B41FA5}">
                          <a16:colId xmlns:a16="http://schemas.microsoft.com/office/drawing/2014/main" val="317771772"/>
                        </a:ext>
                      </a:extLst>
                    </a:gridCol>
                    <a:gridCol w="912526">
                      <a:extLst>
                        <a:ext uri="{9D8B030D-6E8A-4147-A177-3AD203B41FA5}">
                          <a16:colId xmlns:a16="http://schemas.microsoft.com/office/drawing/2014/main" val="1149869576"/>
                        </a:ext>
                      </a:extLst>
                    </a:gridCol>
                    <a:gridCol w="1077997">
                      <a:extLst>
                        <a:ext uri="{9D8B030D-6E8A-4147-A177-3AD203B41FA5}">
                          <a16:colId xmlns:a16="http://schemas.microsoft.com/office/drawing/2014/main" val="834329254"/>
                        </a:ext>
                      </a:extLst>
                    </a:gridCol>
                    <a:gridCol w="800494">
                      <a:extLst>
                        <a:ext uri="{9D8B030D-6E8A-4147-A177-3AD203B41FA5}">
                          <a16:colId xmlns:a16="http://schemas.microsoft.com/office/drawing/2014/main" val="565272501"/>
                        </a:ext>
                      </a:extLst>
                    </a:gridCol>
                  </a:tblGrid>
                  <a:tr h="638226">
                    <a:tc>
                      <a:txBody>
                        <a:bodyPr/>
                        <a:lstStyle/>
                        <a:p>
                          <a:pPr lvl="0" algn="ctr">
                            <a:buNone/>
                          </a:pPr>
                          <a:r>
                            <a:rPr lang="en-US" sz="1500" b="1" dirty="0">
                              <a:latin typeface="Calibri"/>
                            </a:rPr>
                            <a:t>Schedulable set of AP-STA links </a:t>
                          </a:r>
                          <a14:m>
                            <m:oMath xmlns:m="http://schemas.openxmlformats.org/officeDocument/2006/math">
                              <m:r>
                                <a:rPr lang="en-US" sz="1500" b="1" i="1" smtClean="0">
                                  <a:latin typeface="Cambria Math" panose="02040503050406030204" pitchFamily="18" charset="0"/>
                                </a:rPr>
                                <m:t>→</m:t>
                              </m:r>
                            </m:oMath>
                          </a14:m>
                          <a:endParaRPr lang="en-US" sz="1500" b="1" dirty="0">
                            <a:latin typeface="Calibri"/>
                          </a:endParaRPr>
                        </a:p>
                      </a:txBody>
                      <a:tcPr marL="110585" marR="110585" marT="55292" marB="55292" anchor="ctr"/>
                    </a:tc>
                    <a:tc>
                      <a:txBody>
                        <a:bodyPr/>
                        <a:lstStyle/>
                        <a:p>
                          <a:pPr algn="ctr"/>
                          <a:r>
                            <a:rPr lang="en-US" sz="1500" b="1" dirty="0">
                              <a:latin typeface="Calibri"/>
                            </a:rPr>
                            <a:t>{11}</a:t>
                          </a:r>
                          <a:endParaRPr lang="en-US" sz="1500" dirty="0">
                            <a:solidFill>
                              <a:srgbClr val="FF0000"/>
                            </a:solidFill>
                          </a:endParaRPr>
                        </a:p>
                      </a:txBody>
                      <a:tcPr marL="110585" marR="110585" marT="55292" marB="55292" anchor="ctr" anchorCtr="1"/>
                    </a:tc>
                    <a:tc>
                      <a:txBody>
                        <a:bodyPr/>
                        <a:lstStyle/>
                        <a:p>
                          <a:pPr algn="ctr"/>
                          <a:r>
                            <a:rPr lang="en-US" sz="1500" b="1" dirty="0">
                              <a:latin typeface="+mn-lt"/>
                            </a:rPr>
                            <a:t>{12}</a:t>
                          </a:r>
                          <a:endParaRPr lang="en-US" sz="1500" dirty="0">
                            <a:solidFill>
                              <a:srgbClr val="FF0000"/>
                            </a:solidFill>
                          </a:endParaRPr>
                        </a:p>
                      </a:txBody>
                      <a:tcPr marL="110585" marR="110585" marT="55292" marB="55292" anchor="ctr"/>
                    </a:tc>
                    <a:tc>
                      <a:txBody>
                        <a:bodyPr/>
                        <a:lstStyle/>
                        <a:p>
                          <a:pPr algn="ctr"/>
                          <a:r>
                            <a:rPr lang="en-US" sz="1500" b="1" dirty="0">
                              <a:latin typeface="+mn-lt"/>
                            </a:rPr>
                            <a:t>{21}</a:t>
                          </a:r>
                          <a:endParaRPr lang="en-US" sz="1500" dirty="0">
                            <a:solidFill>
                              <a:srgbClr val="FF0000"/>
                            </a:solidFill>
                          </a:endParaRPr>
                        </a:p>
                      </a:txBody>
                      <a:tcPr marL="110585" marR="110585" marT="55292" marB="55292" anchor="ctr" anchorCtr="1"/>
                    </a:tc>
                    <a:tc>
                      <a:txBody>
                        <a:bodyPr/>
                        <a:lstStyle/>
                        <a:p>
                          <a:pPr algn="ctr"/>
                          <a:r>
                            <a:rPr lang="en-US" sz="1500" b="1" dirty="0">
                              <a:latin typeface="+mn-lt"/>
                            </a:rPr>
                            <a:t>{22}</a:t>
                          </a:r>
                          <a:endParaRPr lang="en-US" sz="1500" dirty="0">
                            <a:solidFill>
                              <a:srgbClr val="FF0000"/>
                            </a:solidFill>
                          </a:endParaRPr>
                        </a:p>
                      </a:txBody>
                      <a:tcPr marL="110585" marR="110585" marT="55292" marB="55292" anchor="ctr"/>
                    </a:tc>
                    <a:tc>
                      <a:txBody>
                        <a:bodyPr/>
                        <a:lstStyle/>
                        <a:p>
                          <a:pPr algn="ctr"/>
                          <a:r>
                            <a:rPr lang="en-US" sz="1500" dirty="0">
                              <a:solidFill>
                                <a:schemeClr val="bg1"/>
                              </a:solidFill>
                            </a:rPr>
                            <a:t>{11,21}</a:t>
                          </a:r>
                        </a:p>
                      </a:txBody>
                      <a:tcPr marL="110585" marR="110585" marT="55292" marB="55292" anchor="ctr"/>
                    </a:tc>
                    <a:tc>
                      <a:txBody>
                        <a:bodyPr/>
                        <a:lstStyle/>
                        <a:p>
                          <a:pPr algn="ctr"/>
                          <a:r>
                            <a:rPr lang="en-US" sz="1500" dirty="0">
                              <a:solidFill>
                                <a:schemeClr val="bg1"/>
                              </a:solidFill>
                            </a:rPr>
                            <a:t>{11,22}</a:t>
                          </a:r>
                        </a:p>
                      </a:txBody>
                      <a:tcPr marL="110585" marR="110585" marT="55292" marB="55292" anchor="ctr"/>
                    </a:tc>
                    <a:tc>
                      <a:txBody>
                        <a:bodyPr/>
                        <a:lstStyle/>
                        <a:p>
                          <a:pPr algn="ctr"/>
                          <a:r>
                            <a:rPr lang="en-US" sz="1500" dirty="0">
                              <a:solidFill>
                                <a:schemeClr val="bg1"/>
                              </a:solidFill>
                            </a:rPr>
                            <a:t>{12,21}</a:t>
                          </a:r>
                        </a:p>
                      </a:txBody>
                      <a:tcPr marL="110585" marR="110585" marT="55292" marB="55292" anchor="ctr"/>
                    </a:tc>
                    <a:tc>
                      <a:txBody>
                        <a:bodyPr/>
                        <a:lstStyle/>
                        <a:p>
                          <a:pPr algn="ctr"/>
                          <a:r>
                            <a:rPr lang="en-US" sz="1500" dirty="0">
                              <a:solidFill>
                                <a:schemeClr val="bg1"/>
                              </a:solidFill>
                            </a:rPr>
                            <a:t>{12,22}</a:t>
                          </a:r>
                        </a:p>
                      </a:txBody>
                      <a:tcPr marL="110585" marR="110585" marT="55292" marB="55292" anchor="ctr"/>
                    </a:tc>
                    <a:tc>
                      <a:txBody>
                        <a:bodyPr/>
                        <a:lstStyle/>
                        <a:p>
                          <a:pPr algn="ctr"/>
                          <a:r>
                            <a:rPr lang="en-US" sz="1500" b="1" dirty="0">
                              <a:solidFill>
                                <a:schemeClr val="bg1"/>
                              </a:solidFill>
                              <a:latin typeface="+mn-lt"/>
                            </a:rPr>
                            <a:t>Utility</a:t>
                          </a:r>
                        </a:p>
                        <a:p>
                          <a:pPr algn="ctr"/>
                          <a:r>
                            <a:rPr lang="en-US" sz="1500" b="1" dirty="0">
                              <a:solidFill>
                                <a:schemeClr val="bg1"/>
                              </a:solidFill>
                              <a:latin typeface="+mn-lt"/>
                            </a:rPr>
                            <a:t>Default</a:t>
                          </a:r>
                          <a:endParaRPr lang="en-US" sz="1500" dirty="0">
                            <a:solidFill>
                              <a:schemeClr val="bg1"/>
                            </a:solidFill>
                          </a:endParaRPr>
                        </a:p>
                      </a:txBody>
                      <a:tcPr marL="110585" marR="110585" marT="55292" marB="55292" anchor="ctr"/>
                    </a:tc>
                    <a:tc>
                      <a:txBody>
                        <a:bodyPr/>
                        <a:lstStyle/>
                        <a:p>
                          <a:pPr algn="ctr"/>
                          <a:r>
                            <a:rPr lang="en-US" sz="1500" dirty="0">
                              <a:solidFill>
                                <a:schemeClr val="bg1"/>
                              </a:solidFill>
                            </a:rPr>
                            <a:t>Utility Observed</a:t>
                          </a:r>
                        </a:p>
                      </a:txBody>
                      <a:tcPr marL="110585" marR="110585" marT="55292" marB="55292" anchor="ctr"/>
                    </a:tc>
                    <a:tc>
                      <a:txBody>
                        <a:bodyPr/>
                        <a:lstStyle/>
                        <a:p>
                          <a:pPr algn="ctr"/>
                          <a:r>
                            <a:rPr lang="en-US" sz="1500" dirty="0">
                              <a:solidFill>
                                <a:srgbClr val="FF0000"/>
                              </a:solidFill>
                            </a:rPr>
                            <a:t>Utility Bound</a:t>
                          </a:r>
                        </a:p>
                      </a:txBody>
                      <a:tcPr marL="110585" marR="110585" marT="55292" marB="55292" anchor="ctr"/>
                    </a:tc>
                    <a:extLst>
                      <a:ext uri="{0D108BD9-81ED-4DB2-BD59-A6C34878D82A}">
                        <a16:rowId xmlns:a16="http://schemas.microsoft.com/office/drawing/2014/main" val="1793914966"/>
                      </a:ext>
                    </a:extLst>
                  </a:tr>
                  <a:tr h="1006157">
                    <a:tc>
                      <a:txBody>
                        <a:bodyPr/>
                        <a:lstStyle/>
                        <a:p>
                          <a:pPr lvl="0">
                            <a:buNone/>
                          </a:pPr>
                          <a:r>
                            <a:rPr lang="en-US" sz="1500" b="0" dirty="0">
                              <a:latin typeface="Calibri"/>
                            </a:rPr>
                            <a:t>STA 11, STA 12 </a:t>
                          </a:r>
                        </a:p>
                        <a:p>
                          <a:pPr lvl="0">
                            <a:buNone/>
                          </a:pPr>
                          <a:r>
                            <a:rPr lang="en-US" sz="1500" b="0" dirty="0">
                              <a:latin typeface="Calibri"/>
                            </a:rPr>
                            <a:t>STA 21 &amp; STA 22 Active</a:t>
                          </a:r>
                          <a:endParaRPr lang="en-IN" sz="1500" b="0" dirty="0">
                            <a:latin typeface="Calibri"/>
                          </a:endParaRPr>
                        </a:p>
                      </a:txBody>
                      <a:tcPr marL="110585" marR="110585" marT="55292" marB="5529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1500" b="0" i="1" u="none" strike="noStrike" noProof="0" smtClean="0">
                                        <a:latin typeface="Cambria Math" panose="02040503050406030204" pitchFamily="18" charset="0"/>
                                      </a:rPr>
                                    </m:ctrlPr>
                                  </m:fPr>
                                  <m:num>
                                    <m:r>
                                      <a:rPr lang="en-IN" sz="1500" b="0" i="1" u="none" strike="noStrike" noProof="0" smtClean="0">
                                        <a:latin typeface="Cambria Math" panose="02040503050406030204" pitchFamily="18" charset="0"/>
                                      </a:rPr>
                                      <m:t>0</m:t>
                                    </m:r>
                                  </m:num>
                                  <m:den>
                                    <m:r>
                                      <a:rPr lang="en-IN" sz="1500" b="0" i="1" u="none" strike="noStrike" noProof="0" smtClean="0">
                                        <a:latin typeface="Cambria Math" panose="02040503050406030204" pitchFamily="18" charset="0"/>
                                      </a:rPr>
                                      <m:t>0.0</m:t>
                                    </m:r>
                                  </m:den>
                                </m:f>
                              </m:oMath>
                            </m:oMathPara>
                          </a14:m>
                          <a:endParaRPr lang="en-US" sz="1500" b="0" i="0" u="none" strike="noStrike" noProof="0" dirty="0">
                            <a:latin typeface="Calibri"/>
                          </a:endParaRPr>
                        </a:p>
                      </a:txBody>
                      <a:tcPr marL="110585" marR="110585" marT="55292" marB="5529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1500" b="0" i="1" u="none" strike="noStrike" noProof="0" smtClean="0">
                                        <a:latin typeface="Cambria Math" panose="02040503050406030204" pitchFamily="18" charset="0"/>
                                      </a:rPr>
                                    </m:ctrlPr>
                                  </m:fPr>
                                  <m:num>
                                    <m:r>
                                      <a:rPr lang="en-IN" sz="1500" b="0" i="1" u="none" strike="noStrike" noProof="0" smtClean="0">
                                        <a:latin typeface="Cambria Math" panose="02040503050406030204" pitchFamily="18" charset="0"/>
                                      </a:rPr>
                                      <m:t>0.25</m:t>
                                    </m:r>
                                  </m:num>
                                  <m:den>
                                    <m:r>
                                      <a:rPr lang="en-IN" sz="1500" b="0" i="1" u="none" strike="noStrike" noProof="0" smtClean="0">
                                        <a:latin typeface="Cambria Math" panose="02040503050406030204" pitchFamily="18" charset="0"/>
                                      </a:rPr>
                                      <m:t>0.26</m:t>
                                    </m:r>
                                  </m:den>
                                </m:f>
                              </m:oMath>
                            </m:oMathPara>
                          </a14:m>
                          <a:endParaRPr lang="en-US" sz="1500" b="0" i="0" u="none" strike="noStrike" noProof="0" dirty="0">
                            <a:latin typeface="+mn-lt"/>
                          </a:endParaRPr>
                        </a:p>
                      </a:txBody>
                      <a:tcPr marL="110585" marR="110585" marT="55292" marB="55292" anchor="ctr"/>
                    </a:tc>
                    <a:tc>
                      <a:txBody>
                        <a:bodyPr/>
                        <a:lstStyle/>
                        <a:p>
                          <a:pPr marL="0" marR="0" lvl="0" indent="0" algn="ctr" defTabSz="1072866"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1500" b="0" i="1" u="none" strike="noStrike" noProof="0" smtClean="0">
                                        <a:latin typeface="Cambria Math" panose="02040503050406030204" pitchFamily="18" charset="0"/>
                                      </a:rPr>
                                    </m:ctrlPr>
                                  </m:fPr>
                                  <m:num>
                                    <m:r>
                                      <a:rPr lang="en-IN" sz="1500" b="0" i="1" u="none" strike="noStrike" noProof="0" smtClean="0">
                                        <a:latin typeface="Cambria Math" panose="02040503050406030204" pitchFamily="18" charset="0"/>
                                      </a:rPr>
                                      <m:t>0.25</m:t>
                                    </m:r>
                                  </m:num>
                                  <m:den>
                                    <m:r>
                                      <a:rPr lang="en-IN" sz="1500" b="0" i="1" u="none" strike="noStrike" noProof="0" smtClean="0">
                                        <a:latin typeface="Cambria Math" panose="02040503050406030204" pitchFamily="18" charset="0"/>
                                      </a:rPr>
                                      <m:t>0.24</m:t>
                                    </m:r>
                                  </m:den>
                                </m:f>
                              </m:oMath>
                            </m:oMathPara>
                          </a14:m>
                          <a:endParaRPr lang="en-US" sz="1500" b="0" i="0" u="none" strike="noStrike" noProof="0" dirty="0">
                            <a:latin typeface="+mn-lt"/>
                          </a:endParaRPr>
                        </a:p>
                      </a:txBody>
                      <a:tcPr marL="110585" marR="110585" marT="55292" marB="55292" anchor="ctr"/>
                    </a:tc>
                    <a:tc>
                      <a:txBody>
                        <a:bodyPr/>
                        <a:lstStyle/>
                        <a:p>
                          <a:pPr lvl="0" algn="ctr">
                            <a:buNone/>
                          </a:pPr>
                          <a14:m>
                            <m:oMathPara xmlns:m="http://schemas.openxmlformats.org/officeDocument/2006/math">
                              <m:oMathParaPr>
                                <m:jc m:val="centerGroup"/>
                              </m:oMathParaPr>
                              <m:oMath xmlns:m="http://schemas.openxmlformats.org/officeDocument/2006/math">
                                <m:f>
                                  <m:fPr>
                                    <m:ctrlPr>
                                      <a:rPr lang="en-US" sz="1500" b="0" i="1" u="none" strike="noStrike" noProof="0" smtClean="0">
                                        <a:latin typeface="Cambria Math" panose="02040503050406030204" pitchFamily="18" charset="0"/>
                                      </a:rPr>
                                    </m:ctrlPr>
                                  </m:fPr>
                                  <m:num>
                                    <m:r>
                                      <a:rPr lang="en-IN" sz="1500" b="0" i="1" u="none" strike="noStrike" noProof="0" smtClean="0">
                                        <a:latin typeface="Cambria Math" panose="02040503050406030204" pitchFamily="18" charset="0"/>
                                      </a:rPr>
                                      <m:t>0</m:t>
                                    </m:r>
                                  </m:num>
                                  <m:den>
                                    <m:r>
                                      <a:rPr lang="en-IN" sz="1500" b="0" i="1" u="none" strike="noStrike" noProof="0" smtClean="0">
                                        <a:latin typeface="Cambria Math" panose="02040503050406030204" pitchFamily="18" charset="0"/>
                                      </a:rPr>
                                      <m:t>0.0</m:t>
                                    </m:r>
                                  </m:den>
                                </m:f>
                              </m:oMath>
                            </m:oMathPara>
                          </a14:m>
                          <a:endParaRPr lang="en-US" sz="1500" b="0" i="0" u="none" strike="noStrike" noProof="0" dirty="0">
                            <a:latin typeface="Calibri"/>
                          </a:endParaRPr>
                        </a:p>
                      </a:txBody>
                      <a:tcPr marL="110585" marR="110585" marT="55292" marB="55292" anchor="ctr"/>
                    </a:tc>
                    <a:tc>
                      <a:txBody>
                        <a:bodyPr/>
                        <a:lstStyle/>
                        <a:p>
                          <a:pPr algn="ctr" fontAlgn="ctr"/>
                          <a14:m>
                            <m:oMathPara xmlns:m="http://schemas.openxmlformats.org/officeDocument/2006/math">
                              <m:oMathParaPr>
                                <m:jc m:val="centerGroup"/>
                              </m:oMathParaPr>
                              <m:oMath xmlns:m="http://schemas.openxmlformats.org/officeDocument/2006/math">
                                <m:f>
                                  <m:fPr>
                                    <m:ctrlPr>
                                      <a:rPr lang="en-US" sz="1500" b="0" i="1" u="none" strike="noStrike" noProof="0" smtClean="0">
                                        <a:latin typeface="Cambria Math" panose="02040503050406030204" pitchFamily="18" charset="0"/>
                                      </a:rPr>
                                    </m:ctrlPr>
                                  </m:fPr>
                                  <m:num>
                                    <m:r>
                                      <a:rPr lang="en-IN" sz="1500" b="0" i="1" u="none" strike="noStrike" noProof="0" smtClean="0">
                                        <a:latin typeface="Cambria Math" panose="02040503050406030204" pitchFamily="18" charset="0"/>
                                      </a:rPr>
                                      <m:t>0</m:t>
                                    </m:r>
                                  </m:num>
                                  <m:den>
                                    <m:r>
                                      <a:rPr lang="en-IN" sz="1500" b="0" i="1" u="none" strike="noStrike" noProof="0" smtClean="0">
                                        <a:latin typeface="Cambria Math" panose="02040503050406030204" pitchFamily="18" charset="0"/>
                                      </a:rPr>
                                      <m:t>0.03</m:t>
                                    </m:r>
                                  </m:den>
                                </m:f>
                              </m:oMath>
                            </m:oMathPara>
                          </a14:m>
                          <a:endParaRPr lang="en-IN" sz="15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14:m>
                            <m:oMathPara xmlns:m="http://schemas.openxmlformats.org/officeDocument/2006/math">
                              <m:oMathParaPr>
                                <m:jc m:val="centerGroup"/>
                              </m:oMathParaPr>
                              <m:oMath xmlns:m="http://schemas.openxmlformats.org/officeDocument/2006/math">
                                <m:f>
                                  <m:fPr>
                                    <m:ctrlPr>
                                      <a:rPr lang="en-US" sz="1500" b="0" i="1" u="none" strike="noStrike" noProof="0" smtClean="0">
                                        <a:latin typeface="Cambria Math" panose="02040503050406030204" pitchFamily="18" charset="0"/>
                                      </a:rPr>
                                    </m:ctrlPr>
                                  </m:fPr>
                                  <m:num>
                                    <m:r>
                                      <a:rPr lang="en-IN" sz="1500" b="0" i="1" u="none" strike="noStrike" noProof="0" smtClean="0">
                                        <a:latin typeface="Cambria Math" panose="02040503050406030204" pitchFamily="18" charset="0"/>
                                      </a:rPr>
                                      <m:t>0.50</m:t>
                                    </m:r>
                                  </m:num>
                                  <m:den>
                                    <m:r>
                                      <a:rPr lang="en-IN" sz="1500" b="0" i="1" u="none" strike="noStrike" noProof="0" smtClean="0">
                                        <a:latin typeface="Cambria Math" panose="02040503050406030204" pitchFamily="18" charset="0"/>
                                      </a:rPr>
                                      <m:t>0.48</m:t>
                                    </m:r>
                                  </m:den>
                                </m:f>
                              </m:oMath>
                            </m:oMathPara>
                          </a14:m>
                          <a:endParaRPr lang="en-IN" sz="15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14:m>
                            <m:oMathPara xmlns:m="http://schemas.openxmlformats.org/officeDocument/2006/math">
                              <m:oMathParaPr>
                                <m:jc m:val="centerGroup"/>
                              </m:oMathParaPr>
                              <m:oMath xmlns:m="http://schemas.openxmlformats.org/officeDocument/2006/math">
                                <m:f>
                                  <m:fPr>
                                    <m:ctrlPr>
                                      <a:rPr lang="en-US" sz="1500" b="0" i="1" u="none" strike="noStrike" noProof="0" smtClean="0">
                                        <a:latin typeface="Cambria Math" panose="02040503050406030204" pitchFamily="18" charset="0"/>
                                      </a:rPr>
                                    </m:ctrlPr>
                                  </m:fPr>
                                  <m:num>
                                    <m:r>
                                      <a:rPr lang="en-IN" sz="1500" b="0" i="1" u="none" strike="noStrike" noProof="0" smtClean="0">
                                        <a:latin typeface="Cambria Math" panose="02040503050406030204" pitchFamily="18" charset="0"/>
                                      </a:rPr>
                                      <m:t>0</m:t>
                                    </m:r>
                                  </m:num>
                                  <m:den>
                                    <m:r>
                                      <a:rPr lang="en-IN" sz="1500" b="0" i="1" u="none" strike="noStrike" noProof="0" smtClean="0">
                                        <a:latin typeface="Cambria Math" panose="02040503050406030204" pitchFamily="18" charset="0"/>
                                      </a:rPr>
                                      <m:t>0.0</m:t>
                                    </m:r>
                                  </m:den>
                                </m:f>
                              </m:oMath>
                            </m:oMathPara>
                          </a14:m>
                          <a:endParaRPr lang="en-IN" sz="15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14:m>
                            <m:oMathPara xmlns:m="http://schemas.openxmlformats.org/officeDocument/2006/math">
                              <m:oMathParaPr>
                                <m:jc m:val="centerGroup"/>
                              </m:oMathParaPr>
                              <m:oMath xmlns:m="http://schemas.openxmlformats.org/officeDocument/2006/math">
                                <m:f>
                                  <m:fPr>
                                    <m:ctrlPr>
                                      <a:rPr lang="en-US" sz="1500" b="0" i="1" u="none" strike="noStrike" noProof="0" smtClean="0">
                                        <a:latin typeface="Cambria Math" panose="02040503050406030204" pitchFamily="18" charset="0"/>
                                      </a:rPr>
                                    </m:ctrlPr>
                                  </m:fPr>
                                  <m:num>
                                    <m:r>
                                      <a:rPr lang="en-IN" sz="1500" b="0" i="1" u="none" strike="noStrike" noProof="0" smtClean="0">
                                        <a:latin typeface="Cambria Math" panose="02040503050406030204" pitchFamily="18" charset="0"/>
                                      </a:rPr>
                                      <m:t>0</m:t>
                                    </m:r>
                                  </m:num>
                                  <m:den>
                                    <m:r>
                                      <a:rPr lang="en-IN" sz="1500" b="0" i="1" u="none" strike="noStrike" noProof="0" smtClean="0">
                                        <a:latin typeface="Cambria Math" panose="02040503050406030204" pitchFamily="18" charset="0"/>
                                      </a:rPr>
                                      <m:t>0.0</m:t>
                                    </m:r>
                                  </m:den>
                                </m:f>
                              </m:oMath>
                            </m:oMathPara>
                          </a14:m>
                          <a:endParaRPr lang="en-IN" sz="15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IN" sz="1500" b="0" i="0" u="none" strike="noStrike" dirty="0">
                              <a:solidFill>
                                <a:srgbClr val="000000"/>
                              </a:solidFill>
                              <a:effectLst/>
                              <a:latin typeface="Calibri" panose="020F0502020204030204" pitchFamily="34" charset="0"/>
                            </a:rPr>
                            <a:t>11.46</a:t>
                          </a:r>
                        </a:p>
                      </a:txBody>
                      <a:tcPr marL="6350" marR="6350" marT="6350" marB="0" anchor="ctr"/>
                    </a:tc>
                    <a:tc>
                      <a:txBody>
                        <a:bodyPr/>
                        <a:lstStyle/>
                        <a:p>
                          <a:pPr algn="ctr" fontAlgn="ctr"/>
                          <a:r>
                            <a:rPr lang="en-IN" sz="1500" b="0" i="0" u="none" strike="noStrike" dirty="0">
                              <a:solidFill>
                                <a:srgbClr val="000000"/>
                              </a:solidFill>
                              <a:effectLst/>
                              <a:latin typeface="Calibri" panose="020F0502020204030204" pitchFamily="34" charset="0"/>
                            </a:rPr>
                            <a:t>14.10</a:t>
                          </a:r>
                        </a:p>
                      </a:txBody>
                      <a:tcPr marL="6350" marR="6350" marT="6350" marB="0" anchor="ctr"/>
                    </a:tc>
                    <a:tc>
                      <a:txBody>
                        <a:bodyPr/>
                        <a:lstStyle/>
                        <a:p>
                          <a:pPr marL="0" algn="ctr" defTabSz="914400" rtl="0" eaLnBrk="1" fontAlgn="ctr" latinLnBrk="0" hangingPunct="1"/>
                          <a:r>
                            <a:rPr lang="en-IN" sz="1500" b="0" i="0" u="none" strike="noStrike" kern="1200" dirty="0">
                              <a:solidFill>
                                <a:srgbClr val="000000"/>
                              </a:solidFill>
                              <a:effectLst/>
                              <a:latin typeface="Calibri" panose="020F0502020204030204" pitchFamily="34" charset="0"/>
                              <a:ea typeface="+mn-ea"/>
                              <a:cs typeface="+mn-cs"/>
                            </a:rPr>
                            <a:t>14.42</a:t>
                          </a:r>
                        </a:p>
                      </a:txBody>
                      <a:tcPr marL="6350" marR="6350" marT="6350" marB="0" anchor="ctr"/>
                    </a:tc>
                    <a:extLst>
                      <a:ext uri="{0D108BD9-81ED-4DB2-BD59-A6C34878D82A}">
                        <a16:rowId xmlns:a16="http://schemas.microsoft.com/office/drawing/2014/main" val="4070439776"/>
                      </a:ext>
                    </a:extLst>
                  </a:tr>
                </a:tbl>
              </a:graphicData>
            </a:graphic>
          </p:graphicFrame>
        </mc:Choice>
        <mc:Fallback>
          <p:graphicFrame>
            <p:nvGraphicFramePr>
              <p:cNvPr id="5" name="Table 146">
                <a:extLst>
                  <a:ext uri="{FF2B5EF4-FFF2-40B4-BE49-F238E27FC236}">
                    <a16:creationId xmlns:a16="http://schemas.microsoft.com/office/drawing/2014/main" id="{C8D377C1-C882-4422-9F6D-8F89AB3BE695}"/>
                  </a:ext>
                </a:extLst>
              </p:cNvPr>
              <p:cNvGraphicFramePr>
                <a:graphicFrameLocks noGrp="1"/>
              </p:cNvGraphicFramePr>
              <p:nvPr>
                <p:extLst>
                  <p:ext uri="{D42A27DB-BD31-4B8C-83A1-F6EECF244321}">
                    <p14:modId xmlns:p14="http://schemas.microsoft.com/office/powerpoint/2010/main" val="2207288703"/>
                  </p:ext>
                </p:extLst>
              </p:nvPr>
            </p:nvGraphicFramePr>
            <p:xfrm>
              <a:off x="240432" y="5204405"/>
              <a:ext cx="11747898" cy="1644383"/>
            </p:xfrm>
            <a:graphic>
              <a:graphicData uri="http://schemas.openxmlformats.org/drawingml/2006/table">
                <a:tbl>
                  <a:tblPr firstRow="1" bandRow="1">
                    <a:tableStyleId>{5C22544A-7EE6-4342-B048-85BDC9FD1C3A}</a:tableStyleId>
                  </a:tblPr>
                  <a:tblGrid>
                    <a:gridCol w="2905148">
                      <a:extLst>
                        <a:ext uri="{9D8B030D-6E8A-4147-A177-3AD203B41FA5}">
                          <a16:colId xmlns:a16="http://schemas.microsoft.com/office/drawing/2014/main" val="3007420008"/>
                        </a:ext>
                      </a:extLst>
                    </a:gridCol>
                    <a:gridCol w="651068">
                      <a:extLst>
                        <a:ext uri="{9D8B030D-6E8A-4147-A177-3AD203B41FA5}">
                          <a16:colId xmlns:a16="http://schemas.microsoft.com/office/drawing/2014/main" val="4251438021"/>
                        </a:ext>
                      </a:extLst>
                    </a:gridCol>
                    <a:gridCol w="672415">
                      <a:extLst>
                        <a:ext uri="{9D8B030D-6E8A-4147-A177-3AD203B41FA5}">
                          <a16:colId xmlns:a16="http://schemas.microsoft.com/office/drawing/2014/main" val="1610654930"/>
                        </a:ext>
                      </a:extLst>
                    </a:gridCol>
                    <a:gridCol w="629722">
                      <a:extLst>
                        <a:ext uri="{9D8B030D-6E8A-4147-A177-3AD203B41FA5}">
                          <a16:colId xmlns:a16="http://schemas.microsoft.com/office/drawing/2014/main" val="43876929"/>
                        </a:ext>
                      </a:extLst>
                    </a:gridCol>
                    <a:gridCol w="661742">
                      <a:extLst>
                        <a:ext uri="{9D8B030D-6E8A-4147-A177-3AD203B41FA5}">
                          <a16:colId xmlns:a16="http://schemas.microsoft.com/office/drawing/2014/main" val="685784943"/>
                        </a:ext>
                      </a:extLst>
                    </a:gridCol>
                    <a:gridCol w="896553">
                      <a:extLst>
                        <a:ext uri="{9D8B030D-6E8A-4147-A177-3AD203B41FA5}">
                          <a16:colId xmlns:a16="http://schemas.microsoft.com/office/drawing/2014/main" val="2491179780"/>
                        </a:ext>
                      </a:extLst>
                    </a:gridCol>
                    <a:gridCol w="843197">
                      <a:extLst>
                        <a:ext uri="{9D8B030D-6E8A-4147-A177-3AD203B41FA5}">
                          <a16:colId xmlns:a16="http://schemas.microsoft.com/office/drawing/2014/main" val="2301190305"/>
                        </a:ext>
                      </a:extLst>
                    </a:gridCol>
                    <a:gridCol w="832503">
                      <a:extLst>
                        <a:ext uri="{9D8B030D-6E8A-4147-A177-3AD203B41FA5}">
                          <a16:colId xmlns:a16="http://schemas.microsoft.com/office/drawing/2014/main" val="2439386418"/>
                        </a:ext>
                      </a:extLst>
                    </a:gridCol>
                    <a:gridCol w="864533">
                      <a:extLst>
                        <a:ext uri="{9D8B030D-6E8A-4147-A177-3AD203B41FA5}">
                          <a16:colId xmlns:a16="http://schemas.microsoft.com/office/drawing/2014/main" val="317771772"/>
                        </a:ext>
                      </a:extLst>
                    </a:gridCol>
                    <a:gridCol w="912526">
                      <a:extLst>
                        <a:ext uri="{9D8B030D-6E8A-4147-A177-3AD203B41FA5}">
                          <a16:colId xmlns:a16="http://schemas.microsoft.com/office/drawing/2014/main" val="1149869576"/>
                        </a:ext>
                      </a:extLst>
                    </a:gridCol>
                    <a:gridCol w="1077997">
                      <a:extLst>
                        <a:ext uri="{9D8B030D-6E8A-4147-A177-3AD203B41FA5}">
                          <a16:colId xmlns:a16="http://schemas.microsoft.com/office/drawing/2014/main" val="834329254"/>
                        </a:ext>
                      </a:extLst>
                    </a:gridCol>
                    <a:gridCol w="800494">
                      <a:extLst>
                        <a:ext uri="{9D8B030D-6E8A-4147-A177-3AD203B41FA5}">
                          <a16:colId xmlns:a16="http://schemas.microsoft.com/office/drawing/2014/main" val="565272501"/>
                        </a:ext>
                      </a:extLst>
                    </a:gridCol>
                  </a:tblGrid>
                  <a:tr h="638226">
                    <a:tc>
                      <a:txBody>
                        <a:bodyPr/>
                        <a:lstStyle/>
                        <a:p>
                          <a:endParaRPr lang="en-US"/>
                        </a:p>
                      </a:txBody>
                      <a:tcPr marL="110585" marR="110585" marT="55292" marB="55292" anchor="ctr">
                        <a:blipFill>
                          <a:blip r:embed="rId3"/>
                          <a:stretch>
                            <a:fillRect l="-210" t="-952" r="-305031" b="-160000"/>
                          </a:stretch>
                        </a:blipFill>
                      </a:tcPr>
                    </a:tc>
                    <a:tc>
                      <a:txBody>
                        <a:bodyPr/>
                        <a:lstStyle/>
                        <a:p>
                          <a:pPr algn="ctr"/>
                          <a:r>
                            <a:rPr lang="en-US" sz="1500" b="1" dirty="0">
                              <a:latin typeface="Calibri"/>
                            </a:rPr>
                            <a:t>{11}</a:t>
                          </a:r>
                          <a:endParaRPr lang="en-US" sz="1500" dirty="0">
                            <a:solidFill>
                              <a:srgbClr val="FF0000"/>
                            </a:solidFill>
                          </a:endParaRPr>
                        </a:p>
                      </a:txBody>
                      <a:tcPr marL="110585" marR="110585" marT="55292" marB="55292" anchor="ctr" anchorCtr="1"/>
                    </a:tc>
                    <a:tc>
                      <a:txBody>
                        <a:bodyPr/>
                        <a:lstStyle/>
                        <a:p>
                          <a:pPr algn="ctr"/>
                          <a:r>
                            <a:rPr lang="en-US" sz="1500" b="1" dirty="0">
                              <a:latin typeface="+mn-lt"/>
                            </a:rPr>
                            <a:t>{12}</a:t>
                          </a:r>
                          <a:endParaRPr lang="en-US" sz="1500" dirty="0">
                            <a:solidFill>
                              <a:srgbClr val="FF0000"/>
                            </a:solidFill>
                          </a:endParaRPr>
                        </a:p>
                      </a:txBody>
                      <a:tcPr marL="110585" marR="110585" marT="55292" marB="55292" anchor="ctr"/>
                    </a:tc>
                    <a:tc>
                      <a:txBody>
                        <a:bodyPr/>
                        <a:lstStyle/>
                        <a:p>
                          <a:pPr algn="ctr"/>
                          <a:r>
                            <a:rPr lang="en-US" sz="1500" b="1" dirty="0">
                              <a:latin typeface="+mn-lt"/>
                            </a:rPr>
                            <a:t>{21}</a:t>
                          </a:r>
                          <a:endParaRPr lang="en-US" sz="1500" dirty="0">
                            <a:solidFill>
                              <a:srgbClr val="FF0000"/>
                            </a:solidFill>
                          </a:endParaRPr>
                        </a:p>
                      </a:txBody>
                      <a:tcPr marL="110585" marR="110585" marT="55292" marB="55292" anchor="ctr" anchorCtr="1"/>
                    </a:tc>
                    <a:tc>
                      <a:txBody>
                        <a:bodyPr/>
                        <a:lstStyle/>
                        <a:p>
                          <a:pPr algn="ctr"/>
                          <a:r>
                            <a:rPr lang="en-US" sz="1500" b="1" dirty="0">
                              <a:latin typeface="+mn-lt"/>
                            </a:rPr>
                            <a:t>{22}</a:t>
                          </a:r>
                          <a:endParaRPr lang="en-US" sz="1500" dirty="0">
                            <a:solidFill>
                              <a:srgbClr val="FF0000"/>
                            </a:solidFill>
                          </a:endParaRPr>
                        </a:p>
                      </a:txBody>
                      <a:tcPr marL="110585" marR="110585" marT="55292" marB="55292" anchor="ctr"/>
                    </a:tc>
                    <a:tc>
                      <a:txBody>
                        <a:bodyPr/>
                        <a:lstStyle/>
                        <a:p>
                          <a:pPr algn="ctr"/>
                          <a:r>
                            <a:rPr lang="en-US" sz="1500" dirty="0">
                              <a:solidFill>
                                <a:schemeClr val="bg1"/>
                              </a:solidFill>
                            </a:rPr>
                            <a:t>{11,21}</a:t>
                          </a:r>
                        </a:p>
                      </a:txBody>
                      <a:tcPr marL="110585" marR="110585" marT="55292" marB="55292" anchor="ctr"/>
                    </a:tc>
                    <a:tc>
                      <a:txBody>
                        <a:bodyPr/>
                        <a:lstStyle/>
                        <a:p>
                          <a:pPr algn="ctr"/>
                          <a:r>
                            <a:rPr lang="en-US" sz="1500" dirty="0">
                              <a:solidFill>
                                <a:schemeClr val="bg1"/>
                              </a:solidFill>
                            </a:rPr>
                            <a:t>{11,22}</a:t>
                          </a:r>
                        </a:p>
                      </a:txBody>
                      <a:tcPr marL="110585" marR="110585" marT="55292" marB="55292" anchor="ctr"/>
                    </a:tc>
                    <a:tc>
                      <a:txBody>
                        <a:bodyPr/>
                        <a:lstStyle/>
                        <a:p>
                          <a:pPr algn="ctr"/>
                          <a:r>
                            <a:rPr lang="en-US" sz="1500" dirty="0">
                              <a:solidFill>
                                <a:schemeClr val="bg1"/>
                              </a:solidFill>
                            </a:rPr>
                            <a:t>{12,21}</a:t>
                          </a:r>
                        </a:p>
                      </a:txBody>
                      <a:tcPr marL="110585" marR="110585" marT="55292" marB="55292" anchor="ctr"/>
                    </a:tc>
                    <a:tc>
                      <a:txBody>
                        <a:bodyPr/>
                        <a:lstStyle/>
                        <a:p>
                          <a:pPr algn="ctr"/>
                          <a:r>
                            <a:rPr lang="en-US" sz="1500" dirty="0">
                              <a:solidFill>
                                <a:schemeClr val="bg1"/>
                              </a:solidFill>
                            </a:rPr>
                            <a:t>{12,22}</a:t>
                          </a:r>
                        </a:p>
                      </a:txBody>
                      <a:tcPr marL="110585" marR="110585" marT="55292" marB="55292" anchor="ctr"/>
                    </a:tc>
                    <a:tc>
                      <a:txBody>
                        <a:bodyPr/>
                        <a:lstStyle/>
                        <a:p>
                          <a:pPr algn="ctr"/>
                          <a:r>
                            <a:rPr lang="en-US" sz="1500" b="1" dirty="0">
                              <a:solidFill>
                                <a:schemeClr val="bg1"/>
                              </a:solidFill>
                              <a:latin typeface="+mn-lt"/>
                            </a:rPr>
                            <a:t>Utility</a:t>
                          </a:r>
                        </a:p>
                        <a:p>
                          <a:pPr algn="ctr"/>
                          <a:r>
                            <a:rPr lang="en-US" sz="1500" b="1" dirty="0">
                              <a:solidFill>
                                <a:schemeClr val="bg1"/>
                              </a:solidFill>
                              <a:latin typeface="+mn-lt"/>
                            </a:rPr>
                            <a:t>Default</a:t>
                          </a:r>
                          <a:endParaRPr lang="en-US" sz="1500" dirty="0">
                            <a:solidFill>
                              <a:schemeClr val="bg1"/>
                            </a:solidFill>
                          </a:endParaRPr>
                        </a:p>
                      </a:txBody>
                      <a:tcPr marL="110585" marR="110585" marT="55292" marB="55292" anchor="ctr"/>
                    </a:tc>
                    <a:tc>
                      <a:txBody>
                        <a:bodyPr/>
                        <a:lstStyle/>
                        <a:p>
                          <a:pPr algn="ctr"/>
                          <a:r>
                            <a:rPr lang="en-US" sz="1500" dirty="0">
                              <a:solidFill>
                                <a:schemeClr val="bg1"/>
                              </a:solidFill>
                            </a:rPr>
                            <a:t>Utility Observed</a:t>
                          </a:r>
                        </a:p>
                      </a:txBody>
                      <a:tcPr marL="110585" marR="110585" marT="55292" marB="55292" anchor="ctr"/>
                    </a:tc>
                    <a:tc>
                      <a:txBody>
                        <a:bodyPr/>
                        <a:lstStyle/>
                        <a:p>
                          <a:pPr algn="ctr"/>
                          <a:r>
                            <a:rPr lang="en-US" sz="1500" dirty="0">
                              <a:solidFill>
                                <a:srgbClr val="FF0000"/>
                              </a:solidFill>
                            </a:rPr>
                            <a:t>Utility Bound</a:t>
                          </a:r>
                        </a:p>
                      </a:txBody>
                      <a:tcPr marL="110585" marR="110585" marT="55292" marB="55292" anchor="ctr"/>
                    </a:tc>
                    <a:extLst>
                      <a:ext uri="{0D108BD9-81ED-4DB2-BD59-A6C34878D82A}">
                        <a16:rowId xmlns:a16="http://schemas.microsoft.com/office/drawing/2014/main" val="1793914966"/>
                      </a:ext>
                    </a:extLst>
                  </a:tr>
                  <a:tr h="1006157">
                    <a:tc>
                      <a:txBody>
                        <a:bodyPr/>
                        <a:lstStyle/>
                        <a:p>
                          <a:pPr lvl="0">
                            <a:buNone/>
                          </a:pPr>
                          <a:r>
                            <a:rPr lang="en-US" sz="1500" b="0" dirty="0">
                              <a:latin typeface="Calibri"/>
                            </a:rPr>
                            <a:t>STA 11, STA 12 </a:t>
                          </a:r>
                        </a:p>
                        <a:p>
                          <a:pPr lvl="0">
                            <a:buNone/>
                          </a:pPr>
                          <a:r>
                            <a:rPr lang="en-US" sz="1500" b="0" dirty="0">
                              <a:latin typeface="Calibri"/>
                            </a:rPr>
                            <a:t>STA 21 &amp; STA 22 Active</a:t>
                          </a:r>
                          <a:endParaRPr lang="en-IN" sz="1500" b="0" dirty="0">
                            <a:latin typeface="Calibri"/>
                          </a:endParaRPr>
                        </a:p>
                      </a:txBody>
                      <a:tcPr marL="110585" marR="110585" marT="55292" marB="55292" anchor="ctr"/>
                    </a:tc>
                    <a:tc>
                      <a:txBody>
                        <a:bodyPr/>
                        <a:lstStyle/>
                        <a:p>
                          <a:endParaRPr lang="en-US"/>
                        </a:p>
                      </a:txBody>
                      <a:tcPr marL="110585" marR="110585" marT="55292" marB="55292" anchor="ctr">
                        <a:blipFill>
                          <a:blip r:embed="rId3"/>
                          <a:stretch>
                            <a:fillRect l="-446729" t="-63855" r="-1259813" b="-1205"/>
                          </a:stretch>
                        </a:blipFill>
                      </a:tcPr>
                    </a:tc>
                    <a:tc>
                      <a:txBody>
                        <a:bodyPr/>
                        <a:lstStyle/>
                        <a:p>
                          <a:endParaRPr lang="en-US"/>
                        </a:p>
                      </a:txBody>
                      <a:tcPr marL="110585" marR="110585" marT="55292" marB="55292" anchor="ctr">
                        <a:blipFill>
                          <a:blip r:embed="rId3"/>
                          <a:stretch>
                            <a:fillRect l="-531818" t="-63855" r="-1125455" b="-1205"/>
                          </a:stretch>
                        </a:blipFill>
                      </a:tcPr>
                    </a:tc>
                    <a:tc>
                      <a:txBody>
                        <a:bodyPr/>
                        <a:lstStyle/>
                        <a:p>
                          <a:endParaRPr lang="en-US"/>
                        </a:p>
                      </a:txBody>
                      <a:tcPr marL="110585" marR="110585" marT="55292" marB="55292" anchor="ctr">
                        <a:blipFill>
                          <a:blip r:embed="rId3"/>
                          <a:stretch>
                            <a:fillRect l="-674757" t="-63855" r="-1101942" b="-1205"/>
                          </a:stretch>
                        </a:blipFill>
                      </a:tcPr>
                    </a:tc>
                    <a:tc>
                      <a:txBody>
                        <a:bodyPr/>
                        <a:lstStyle/>
                        <a:p>
                          <a:endParaRPr lang="en-US"/>
                        </a:p>
                      </a:txBody>
                      <a:tcPr marL="110585" marR="110585" marT="55292" marB="55292" anchor="ctr">
                        <a:blipFill>
                          <a:blip r:embed="rId3"/>
                          <a:stretch>
                            <a:fillRect l="-732110" t="-63855" r="-941284" b="-1205"/>
                          </a:stretch>
                        </a:blipFill>
                      </a:tcPr>
                    </a:tc>
                    <a:tc>
                      <a:txBody>
                        <a:bodyPr/>
                        <a:lstStyle/>
                        <a:p>
                          <a:endParaRPr lang="en-US"/>
                        </a:p>
                      </a:txBody>
                      <a:tcPr marL="6350" marR="6350" marT="6350" marB="0" anchor="ctr">
                        <a:blipFill>
                          <a:blip r:embed="rId3"/>
                          <a:stretch>
                            <a:fillRect l="-617007" t="-63855" r="-597959" b="-1205"/>
                          </a:stretch>
                        </a:blipFill>
                      </a:tcPr>
                    </a:tc>
                    <a:tc>
                      <a:txBody>
                        <a:bodyPr/>
                        <a:lstStyle/>
                        <a:p>
                          <a:endParaRPr lang="en-US"/>
                        </a:p>
                      </a:txBody>
                      <a:tcPr marL="6350" marR="6350" marT="6350" marB="0" anchor="ctr">
                        <a:blipFill>
                          <a:blip r:embed="rId3"/>
                          <a:stretch>
                            <a:fillRect l="-763768" t="-63855" r="-536957" b="-1205"/>
                          </a:stretch>
                        </a:blipFill>
                      </a:tcPr>
                    </a:tc>
                    <a:tc>
                      <a:txBody>
                        <a:bodyPr/>
                        <a:lstStyle/>
                        <a:p>
                          <a:endParaRPr lang="en-US"/>
                        </a:p>
                      </a:txBody>
                      <a:tcPr marL="6350" marR="6350" marT="6350" marB="0" anchor="ctr">
                        <a:blipFill>
                          <a:blip r:embed="rId3"/>
                          <a:stretch>
                            <a:fillRect l="-870073" t="-63855" r="-440876" b="-1205"/>
                          </a:stretch>
                        </a:blipFill>
                      </a:tcPr>
                    </a:tc>
                    <a:tc>
                      <a:txBody>
                        <a:bodyPr/>
                        <a:lstStyle/>
                        <a:p>
                          <a:endParaRPr lang="en-US"/>
                        </a:p>
                      </a:txBody>
                      <a:tcPr marL="6350" marR="6350" marT="6350" marB="0" anchor="ctr">
                        <a:blipFill>
                          <a:blip r:embed="rId3"/>
                          <a:stretch>
                            <a:fillRect l="-935915" t="-63855" r="-325352" b="-1205"/>
                          </a:stretch>
                        </a:blipFill>
                      </a:tcPr>
                    </a:tc>
                    <a:tc>
                      <a:txBody>
                        <a:bodyPr/>
                        <a:lstStyle/>
                        <a:p>
                          <a:pPr algn="ctr" fontAlgn="ctr"/>
                          <a:r>
                            <a:rPr lang="en-IN" sz="1500" b="0" i="0" u="none" strike="noStrike" dirty="0">
                              <a:solidFill>
                                <a:srgbClr val="000000"/>
                              </a:solidFill>
                              <a:effectLst/>
                              <a:latin typeface="Calibri" panose="020F0502020204030204" pitchFamily="34" charset="0"/>
                            </a:rPr>
                            <a:t>11.46</a:t>
                          </a:r>
                        </a:p>
                      </a:txBody>
                      <a:tcPr marL="6350" marR="6350" marT="6350" marB="0" anchor="ctr"/>
                    </a:tc>
                    <a:tc>
                      <a:txBody>
                        <a:bodyPr/>
                        <a:lstStyle/>
                        <a:p>
                          <a:pPr algn="ctr" fontAlgn="ctr"/>
                          <a:r>
                            <a:rPr lang="en-IN" sz="1500" b="0" i="0" u="none" strike="noStrike" dirty="0">
                              <a:solidFill>
                                <a:srgbClr val="000000"/>
                              </a:solidFill>
                              <a:effectLst/>
                              <a:latin typeface="Calibri" panose="020F0502020204030204" pitchFamily="34" charset="0"/>
                            </a:rPr>
                            <a:t>14.10</a:t>
                          </a:r>
                        </a:p>
                      </a:txBody>
                      <a:tcPr marL="6350" marR="6350" marT="6350" marB="0" anchor="ctr"/>
                    </a:tc>
                    <a:tc>
                      <a:txBody>
                        <a:bodyPr/>
                        <a:lstStyle/>
                        <a:p>
                          <a:pPr marL="0" algn="ctr" defTabSz="914400" rtl="0" eaLnBrk="1" fontAlgn="ctr" latinLnBrk="0" hangingPunct="1"/>
                          <a:r>
                            <a:rPr lang="en-IN" sz="1500" b="0" i="0" u="none" strike="noStrike" kern="1200" dirty="0">
                              <a:solidFill>
                                <a:srgbClr val="000000"/>
                              </a:solidFill>
                              <a:effectLst/>
                              <a:latin typeface="Calibri" panose="020F0502020204030204" pitchFamily="34" charset="0"/>
                              <a:ea typeface="+mn-ea"/>
                              <a:cs typeface="+mn-cs"/>
                            </a:rPr>
                            <a:t>14.42</a:t>
                          </a:r>
                        </a:p>
                      </a:txBody>
                      <a:tcPr marL="6350" marR="6350" marT="6350" marB="0" anchor="ctr"/>
                    </a:tc>
                    <a:extLst>
                      <a:ext uri="{0D108BD9-81ED-4DB2-BD59-A6C34878D82A}">
                        <a16:rowId xmlns:a16="http://schemas.microsoft.com/office/drawing/2014/main" val="4070439776"/>
                      </a:ext>
                    </a:extLst>
                  </a:tr>
                </a:tbl>
              </a:graphicData>
            </a:graphic>
          </p:graphicFrame>
        </mc:Fallback>
      </mc:AlternateContent>
      <p:pic>
        <p:nvPicPr>
          <p:cNvPr id="7" name="Picture 6">
            <a:extLst>
              <a:ext uri="{FF2B5EF4-FFF2-40B4-BE49-F238E27FC236}">
                <a16:creationId xmlns:a16="http://schemas.microsoft.com/office/drawing/2014/main" id="{13A9D164-46CE-F45D-8E86-88EF816FB1B2}"/>
              </a:ext>
            </a:extLst>
          </p:cNvPr>
          <p:cNvPicPr>
            <a:picLocks noChangeAspect="1"/>
          </p:cNvPicPr>
          <p:nvPr/>
        </p:nvPicPr>
        <p:blipFill>
          <a:blip r:embed="rId4"/>
          <a:stretch>
            <a:fillRect/>
          </a:stretch>
        </p:blipFill>
        <p:spPr>
          <a:xfrm>
            <a:off x="884523" y="-1"/>
            <a:ext cx="2993396" cy="1124755"/>
          </a:xfrm>
          <a:prstGeom prst="rect">
            <a:avLst/>
          </a:prstGeom>
        </p:spPr>
      </p:pic>
    </p:spTree>
    <p:extLst>
      <p:ext uri="{BB962C8B-B14F-4D97-AF65-F5344CB8AC3E}">
        <p14:creationId xmlns:p14="http://schemas.microsoft.com/office/powerpoint/2010/main" val="376321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a:extLst>
              <a:ext uri="{FF2B5EF4-FFF2-40B4-BE49-F238E27FC236}">
                <a16:creationId xmlns:a16="http://schemas.microsoft.com/office/drawing/2014/main" id="{1D5C3B1A-957F-4A38-895C-564460167BB6}"/>
              </a:ext>
            </a:extLst>
          </p:cNvPr>
          <p:cNvSpPr/>
          <p:nvPr/>
        </p:nvSpPr>
        <p:spPr>
          <a:xfrm>
            <a:off x="4866342" y="327784"/>
            <a:ext cx="7182119" cy="648701"/>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540" b="1" i="0" u="none" strike="noStrike" kern="1200" cap="none" spc="-1" normalizeH="0" baseline="0" noProof="0" dirty="0">
                <a:ln>
                  <a:noFill/>
                </a:ln>
                <a:solidFill>
                  <a:prstClr val="black"/>
                </a:solidFill>
                <a:effectLst/>
                <a:uLnTx/>
                <a:uFillTx/>
                <a:latin typeface="Calibri"/>
                <a:ea typeface="+mn-ea"/>
                <a:cs typeface="Calibri"/>
              </a:rPr>
              <a:t>2AP 4STA Test-Bed, ADWISER Controlled</a:t>
            </a:r>
            <a:endParaRPr kumimoji="0" lang="en-IN" sz="2540" b="1" i="0" u="none" strike="noStrike" kern="1200" cap="none" spc="-1"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540" b="1" i="0" u="none" strike="noStrike" kern="1200" cap="none" spc="-1" normalizeH="0" baseline="0" noProof="0" dirty="0">
                <a:ln>
                  <a:noFill/>
                </a:ln>
                <a:solidFill>
                  <a:prstClr val="black"/>
                </a:solidFill>
                <a:effectLst/>
                <a:uLnTx/>
                <a:uFillTx/>
                <a:latin typeface="Calibri"/>
                <a:ea typeface="+mn-ea"/>
                <a:cs typeface="+mn-cs"/>
              </a:rPr>
              <a:t>Downlink TCP Throughputs for Pairs of Active Links</a:t>
            </a:r>
            <a:endParaRPr kumimoji="0" lang="en-IN" sz="1754" b="1" i="0" u="none" strike="noStrike" kern="1200" cap="none" spc="-1" normalizeH="0" baseline="0" noProof="0" dirty="0">
              <a:ln>
                <a:noFill/>
              </a:ln>
              <a:solidFill>
                <a:prstClr val="black"/>
              </a:solidFill>
              <a:effectLst/>
              <a:uLnTx/>
              <a:uFillTx/>
              <a:latin typeface="Calibri"/>
              <a:ea typeface="+mn-ea"/>
              <a:cs typeface="Calibri"/>
            </a:endParaRPr>
          </a:p>
        </p:txBody>
      </p:sp>
      <p:graphicFrame>
        <p:nvGraphicFramePr>
          <p:cNvPr id="2" name="Table 146">
            <a:extLst>
              <a:ext uri="{FF2B5EF4-FFF2-40B4-BE49-F238E27FC236}">
                <a16:creationId xmlns:a16="http://schemas.microsoft.com/office/drawing/2014/main" id="{4D991815-56BA-2E8E-A653-CDF34FFAD750}"/>
              </a:ext>
            </a:extLst>
          </p:cNvPr>
          <p:cNvGraphicFramePr>
            <a:graphicFrameLocks noGrp="1"/>
          </p:cNvGraphicFramePr>
          <p:nvPr>
            <p:extLst>
              <p:ext uri="{D42A27DB-BD31-4B8C-83A1-F6EECF244321}">
                <p14:modId xmlns:p14="http://schemas.microsoft.com/office/powerpoint/2010/main" val="2203757664"/>
              </p:ext>
            </p:extLst>
          </p:nvPr>
        </p:nvGraphicFramePr>
        <p:xfrm>
          <a:off x="259527" y="1145032"/>
          <a:ext cx="11672940" cy="5484368"/>
        </p:xfrm>
        <a:graphic>
          <a:graphicData uri="http://schemas.openxmlformats.org/drawingml/2006/table">
            <a:tbl>
              <a:tblPr firstRow="1" bandRow="1">
                <a:tableStyleId>{5C22544A-7EE6-4342-B048-85BDC9FD1C3A}</a:tableStyleId>
              </a:tblPr>
              <a:tblGrid>
                <a:gridCol w="450176">
                  <a:extLst>
                    <a:ext uri="{9D8B030D-6E8A-4147-A177-3AD203B41FA5}">
                      <a16:colId xmlns:a16="http://schemas.microsoft.com/office/drawing/2014/main" val="4058011973"/>
                    </a:ext>
                  </a:extLst>
                </a:gridCol>
                <a:gridCol w="1546863">
                  <a:extLst>
                    <a:ext uri="{9D8B030D-6E8A-4147-A177-3AD203B41FA5}">
                      <a16:colId xmlns:a16="http://schemas.microsoft.com/office/drawing/2014/main" val="2271331906"/>
                    </a:ext>
                  </a:extLst>
                </a:gridCol>
                <a:gridCol w="2003849">
                  <a:extLst>
                    <a:ext uri="{9D8B030D-6E8A-4147-A177-3AD203B41FA5}">
                      <a16:colId xmlns:a16="http://schemas.microsoft.com/office/drawing/2014/main" val="3007420008"/>
                    </a:ext>
                  </a:extLst>
                </a:gridCol>
                <a:gridCol w="1527309">
                  <a:extLst>
                    <a:ext uri="{9D8B030D-6E8A-4147-A177-3AD203B41FA5}">
                      <a16:colId xmlns:a16="http://schemas.microsoft.com/office/drawing/2014/main" val="4251438021"/>
                    </a:ext>
                  </a:extLst>
                </a:gridCol>
                <a:gridCol w="1527309">
                  <a:extLst>
                    <a:ext uri="{9D8B030D-6E8A-4147-A177-3AD203B41FA5}">
                      <a16:colId xmlns:a16="http://schemas.microsoft.com/office/drawing/2014/main" val="1610654930"/>
                    </a:ext>
                  </a:extLst>
                </a:gridCol>
                <a:gridCol w="1580607">
                  <a:extLst>
                    <a:ext uri="{9D8B030D-6E8A-4147-A177-3AD203B41FA5}">
                      <a16:colId xmlns:a16="http://schemas.microsoft.com/office/drawing/2014/main" val="43876929"/>
                    </a:ext>
                  </a:extLst>
                </a:gridCol>
                <a:gridCol w="1526180">
                  <a:extLst>
                    <a:ext uri="{9D8B030D-6E8A-4147-A177-3AD203B41FA5}">
                      <a16:colId xmlns:a16="http://schemas.microsoft.com/office/drawing/2014/main" val="685784943"/>
                    </a:ext>
                  </a:extLst>
                </a:gridCol>
                <a:gridCol w="752062">
                  <a:extLst>
                    <a:ext uri="{9D8B030D-6E8A-4147-A177-3AD203B41FA5}">
                      <a16:colId xmlns:a16="http://schemas.microsoft.com/office/drawing/2014/main" val="1420387567"/>
                    </a:ext>
                  </a:extLst>
                </a:gridCol>
                <a:gridCol w="758585">
                  <a:extLst>
                    <a:ext uri="{9D8B030D-6E8A-4147-A177-3AD203B41FA5}">
                      <a16:colId xmlns:a16="http://schemas.microsoft.com/office/drawing/2014/main" val="2592693246"/>
                    </a:ext>
                  </a:extLst>
                </a:gridCol>
              </a:tblGrid>
              <a:tr h="450000">
                <a:tc>
                  <a:txBody>
                    <a:bodyPr/>
                    <a:lstStyle/>
                    <a:p>
                      <a:endParaRPr lang="en-IN" sz="1500" b="0" dirty="0">
                        <a:latin typeface="Calibri"/>
                      </a:endParaRPr>
                    </a:p>
                  </a:txBody>
                  <a:tcPr marL="110585" marR="110585" marT="55292" marB="55292" anchor="ctr" anchorCtr="1"/>
                </a:tc>
                <a:tc>
                  <a:txBody>
                    <a:bodyPr/>
                    <a:lstStyle/>
                    <a:p>
                      <a:pPr lvl="0" algn="ctr">
                        <a:buNone/>
                      </a:pPr>
                      <a:endParaRPr lang="en-US" sz="1500" b="1" dirty="0">
                        <a:latin typeface="Calibri"/>
                      </a:endParaRPr>
                    </a:p>
                  </a:txBody>
                  <a:tcPr marL="110585" marR="110585" marT="55292" marB="55292" anchor="ctr"/>
                </a:tc>
                <a:tc>
                  <a:txBody>
                    <a:bodyPr/>
                    <a:lstStyle/>
                    <a:p>
                      <a:pPr lvl="0" algn="ctr">
                        <a:buNone/>
                      </a:pPr>
                      <a:r>
                        <a:rPr lang="en-US" sz="1500" b="1" dirty="0">
                          <a:latin typeface="Calibri"/>
                        </a:rPr>
                        <a:t>Experiment Details</a:t>
                      </a:r>
                    </a:p>
                  </a:txBody>
                  <a:tcPr marL="110585" marR="110585" marT="55292" marB="55292" anchor="ctr"/>
                </a:tc>
                <a:tc>
                  <a:txBody>
                    <a:bodyPr/>
                    <a:lstStyle/>
                    <a:p>
                      <a:pPr algn="ctr"/>
                      <a:r>
                        <a:rPr lang="en-US" sz="1500" b="1" dirty="0">
                          <a:latin typeface="Calibri"/>
                        </a:rPr>
                        <a:t>STA 11</a:t>
                      </a:r>
                    </a:p>
                    <a:p>
                      <a:pPr lvl="0" algn="ctr">
                        <a:buNone/>
                      </a:pPr>
                      <a:r>
                        <a:rPr lang="en-US" sz="1500" b="1" dirty="0">
                          <a:latin typeface="Calibri"/>
                        </a:rPr>
                        <a:t>(Mbps)</a:t>
                      </a:r>
                    </a:p>
                    <a:p>
                      <a:pPr lvl="0" algn="ctr">
                        <a:buNone/>
                      </a:pPr>
                      <a:r>
                        <a:rPr lang="en-US" sz="1500" b="0" i="0" u="none" strike="noStrike" noProof="0" dirty="0"/>
                        <a:t>Mean </a:t>
                      </a:r>
                      <a:r>
                        <a:rPr lang="en-US" sz="1500" b="0" i="0" u="none" strike="noStrike" noProof="0" dirty="0">
                          <a:latin typeface="Arial"/>
                        </a:rPr>
                        <a:t>± 95% CI</a:t>
                      </a:r>
                      <a:endParaRPr lang="en-US" sz="1500" dirty="0">
                        <a:solidFill>
                          <a:srgbClr val="FF0000"/>
                        </a:solidFill>
                      </a:endParaRPr>
                    </a:p>
                  </a:txBody>
                  <a:tcPr marL="110585" marR="110585" marT="55292" marB="55292" anchor="ctr" anchorCtr="1"/>
                </a:tc>
                <a:tc>
                  <a:txBody>
                    <a:bodyPr/>
                    <a:lstStyle/>
                    <a:p>
                      <a:pPr algn="ctr"/>
                      <a:r>
                        <a:rPr lang="en-US" sz="1500" b="1" dirty="0">
                          <a:latin typeface="+mn-lt"/>
                        </a:rPr>
                        <a:t>STA 12</a:t>
                      </a:r>
                    </a:p>
                    <a:p>
                      <a:pPr lvl="0" algn="ctr">
                        <a:buNone/>
                      </a:pPr>
                      <a:r>
                        <a:rPr lang="en-US" sz="1500" b="1" dirty="0">
                          <a:latin typeface="+mn-lt"/>
                        </a:rPr>
                        <a:t>(Mbps)</a:t>
                      </a:r>
                    </a:p>
                    <a:p>
                      <a:pPr lvl="0" algn="ctr">
                        <a:buNone/>
                      </a:pPr>
                      <a:r>
                        <a:rPr lang="en-US" sz="1500" b="0" i="0" u="none" strike="noStrike" noProof="0" dirty="0"/>
                        <a:t>Mean </a:t>
                      </a:r>
                      <a:r>
                        <a:rPr lang="en-US" sz="1500" b="0" i="0" u="none" strike="noStrike" noProof="0" dirty="0">
                          <a:latin typeface="Arial"/>
                        </a:rPr>
                        <a:t>± 95% CI</a:t>
                      </a:r>
                      <a:endParaRPr lang="en-US" sz="1500" dirty="0">
                        <a:solidFill>
                          <a:srgbClr val="FF0000"/>
                        </a:solidFill>
                      </a:endParaRPr>
                    </a:p>
                  </a:txBody>
                  <a:tcPr marL="110585" marR="110585" marT="55292" marB="55292" anchor="ctr"/>
                </a:tc>
                <a:tc>
                  <a:txBody>
                    <a:bodyPr/>
                    <a:lstStyle/>
                    <a:p>
                      <a:pPr algn="ctr"/>
                      <a:r>
                        <a:rPr lang="en-US" sz="1500" b="1" dirty="0">
                          <a:latin typeface="+mn-lt"/>
                        </a:rPr>
                        <a:t>STA 21</a:t>
                      </a:r>
                    </a:p>
                    <a:p>
                      <a:pPr lvl="0" algn="ctr">
                        <a:buNone/>
                      </a:pPr>
                      <a:r>
                        <a:rPr lang="en-US" sz="1500" b="1" dirty="0">
                          <a:latin typeface="+mn-lt"/>
                        </a:rPr>
                        <a:t>(Mbps)</a:t>
                      </a:r>
                    </a:p>
                    <a:p>
                      <a:pPr lvl="0" algn="ctr">
                        <a:buNone/>
                      </a:pPr>
                      <a:r>
                        <a:rPr lang="en-US" sz="1500" b="0" i="0" u="none" strike="noStrike" noProof="0" dirty="0"/>
                        <a:t>Mean </a:t>
                      </a:r>
                      <a:r>
                        <a:rPr lang="en-US" sz="1500" b="0" i="0" u="none" strike="noStrike" noProof="0" dirty="0">
                          <a:latin typeface="Arial"/>
                        </a:rPr>
                        <a:t>± 95% CI</a:t>
                      </a:r>
                      <a:endParaRPr lang="en-US" sz="1500" dirty="0">
                        <a:solidFill>
                          <a:srgbClr val="FF0000"/>
                        </a:solidFill>
                      </a:endParaRPr>
                    </a:p>
                  </a:txBody>
                  <a:tcPr marL="110585" marR="110585" marT="55292" marB="55292" anchor="ctr" anchorCtr="1"/>
                </a:tc>
                <a:tc>
                  <a:txBody>
                    <a:bodyPr/>
                    <a:lstStyle/>
                    <a:p>
                      <a:pPr algn="ctr"/>
                      <a:r>
                        <a:rPr lang="en-US" sz="1500" b="1" dirty="0">
                          <a:latin typeface="+mn-lt"/>
                        </a:rPr>
                        <a:t>STA 22</a:t>
                      </a:r>
                    </a:p>
                    <a:p>
                      <a:pPr lvl="0" algn="ctr">
                        <a:buNone/>
                      </a:pPr>
                      <a:r>
                        <a:rPr lang="en-US" sz="1500" b="1" dirty="0">
                          <a:latin typeface="+mn-lt"/>
                        </a:rPr>
                        <a:t>(Mbps)</a:t>
                      </a:r>
                    </a:p>
                    <a:p>
                      <a:pPr lvl="0" algn="ctr">
                        <a:buNone/>
                      </a:pPr>
                      <a:r>
                        <a:rPr lang="en-US" sz="1500" b="0" i="0" u="none" strike="noStrike" noProof="0" dirty="0"/>
                        <a:t>Mean </a:t>
                      </a:r>
                      <a:r>
                        <a:rPr lang="en-US" sz="1500" b="0" i="0" u="none" strike="noStrike" noProof="0" dirty="0">
                          <a:latin typeface="Arial"/>
                        </a:rPr>
                        <a:t>± 95% CI</a:t>
                      </a:r>
                      <a:endParaRPr lang="en-US" sz="1500" dirty="0">
                        <a:solidFill>
                          <a:srgbClr val="FF0000"/>
                        </a:solidFill>
                      </a:endParaRPr>
                    </a:p>
                  </a:txBody>
                  <a:tcPr marL="110585" marR="110585" marT="55292" marB="55292" anchor="ctr"/>
                </a:tc>
                <a:tc>
                  <a:txBody>
                    <a:bodyPr/>
                    <a:lstStyle/>
                    <a:p>
                      <a:pPr algn="ctr"/>
                      <a:r>
                        <a:rPr lang="en-US" sz="1500" b="1" dirty="0">
                          <a:latin typeface="+mn-lt"/>
                        </a:rPr>
                        <a:t>Utility</a:t>
                      </a:r>
                      <a:endParaRPr lang="en-US" sz="1500" dirty="0">
                        <a:solidFill>
                          <a:srgbClr val="FF0000"/>
                        </a:solidFill>
                      </a:endParaRPr>
                    </a:p>
                  </a:txBody>
                  <a:tcPr marL="110585" marR="110585" marT="55292" marB="55292" anchor="ctr"/>
                </a:tc>
                <a:tc>
                  <a:txBody>
                    <a:bodyPr/>
                    <a:lstStyle/>
                    <a:p>
                      <a:pPr algn="ctr"/>
                      <a:r>
                        <a:rPr lang="en-US" sz="1500" dirty="0">
                          <a:solidFill>
                            <a:srgbClr val="FF0000"/>
                          </a:solidFill>
                        </a:rPr>
                        <a:t>Utility Bound</a:t>
                      </a:r>
                    </a:p>
                  </a:txBody>
                  <a:tcPr marL="110585" marR="110585" marT="55292" marB="55292" anchor="ctr"/>
                </a:tc>
                <a:extLst>
                  <a:ext uri="{0D108BD9-81ED-4DB2-BD59-A6C34878D82A}">
                    <a16:rowId xmlns:a16="http://schemas.microsoft.com/office/drawing/2014/main" val="1793914966"/>
                  </a:ext>
                </a:extLst>
              </a:tr>
              <a:tr h="360000">
                <a:tc>
                  <a:txBody>
                    <a:bodyPr/>
                    <a:lstStyle/>
                    <a:p>
                      <a:pPr algn="ctr"/>
                      <a:r>
                        <a:rPr lang="en-US" sz="1500" b="0" dirty="0">
                          <a:latin typeface="Calibri"/>
                        </a:rPr>
                        <a:t>1</a:t>
                      </a:r>
                      <a:endParaRPr lang="en-IN" sz="1500" b="0" dirty="0">
                        <a:latin typeface="Calibri"/>
                      </a:endParaRPr>
                    </a:p>
                  </a:txBody>
                  <a:tcPr marL="110585" marR="110585" marT="55292" marB="55292" anchor="ctr"/>
                </a:tc>
                <a:tc rowSpan="7">
                  <a:txBody>
                    <a:bodyPr/>
                    <a:lstStyle/>
                    <a:p>
                      <a:pPr lvl="0" algn="ctr">
                        <a:buNone/>
                      </a:pPr>
                      <a:r>
                        <a:rPr lang="en-US" sz="1500" b="0" dirty="0">
                          <a:latin typeface="Calibri"/>
                        </a:rPr>
                        <a:t>No ADWISER</a:t>
                      </a:r>
                    </a:p>
                  </a:txBody>
                  <a:tcPr marL="110585" marR="110585" marT="55292" marB="55292" anchor="ctr"/>
                </a:tc>
                <a:tc>
                  <a:txBody>
                    <a:bodyPr/>
                    <a:lstStyle/>
                    <a:p>
                      <a:pPr lvl="0">
                        <a:buNone/>
                      </a:pPr>
                      <a:r>
                        <a:rPr lang="en-US" sz="1500" b="0" dirty="0">
                          <a:latin typeface="Calibri"/>
                        </a:rPr>
                        <a:t>Isolated</a:t>
                      </a:r>
                    </a:p>
                  </a:txBody>
                  <a:tcPr marL="110585" marR="110585" marT="55292" marB="55292" anchor="ctr"/>
                </a:tc>
                <a:tc>
                  <a:txBody>
                    <a:bodyPr/>
                    <a:lstStyle/>
                    <a:p>
                      <a:pPr lvl="0" algn="ctr">
                        <a:buNone/>
                      </a:pPr>
                      <a:r>
                        <a:rPr lang="en-US" sz="1500" b="0" i="0" u="none" strike="noStrike" noProof="0" dirty="0">
                          <a:latin typeface="+mn-lt"/>
                        </a:rPr>
                        <a:t>108.63 ± 1.05</a:t>
                      </a:r>
                      <a:endParaRPr lang="en-US" sz="1500" b="0" i="0" u="none" strike="noStrike" noProof="0" dirty="0">
                        <a:latin typeface="Calibri"/>
                      </a:endParaRPr>
                    </a:p>
                  </a:txBody>
                  <a:tcPr marL="110585" marR="110585" marT="55292" marB="55292" anchor="ctr"/>
                </a:tc>
                <a:tc>
                  <a:txBody>
                    <a:bodyPr/>
                    <a:lstStyle/>
                    <a:p>
                      <a:pPr lvl="0" algn="ctr">
                        <a:buNone/>
                      </a:pPr>
                      <a:r>
                        <a:rPr lang="en-US" sz="1500" b="0" dirty="0">
                          <a:latin typeface="+mn-lt"/>
                        </a:rPr>
                        <a:t>94.16 ± 0.93</a:t>
                      </a:r>
                      <a:endParaRPr lang="en-US" sz="1500" b="0" dirty="0">
                        <a:latin typeface="Calibri"/>
                      </a:endParaRPr>
                    </a:p>
                  </a:txBody>
                  <a:tcPr marL="110585" marR="110585" marT="55292" marB="55292" anchor="ctr"/>
                </a:tc>
                <a:tc>
                  <a:txBody>
                    <a:bodyPr/>
                    <a:lstStyle/>
                    <a:p>
                      <a:pPr lvl="0" algn="ctr">
                        <a:buNone/>
                      </a:pPr>
                      <a:r>
                        <a:rPr lang="en-US" sz="1500" b="0" i="0" u="none" strike="noStrike" noProof="0" dirty="0">
                          <a:latin typeface="+mn-lt"/>
                        </a:rPr>
                        <a:t>97.39 ± 1.28</a:t>
                      </a:r>
                      <a:endParaRPr lang="en-US" sz="1500" b="0" i="0" u="none" strike="noStrike" noProof="0" dirty="0">
                        <a:latin typeface="Calibri"/>
                      </a:endParaRPr>
                    </a:p>
                  </a:txBody>
                  <a:tcPr marL="110585" marR="110585" marT="55292" marB="55292" anchor="ctr"/>
                </a:tc>
                <a:tc>
                  <a:txBody>
                    <a:bodyPr/>
                    <a:lstStyle/>
                    <a:p>
                      <a:pPr lvl="0" algn="ctr">
                        <a:buNone/>
                      </a:pPr>
                      <a:r>
                        <a:rPr lang="en-US" sz="1500" b="0" i="0" u="none" strike="noStrike" noProof="0" dirty="0">
                          <a:latin typeface="+mn-lt"/>
                        </a:rPr>
                        <a:t>126.48 ± 0.98</a:t>
                      </a:r>
                      <a:endParaRPr lang="en-US" sz="1500" b="0" i="0" u="none" strike="noStrike" noProof="0" dirty="0">
                        <a:latin typeface="Calibri"/>
                      </a:endParaRPr>
                    </a:p>
                  </a:txBody>
                  <a:tcPr marL="110585" marR="110585" marT="55292" marB="55292" anchor="ctr"/>
                </a:tc>
                <a:tc>
                  <a:txBody>
                    <a:bodyPr/>
                    <a:lstStyle/>
                    <a:p>
                      <a:pPr lvl="0" algn="ctr">
                        <a:buNone/>
                      </a:pPr>
                      <a:r>
                        <a:rPr lang="en-US" sz="1500" b="0" i="0" u="none" strike="noStrike" noProof="0" dirty="0">
                          <a:latin typeface="Calibri"/>
                        </a:rPr>
                        <a:t>-</a:t>
                      </a:r>
                    </a:p>
                  </a:txBody>
                  <a:tcPr marL="110585" marR="110585" marT="55292" marB="55292" anchor="ctr"/>
                </a:tc>
                <a:tc>
                  <a:txBody>
                    <a:bodyPr/>
                    <a:lstStyle/>
                    <a:p>
                      <a:pPr lvl="0" algn="ctr">
                        <a:buNone/>
                      </a:pPr>
                      <a:r>
                        <a:rPr lang="en-US" sz="1500" b="0" i="0" u="none" strike="noStrike" noProof="0" dirty="0">
                          <a:latin typeface="Calibri"/>
                        </a:rPr>
                        <a:t>-</a:t>
                      </a:r>
                    </a:p>
                  </a:txBody>
                  <a:tcPr marL="110585" marR="110585" marT="55292" marB="55292" anchor="ctr"/>
                </a:tc>
                <a:extLst>
                  <a:ext uri="{0D108BD9-81ED-4DB2-BD59-A6C34878D82A}">
                    <a16:rowId xmlns:a16="http://schemas.microsoft.com/office/drawing/2014/main" val="2452080174"/>
                  </a:ext>
                </a:extLst>
              </a:tr>
              <a:tr h="360000">
                <a:tc>
                  <a:txBody>
                    <a:bodyPr/>
                    <a:lstStyle/>
                    <a:p>
                      <a:pPr algn="ctr"/>
                      <a:r>
                        <a:rPr lang="en-US" sz="1500" b="0" dirty="0">
                          <a:latin typeface="Calibri"/>
                        </a:rPr>
                        <a:t>2</a:t>
                      </a:r>
                      <a:endParaRPr lang="en-IN" sz="1500" b="0" dirty="0">
                        <a:latin typeface="Calibri"/>
                      </a:endParaRPr>
                    </a:p>
                  </a:txBody>
                  <a:tcPr marL="110585" marR="110585" marT="55292" marB="55292" anchor="ctr"/>
                </a:tc>
                <a:tc vMerge="1">
                  <a:txBody>
                    <a:bodyPr/>
                    <a:lstStyle/>
                    <a:p>
                      <a:pPr lvl="0">
                        <a:buNone/>
                      </a:pPr>
                      <a:endParaRPr lang="en-IN" sz="1500" b="0" dirty="0">
                        <a:latin typeface="Calibri"/>
                      </a:endParaRPr>
                    </a:p>
                  </a:txBody>
                  <a:tcPr marL="110585" marR="110585" marT="55292" marB="55292"/>
                </a:tc>
                <a:tc>
                  <a:txBody>
                    <a:bodyPr/>
                    <a:lstStyle/>
                    <a:p>
                      <a:pPr lvl="0">
                        <a:buNone/>
                      </a:pPr>
                      <a:r>
                        <a:rPr lang="en-US" sz="1500" b="0" dirty="0">
                          <a:latin typeface="Calibri"/>
                        </a:rPr>
                        <a:t>STA 11 &amp; STA 12 Active</a:t>
                      </a:r>
                      <a:endParaRPr lang="en-IN" sz="1500" b="0" dirty="0">
                        <a:latin typeface="Calibri"/>
                      </a:endParaRPr>
                    </a:p>
                  </a:txBody>
                  <a:tcPr marL="110585" marR="110585" marT="55292" marB="5529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u="none" strike="noStrike" noProof="0" dirty="0">
                          <a:latin typeface="+mn-lt"/>
                        </a:rPr>
                        <a:t>52.93 ± 2.19 </a:t>
                      </a:r>
                      <a:endParaRPr lang="en-US" sz="1500" b="0" i="0" u="none" strike="noStrike" noProof="0" dirty="0">
                        <a:latin typeface="Calibri"/>
                      </a:endParaRPr>
                    </a:p>
                  </a:txBody>
                  <a:tcPr marL="110585" marR="110585" marT="55292" marB="5529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u="none" strike="noStrike" noProof="0" dirty="0">
                          <a:latin typeface="+mn-lt"/>
                        </a:rPr>
                        <a:t>46.92 ± 1.78</a:t>
                      </a:r>
                    </a:p>
                  </a:txBody>
                  <a:tcPr marL="110585" marR="110585" marT="55292" marB="55292" anchor="ctr"/>
                </a:tc>
                <a:tc>
                  <a:txBody>
                    <a:bodyPr/>
                    <a:lstStyle/>
                    <a:p>
                      <a:pPr lvl="0" algn="ctr">
                        <a:buNone/>
                      </a:pPr>
                      <a:r>
                        <a:rPr lang="en-US" sz="1500" b="0" i="0" u="none" strike="noStrike" noProof="0" dirty="0">
                          <a:latin typeface="Calibri"/>
                        </a:rPr>
                        <a:t>-</a:t>
                      </a:r>
                    </a:p>
                  </a:txBody>
                  <a:tcPr marL="110585" marR="110585" marT="55292" marB="55292" anchor="ctr"/>
                </a:tc>
                <a:tc>
                  <a:txBody>
                    <a:bodyPr/>
                    <a:lstStyle/>
                    <a:p>
                      <a:pPr lvl="0" algn="ctr">
                        <a:buNone/>
                      </a:pPr>
                      <a:r>
                        <a:rPr lang="en-US" sz="1500" b="0" i="0" u="none" strike="noStrike" noProof="0" dirty="0">
                          <a:latin typeface="Calibri"/>
                        </a:rPr>
                        <a:t>-</a:t>
                      </a:r>
                    </a:p>
                  </a:txBody>
                  <a:tcPr marL="110585" marR="110585" marT="55292" marB="55292" anchor="ctr"/>
                </a:tc>
                <a:tc>
                  <a:txBody>
                    <a:bodyPr/>
                    <a:lstStyle/>
                    <a:p>
                      <a:pPr algn="ctr" fontAlgn="b"/>
                      <a:r>
                        <a:rPr lang="en-IN" sz="1500" b="0" i="0" u="none" strike="noStrike" kern="1200" dirty="0">
                          <a:solidFill>
                            <a:schemeClr val="dk1"/>
                          </a:solidFill>
                          <a:latin typeface="+mn-lt"/>
                          <a:ea typeface="+mn-ea"/>
                          <a:cs typeface="+mn-cs"/>
                        </a:rPr>
                        <a:t>7.81</a:t>
                      </a:r>
                    </a:p>
                  </a:txBody>
                  <a:tcPr marL="6350" marR="6350" marT="6350" marB="0" anchor="ctr"/>
                </a:tc>
                <a:tc>
                  <a:txBody>
                    <a:bodyPr/>
                    <a:lstStyle/>
                    <a:p>
                      <a:pPr marL="0" algn="ctr" defTabSz="914400" rtl="0" eaLnBrk="1" fontAlgn="ctr" latinLnBrk="0" hangingPunct="1"/>
                      <a:r>
                        <a:rPr lang="en-IN" sz="1500" b="0" i="0" u="none" strike="noStrike" kern="1200" dirty="0">
                          <a:solidFill>
                            <a:schemeClr val="dk1"/>
                          </a:solidFill>
                          <a:latin typeface="+mn-lt"/>
                          <a:ea typeface="+mn-ea"/>
                          <a:cs typeface="+mn-cs"/>
                        </a:rPr>
                        <a:t>7.84</a:t>
                      </a:r>
                    </a:p>
                  </a:txBody>
                  <a:tcPr marL="6350" marR="6350" marT="6350" marB="0" anchor="ctr"/>
                </a:tc>
                <a:extLst>
                  <a:ext uri="{0D108BD9-81ED-4DB2-BD59-A6C34878D82A}">
                    <a16:rowId xmlns:a16="http://schemas.microsoft.com/office/drawing/2014/main" val="4070439776"/>
                  </a:ext>
                </a:extLst>
              </a:tr>
              <a:tr h="360000">
                <a:tc>
                  <a:txBody>
                    <a:bodyPr/>
                    <a:lstStyle/>
                    <a:p>
                      <a:pPr lvl="0" algn="ctr">
                        <a:buNone/>
                      </a:pPr>
                      <a:r>
                        <a:rPr lang="en-US" sz="1500" b="0" dirty="0">
                          <a:latin typeface="Calibri"/>
                        </a:rPr>
                        <a:t>3</a:t>
                      </a:r>
                    </a:p>
                  </a:txBody>
                  <a:tcPr marL="110585" marR="110585" marT="55292" marB="55292" anchor="ctr"/>
                </a:tc>
                <a:tc vMerge="1">
                  <a:txBody>
                    <a:bodyPr/>
                    <a:lstStyle/>
                    <a:p>
                      <a:pPr lvl="0">
                        <a:buNone/>
                      </a:pPr>
                      <a:endParaRPr lang="en-US" sz="2200" dirty="0"/>
                    </a:p>
                  </a:txBody>
                  <a:tcPr marL="110585" marR="110585" marT="55292" marB="55292"/>
                </a:tc>
                <a:tc>
                  <a:txBody>
                    <a:bodyPr/>
                    <a:lstStyle/>
                    <a:p>
                      <a:pPr lvl="0">
                        <a:buNone/>
                      </a:pPr>
                      <a:r>
                        <a:rPr lang="en-US" sz="1500" b="0" kern="1200" dirty="0">
                          <a:solidFill>
                            <a:schemeClr val="dk1"/>
                          </a:solidFill>
                          <a:latin typeface="Calibri"/>
                          <a:ea typeface="+mn-ea"/>
                          <a:cs typeface="+mn-cs"/>
                        </a:rPr>
                        <a:t>STA 11 &amp; STA 21 Active</a:t>
                      </a:r>
                    </a:p>
                  </a:txBody>
                  <a:tcPr marL="110585" marR="110585" marT="55292" marB="55292" anchor="ctr"/>
                </a:tc>
                <a:tc>
                  <a:txBody>
                    <a:bodyPr/>
                    <a:lstStyle/>
                    <a:p>
                      <a:pPr lvl="0" algn="ctr">
                        <a:buNone/>
                      </a:pPr>
                      <a:r>
                        <a:rPr lang="en-US" sz="1500" b="0" i="0" u="none" strike="noStrike" noProof="0" dirty="0">
                          <a:latin typeface="+mn-lt"/>
                        </a:rPr>
                        <a:t>91.49 ± 0.77</a:t>
                      </a:r>
                      <a:endParaRPr lang="en-US" sz="1500" dirty="0"/>
                    </a:p>
                  </a:txBody>
                  <a:tcPr marL="110585" marR="110585" marT="55292" marB="55292" anchor="ctr"/>
                </a:tc>
                <a:tc>
                  <a:txBody>
                    <a:bodyPr/>
                    <a:lstStyle/>
                    <a:p>
                      <a:pPr lvl="0" algn="ctr">
                        <a:buNone/>
                      </a:pPr>
                      <a:r>
                        <a:rPr lang="en-US" sz="1500" dirty="0">
                          <a:latin typeface="Calibri"/>
                        </a:rPr>
                        <a:t>-</a:t>
                      </a:r>
                    </a:p>
                  </a:txBody>
                  <a:tcPr marL="110585" marR="110585" marT="55292" marB="55292" anchor="ctr"/>
                </a:tc>
                <a:tc>
                  <a:txBody>
                    <a:bodyPr/>
                    <a:lstStyle/>
                    <a:p>
                      <a:pPr lvl="0" algn="ctr">
                        <a:buNone/>
                      </a:pPr>
                      <a:r>
                        <a:rPr lang="en-US" sz="1500" b="0" i="0" u="none" strike="noStrike" noProof="0" dirty="0">
                          <a:latin typeface="+mn-lt"/>
                        </a:rPr>
                        <a:t>34.71± 1.15</a:t>
                      </a:r>
                    </a:p>
                  </a:txBody>
                  <a:tcPr marL="110585" marR="110585" marT="55292" marB="55292" anchor="ctr"/>
                </a:tc>
                <a:tc>
                  <a:txBody>
                    <a:bodyPr/>
                    <a:lstStyle/>
                    <a:p>
                      <a:pPr lvl="0" algn="ctr">
                        <a:buNone/>
                      </a:pPr>
                      <a:r>
                        <a:rPr lang="en-US" sz="1500" b="0" i="0" u="none" strike="noStrike" noProof="0" dirty="0">
                          <a:latin typeface="+mn-lt"/>
                        </a:rPr>
                        <a:t>-</a:t>
                      </a:r>
                      <a:endParaRPr lang="en-US" sz="1500" dirty="0"/>
                    </a:p>
                  </a:txBody>
                  <a:tcPr marL="110585" marR="110585" marT="55292" marB="55292" anchor="ctr"/>
                </a:tc>
                <a:tc>
                  <a:txBody>
                    <a:bodyPr/>
                    <a:lstStyle/>
                    <a:p>
                      <a:pPr algn="ctr" fontAlgn="b"/>
                      <a:r>
                        <a:rPr lang="en-IN" sz="1500" b="0" i="0" u="none" strike="noStrike" kern="1200" dirty="0">
                          <a:solidFill>
                            <a:schemeClr val="dk1"/>
                          </a:solidFill>
                          <a:latin typeface="+mn-lt"/>
                          <a:ea typeface="+mn-ea"/>
                          <a:cs typeface="+mn-cs"/>
                        </a:rPr>
                        <a:t>8.06</a:t>
                      </a:r>
                    </a:p>
                  </a:txBody>
                  <a:tcPr marL="6350" marR="6350" marT="6350" marB="0" anchor="ctr"/>
                </a:tc>
                <a:tc>
                  <a:txBody>
                    <a:bodyPr/>
                    <a:lstStyle/>
                    <a:p>
                      <a:pPr marL="0" algn="ctr" defTabSz="914400" rtl="0" eaLnBrk="1" fontAlgn="ctr" latinLnBrk="0" hangingPunct="1"/>
                      <a:r>
                        <a:rPr lang="en-IN" sz="1500" b="0" i="0" u="none" strike="noStrike" kern="1200" dirty="0">
                          <a:solidFill>
                            <a:schemeClr val="dk1"/>
                          </a:solidFill>
                          <a:latin typeface="+mn-lt"/>
                          <a:ea typeface="+mn-ea"/>
                          <a:cs typeface="+mn-cs"/>
                        </a:rPr>
                        <a:t>8.15</a:t>
                      </a:r>
                    </a:p>
                  </a:txBody>
                  <a:tcPr marL="6350" marR="6350" marT="6350" marB="0" anchor="ctr"/>
                </a:tc>
                <a:extLst>
                  <a:ext uri="{0D108BD9-81ED-4DB2-BD59-A6C34878D82A}">
                    <a16:rowId xmlns:a16="http://schemas.microsoft.com/office/drawing/2014/main" val="2282628900"/>
                  </a:ext>
                </a:extLst>
              </a:tr>
              <a:tr h="360000">
                <a:tc>
                  <a:txBody>
                    <a:bodyPr/>
                    <a:lstStyle/>
                    <a:p>
                      <a:pPr lvl="0" algn="ctr">
                        <a:buNone/>
                      </a:pPr>
                      <a:r>
                        <a:rPr lang="en-US" sz="1500" b="0" dirty="0">
                          <a:latin typeface="Calibri"/>
                        </a:rPr>
                        <a:t>4</a:t>
                      </a:r>
                    </a:p>
                  </a:txBody>
                  <a:tcPr marL="110585" marR="110585" marT="55290" marB="55290" anchor="ctr"/>
                </a:tc>
                <a:tc vMerge="1">
                  <a:txBody>
                    <a:bodyPr/>
                    <a:lstStyle/>
                    <a:p>
                      <a:pPr lvl="0">
                        <a:buNone/>
                      </a:pPr>
                      <a:endParaRPr lang="en-US" sz="2200" dirty="0"/>
                    </a:p>
                  </a:txBody>
                  <a:tcPr marL="110585" marR="110585" marT="55290" marB="55290"/>
                </a:tc>
                <a:tc>
                  <a:txBody>
                    <a:bodyPr/>
                    <a:lstStyle/>
                    <a:p>
                      <a:pPr lvl="0">
                        <a:buNone/>
                      </a:pPr>
                      <a:r>
                        <a:rPr lang="en-US" sz="1500" b="0" dirty="0">
                          <a:latin typeface="+mn-lt"/>
                        </a:rPr>
                        <a:t>STA 11 &amp; STA 22 Active</a:t>
                      </a:r>
                      <a:endParaRPr lang="en-US" sz="2200" dirty="0"/>
                    </a:p>
                  </a:txBody>
                  <a:tcPr marL="110585" marR="110585" marT="55290" marB="55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u="none" strike="noStrike" noProof="0" dirty="0">
                          <a:latin typeface="+mn-lt"/>
                        </a:rPr>
                        <a:t>108.4 ± 1.07</a:t>
                      </a:r>
                    </a:p>
                  </a:txBody>
                  <a:tcPr marL="110585" marR="110585" marT="55290" marB="55290" anchor="ctr"/>
                </a:tc>
                <a:tc>
                  <a:txBody>
                    <a:bodyPr/>
                    <a:lstStyle/>
                    <a:p>
                      <a:pPr lvl="0" algn="ctr">
                        <a:buNone/>
                      </a:pPr>
                      <a:r>
                        <a:rPr lang="en-US" sz="1500" b="0" i="0" u="none" strike="noStrike" noProof="0" dirty="0">
                          <a:latin typeface="+mn-lt"/>
                        </a:rPr>
                        <a:t>-</a:t>
                      </a:r>
                      <a:endParaRPr lang="en-US" sz="1500" dirty="0"/>
                    </a:p>
                  </a:txBody>
                  <a:tcPr marL="110585" marR="110585" marT="55290" marB="55290" anchor="ctr"/>
                </a:tc>
                <a:tc>
                  <a:txBody>
                    <a:bodyPr/>
                    <a:lstStyle/>
                    <a:p>
                      <a:pPr lvl="0" algn="ctr">
                        <a:buNone/>
                      </a:pPr>
                      <a:r>
                        <a:rPr lang="en-US" sz="1500" b="0" i="0" u="none" strike="noStrike" noProof="0" dirty="0">
                          <a:latin typeface="+mn-lt"/>
                        </a:rPr>
                        <a:t>-</a:t>
                      </a:r>
                      <a:endParaRPr lang="en-US" sz="1500" dirty="0"/>
                    </a:p>
                  </a:txBody>
                  <a:tcPr marL="110585" marR="110585" marT="55290" marB="55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u="none" strike="noStrike" noProof="0" dirty="0">
                          <a:latin typeface="+mn-lt"/>
                        </a:rPr>
                        <a:t>125.87 ± 1.02</a:t>
                      </a:r>
                    </a:p>
                  </a:txBody>
                  <a:tcPr marL="110585" marR="110585" marT="55290" marB="55290" anchor="ctr"/>
                </a:tc>
                <a:tc>
                  <a:txBody>
                    <a:bodyPr/>
                    <a:lstStyle/>
                    <a:p>
                      <a:pPr algn="ctr" fontAlgn="b"/>
                      <a:r>
                        <a:rPr lang="en-IN" sz="1500" b="0" i="0" u="none" strike="noStrike" kern="1200" dirty="0">
                          <a:solidFill>
                            <a:schemeClr val="dk1"/>
                          </a:solidFill>
                          <a:latin typeface="+mn-lt"/>
                          <a:ea typeface="+mn-ea"/>
                          <a:cs typeface="+mn-cs"/>
                        </a:rPr>
                        <a:t>9.52</a:t>
                      </a:r>
                    </a:p>
                  </a:txBody>
                  <a:tcPr marL="6350" marR="6350" marT="6350" marB="0" anchor="ctr"/>
                </a:tc>
                <a:tc>
                  <a:txBody>
                    <a:bodyPr/>
                    <a:lstStyle/>
                    <a:p>
                      <a:pPr marL="0" algn="ctr" defTabSz="914400" rtl="0" eaLnBrk="1" fontAlgn="ctr" latinLnBrk="0" hangingPunct="1"/>
                      <a:r>
                        <a:rPr lang="en-IN" sz="1500" b="0" i="0" u="none" strike="noStrike" kern="1200" dirty="0">
                          <a:solidFill>
                            <a:schemeClr val="dk1"/>
                          </a:solidFill>
                          <a:latin typeface="+mn-lt"/>
                          <a:ea typeface="+mn-ea"/>
                          <a:cs typeface="+mn-cs"/>
                        </a:rPr>
                        <a:t>9.52</a:t>
                      </a:r>
                    </a:p>
                  </a:txBody>
                  <a:tcPr marL="6350" marR="6350" marT="6350" marB="0" anchor="ctr"/>
                </a:tc>
                <a:extLst>
                  <a:ext uri="{0D108BD9-81ED-4DB2-BD59-A6C34878D82A}">
                    <a16:rowId xmlns:a16="http://schemas.microsoft.com/office/drawing/2014/main" val="4203254557"/>
                  </a:ext>
                </a:extLst>
              </a:tr>
              <a:tr h="360000">
                <a:tc>
                  <a:txBody>
                    <a:bodyPr/>
                    <a:lstStyle/>
                    <a:p>
                      <a:pPr lvl="0" algn="ctr">
                        <a:buNone/>
                      </a:pPr>
                      <a:r>
                        <a:rPr lang="en-US" sz="1500" b="0" dirty="0">
                          <a:latin typeface="Calibri"/>
                        </a:rPr>
                        <a:t>5</a:t>
                      </a:r>
                    </a:p>
                  </a:txBody>
                  <a:tcPr marL="110585" marR="110585" marT="55292" marB="55292" anchor="ctr"/>
                </a:tc>
                <a:tc vMerge="1">
                  <a:txBody>
                    <a:bodyPr/>
                    <a:lstStyle/>
                    <a:p>
                      <a:pPr lvl="0">
                        <a:buNone/>
                      </a:pPr>
                      <a:endParaRPr lang="en-US" sz="2200" dirty="0"/>
                    </a:p>
                  </a:txBody>
                  <a:tcPr marL="110585" marR="110585" marT="55292" marB="55292"/>
                </a:tc>
                <a:tc>
                  <a:txBody>
                    <a:bodyPr/>
                    <a:lstStyle/>
                    <a:p>
                      <a:pPr lvl="0">
                        <a:buNone/>
                      </a:pPr>
                      <a:r>
                        <a:rPr lang="en-US" sz="1500" b="0" dirty="0">
                          <a:latin typeface="+mn-lt"/>
                        </a:rPr>
                        <a:t>STA 12 &amp; STA 21 Active</a:t>
                      </a:r>
                      <a:endParaRPr lang="en-US" sz="2200" dirty="0"/>
                    </a:p>
                  </a:txBody>
                  <a:tcPr marL="110585" marR="110585" marT="55292" marB="55292" anchor="ctr"/>
                </a:tc>
                <a:tc>
                  <a:txBody>
                    <a:bodyPr/>
                    <a:lstStyle/>
                    <a:p>
                      <a:pPr lvl="0" algn="ctr">
                        <a:buNone/>
                      </a:pPr>
                      <a:r>
                        <a:rPr lang="en-US" sz="1500" dirty="0"/>
                        <a:t>-</a:t>
                      </a:r>
                    </a:p>
                  </a:txBody>
                  <a:tcPr marL="110585" marR="110585" marT="55292" marB="55292" anchor="ctr"/>
                </a:tc>
                <a:tc>
                  <a:txBody>
                    <a:bodyPr/>
                    <a:lstStyle/>
                    <a:p>
                      <a:pPr lvl="0" algn="ctr">
                        <a:buNone/>
                      </a:pPr>
                      <a:r>
                        <a:rPr lang="en-US" sz="1500" b="0" i="0" u="none" strike="noStrike" noProof="0" dirty="0">
                          <a:latin typeface="+mn-lt"/>
                        </a:rPr>
                        <a:t>16.72 ± 2.91</a:t>
                      </a:r>
                      <a:endParaRPr lang="en-US" sz="1500" dirty="0">
                        <a:latin typeface="Calibri"/>
                      </a:endParaRPr>
                    </a:p>
                  </a:txBody>
                  <a:tcPr marL="110585" marR="110585" marT="55292" marB="55292" anchor="ctr">
                    <a:solidFill>
                      <a:srgbClr val="FF7C80"/>
                    </a:solidFill>
                  </a:tcPr>
                </a:tc>
                <a:tc>
                  <a:txBody>
                    <a:bodyPr/>
                    <a:lstStyle/>
                    <a:p>
                      <a:pPr lvl="0" algn="ctr">
                        <a:buNone/>
                      </a:pPr>
                      <a:r>
                        <a:rPr lang="en-US" sz="1500" b="0" i="0" u="none" strike="noStrike" noProof="0" dirty="0">
                          <a:latin typeface="+mn-lt"/>
                        </a:rPr>
                        <a:t>29.07 ± 1.03</a:t>
                      </a:r>
                    </a:p>
                  </a:txBody>
                  <a:tcPr marL="110585" marR="110585" marT="55292" marB="55292" anchor="ctr">
                    <a:solidFill>
                      <a:srgbClr val="FF7C80"/>
                    </a:solidFill>
                  </a:tcPr>
                </a:tc>
                <a:tc>
                  <a:txBody>
                    <a:bodyPr/>
                    <a:lstStyle/>
                    <a:p>
                      <a:pPr lvl="0" algn="ctr">
                        <a:buNone/>
                      </a:pPr>
                      <a:r>
                        <a:rPr lang="en-US" sz="1500" b="0" i="0" u="none" strike="noStrike" noProof="0" dirty="0">
                          <a:latin typeface="+mn-lt"/>
                        </a:rPr>
                        <a:t>-</a:t>
                      </a:r>
                      <a:endParaRPr lang="en-US" sz="1500" dirty="0"/>
                    </a:p>
                  </a:txBody>
                  <a:tcPr marL="110585" marR="110585" marT="55292" marB="55292" anchor="ctr"/>
                </a:tc>
                <a:tc>
                  <a:txBody>
                    <a:bodyPr/>
                    <a:lstStyle/>
                    <a:p>
                      <a:pPr algn="ctr" fontAlgn="b"/>
                      <a:r>
                        <a:rPr lang="en-IN" sz="1500" b="0" i="0" u="none" strike="noStrike" kern="1200" dirty="0">
                          <a:solidFill>
                            <a:schemeClr val="dk1"/>
                          </a:solidFill>
                          <a:latin typeface="+mn-lt"/>
                          <a:ea typeface="+mn-ea"/>
                          <a:cs typeface="+mn-cs"/>
                        </a:rPr>
                        <a:t>6.19</a:t>
                      </a:r>
                    </a:p>
                  </a:txBody>
                  <a:tcPr marL="6350" marR="6350" marT="6350" marB="0" anchor="ctr">
                    <a:solidFill>
                      <a:srgbClr val="FF7C80"/>
                    </a:solidFill>
                  </a:tcPr>
                </a:tc>
                <a:tc>
                  <a:txBody>
                    <a:bodyPr/>
                    <a:lstStyle/>
                    <a:p>
                      <a:pPr marL="0" algn="ctr" defTabSz="914400" rtl="0" eaLnBrk="1" fontAlgn="ctr" latinLnBrk="0" hangingPunct="1"/>
                      <a:r>
                        <a:rPr lang="en-IN" sz="1500" b="0" i="0" u="none" strike="noStrike" kern="1200" dirty="0">
                          <a:solidFill>
                            <a:schemeClr val="dk1"/>
                          </a:solidFill>
                          <a:latin typeface="+mn-lt"/>
                          <a:ea typeface="+mn-ea"/>
                          <a:cs typeface="+mn-cs"/>
                        </a:rPr>
                        <a:t>7.74</a:t>
                      </a:r>
                    </a:p>
                  </a:txBody>
                  <a:tcPr marL="6350" marR="6350" marT="6350" marB="0" anchor="ctr"/>
                </a:tc>
                <a:extLst>
                  <a:ext uri="{0D108BD9-81ED-4DB2-BD59-A6C34878D82A}">
                    <a16:rowId xmlns:a16="http://schemas.microsoft.com/office/drawing/2014/main" val="3211908384"/>
                  </a:ext>
                </a:extLst>
              </a:tr>
              <a:tr h="360000">
                <a:tc>
                  <a:txBody>
                    <a:bodyPr/>
                    <a:lstStyle/>
                    <a:p>
                      <a:pPr lvl="0" algn="ctr">
                        <a:buNone/>
                      </a:pPr>
                      <a:r>
                        <a:rPr lang="en-US" sz="1500" b="0" dirty="0">
                          <a:latin typeface="Calibri"/>
                        </a:rPr>
                        <a:t>6</a:t>
                      </a:r>
                    </a:p>
                  </a:txBody>
                  <a:tcPr marL="110585" marR="110585" marT="55292" marB="55292" anchor="ctr"/>
                </a:tc>
                <a:tc vMerge="1">
                  <a:txBody>
                    <a:bodyPr/>
                    <a:lstStyle/>
                    <a:p>
                      <a:pPr lvl="0" algn="ctr">
                        <a:buNone/>
                      </a:pPr>
                      <a:endParaRPr lang="en-US" sz="1500" b="0" dirty="0">
                        <a:latin typeface="Calibri"/>
                      </a:endParaRPr>
                    </a:p>
                  </a:txBody>
                  <a:tcPr marL="110585" marR="110585" marT="55292" marB="55292" anchor="ctr"/>
                </a:tc>
                <a:tc>
                  <a:txBody>
                    <a:bodyPr/>
                    <a:lstStyle/>
                    <a:p>
                      <a:pPr lvl="0">
                        <a:buNone/>
                      </a:pPr>
                      <a:r>
                        <a:rPr lang="en-US" sz="1500" b="0" dirty="0">
                          <a:latin typeface="+mn-lt"/>
                        </a:rPr>
                        <a:t>STA 12 &amp; STA 22 Active</a:t>
                      </a:r>
                      <a:endParaRPr lang="en-US" sz="2200" dirty="0"/>
                    </a:p>
                  </a:txBody>
                  <a:tcPr marL="110585" marR="110585" marT="55292" marB="55292" anchor="ctr"/>
                </a:tc>
                <a:tc>
                  <a:txBody>
                    <a:bodyPr/>
                    <a:lstStyle/>
                    <a:p>
                      <a:pPr lvl="0" algn="ctr">
                        <a:buNone/>
                      </a:pPr>
                      <a:r>
                        <a:rPr lang="en-US" sz="1500" dirty="0"/>
                        <a:t>-</a:t>
                      </a:r>
                    </a:p>
                  </a:txBody>
                  <a:tcPr marL="110585" marR="110585" marT="55292" marB="5529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u="none" strike="noStrike" noProof="0" dirty="0">
                          <a:latin typeface="+mn-lt"/>
                        </a:rPr>
                        <a:t>19.29 ± 2.06</a:t>
                      </a:r>
                    </a:p>
                  </a:txBody>
                  <a:tcPr marL="110585" marR="110585" marT="55292" marB="55292" anchor="ctr">
                    <a:solidFill>
                      <a:srgbClr val="FF7C80"/>
                    </a:solidFill>
                  </a:tcPr>
                </a:tc>
                <a:tc>
                  <a:txBody>
                    <a:bodyPr/>
                    <a:lstStyle/>
                    <a:p>
                      <a:pPr lvl="0" algn="ctr">
                        <a:buNone/>
                      </a:pPr>
                      <a:r>
                        <a:rPr lang="en-US" sz="1500" dirty="0">
                          <a:latin typeface="Calibri"/>
                        </a:rPr>
                        <a:t>-</a:t>
                      </a:r>
                    </a:p>
                  </a:txBody>
                  <a:tcPr marL="110585" marR="110585" marT="55292" marB="5529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u="none" strike="noStrike" noProof="0" dirty="0">
                          <a:latin typeface="+mn-lt"/>
                        </a:rPr>
                        <a:t>89.74 ± 1.91</a:t>
                      </a:r>
                    </a:p>
                  </a:txBody>
                  <a:tcPr marL="110585" marR="110585" marT="55292" marB="55292" anchor="ctr"/>
                </a:tc>
                <a:tc>
                  <a:txBody>
                    <a:bodyPr/>
                    <a:lstStyle/>
                    <a:p>
                      <a:pPr algn="ctr" fontAlgn="b"/>
                      <a:r>
                        <a:rPr lang="en-IN" sz="1500" b="0" i="0" u="none" strike="noStrike" kern="1200" dirty="0">
                          <a:solidFill>
                            <a:schemeClr val="dk1"/>
                          </a:solidFill>
                          <a:latin typeface="+mn-lt"/>
                          <a:ea typeface="+mn-ea"/>
                          <a:cs typeface="+mn-cs"/>
                        </a:rPr>
                        <a:t>7.46</a:t>
                      </a:r>
                    </a:p>
                  </a:txBody>
                  <a:tcPr marL="6350" marR="6350" marT="6350" marB="0" anchor="ctr"/>
                </a:tc>
                <a:tc>
                  <a:txBody>
                    <a:bodyPr/>
                    <a:lstStyle/>
                    <a:p>
                      <a:pPr marL="0" algn="ctr" defTabSz="914400" rtl="0" eaLnBrk="1" fontAlgn="ctr" latinLnBrk="0" hangingPunct="1"/>
                      <a:r>
                        <a:rPr lang="en-IN" sz="1500" b="0" i="0" u="none" strike="noStrike" kern="1200" dirty="0">
                          <a:solidFill>
                            <a:schemeClr val="dk1"/>
                          </a:solidFill>
                          <a:latin typeface="+mn-lt"/>
                          <a:ea typeface="+mn-ea"/>
                          <a:cs typeface="+mn-cs"/>
                        </a:rPr>
                        <a:t>7.99</a:t>
                      </a:r>
                    </a:p>
                  </a:txBody>
                  <a:tcPr marL="6350" marR="6350" marT="6350" marB="0" anchor="ctr"/>
                </a:tc>
                <a:extLst>
                  <a:ext uri="{0D108BD9-81ED-4DB2-BD59-A6C34878D82A}">
                    <a16:rowId xmlns:a16="http://schemas.microsoft.com/office/drawing/2014/main" val="3142220540"/>
                  </a:ext>
                </a:extLst>
              </a:tr>
              <a:tr h="360000">
                <a:tc>
                  <a:txBody>
                    <a:bodyPr/>
                    <a:lstStyle/>
                    <a:p>
                      <a:pPr lvl="0" algn="ctr">
                        <a:buNone/>
                      </a:pPr>
                      <a:r>
                        <a:rPr lang="en-US" sz="1500" b="0" dirty="0">
                          <a:latin typeface="Calibri"/>
                        </a:rPr>
                        <a:t>7</a:t>
                      </a:r>
                    </a:p>
                  </a:txBody>
                  <a:tcPr marL="110585" marR="110585" marT="55292" marB="55292" anchor="ctr"/>
                </a:tc>
                <a:tc vMerge="1">
                  <a:txBody>
                    <a:bodyPr/>
                    <a:lstStyle/>
                    <a:p>
                      <a:pPr lvl="0" algn="ctr">
                        <a:buNone/>
                      </a:pPr>
                      <a:endParaRPr lang="en-US" sz="1500" b="0" dirty="0">
                        <a:latin typeface="Calibri"/>
                      </a:endParaRPr>
                    </a:p>
                  </a:txBody>
                  <a:tcPr marL="110585" marR="110585" marT="55292" marB="55292"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kern="1200" dirty="0">
                          <a:solidFill>
                            <a:schemeClr val="dk1"/>
                          </a:solidFill>
                          <a:latin typeface="+mn-lt"/>
                          <a:ea typeface="+mn-ea"/>
                          <a:cs typeface="+mn-cs"/>
                        </a:rPr>
                        <a:t>STA 21 &amp; STA 22 Active</a:t>
                      </a:r>
                    </a:p>
                  </a:txBody>
                  <a:tcPr marL="110585" marR="110585" marT="55292" marB="55292" anchor="ctr"/>
                </a:tc>
                <a:tc>
                  <a:txBody>
                    <a:bodyPr/>
                    <a:lstStyle/>
                    <a:p>
                      <a:pPr lvl="0" algn="ctr">
                        <a:buNone/>
                      </a:pPr>
                      <a:r>
                        <a:rPr lang="en-US" sz="1500" dirty="0"/>
                        <a:t>-</a:t>
                      </a:r>
                    </a:p>
                  </a:txBody>
                  <a:tcPr marL="110585" marR="110585" marT="55292" marB="5529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u="none" strike="noStrike" noProof="0" dirty="0">
                          <a:latin typeface="+mn-lt"/>
                        </a:rPr>
                        <a:t>-</a:t>
                      </a:r>
                    </a:p>
                  </a:txBody>
                  <a:tcPr marL="110585" marR="110585" marT="55292" marB="5529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u="none" strike="noStrike" noProof="0" dirty="0">
                          <a:latin typeface="+mn-lt"/>
                        </a:rPr>
                        <a:t>34.42 ± 2.19</a:t>
                      </a:r>
                    </a:p>
                  </a:txBody>
                  <a:tcPr marL="110585" marR="110585" marT="55292" marB="5529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u="none" strike="noStrike" noProof="0" dirty="0">
                          <a:latin typeface="+mn-lt"/>
                        </a:rPr>
                        <a:t>78.36 ± 1.03</a:t>
                      </a:r>
                    </a:p>
                  </a:txBody>
                  <a:tcPr marL="110585" marR="110585" marT="55292" marB="55292" anchor="ctr"/>
                </a:tc>
                <a:tc>
                  <a:txBody>
                    <a:bodyPr/>
                    <a:lstStyle/>
                    <a:p>
                      <a:pPr algn="ctr" fontAlgn="b"/>
                      <a:r>
                        <a:rPr lang="en-IN" sz="1500" b="0" i="0" u="none" strike="noStrike" kern="1200" dirty="0">
                          <a:solidFill>
                            <a:schemeClr val="dk1"/>
                          </a:solidFill>
                          <a:latin typeface="+mn-lt"/>
                          <a:ea typeface="+mn-ea"/>
                          <a:cs typeface="+mn-cs"/>
                        </a:rPr>
                        <a:t>7.90</a:t>
                      </a:r>
                    </a:p>
                  </a:txBody>
                  <a:tcPr marL="6350" marR="6350" marT="6350" marB="0" anchor="ctr"/>
                </a:tc>
                <a:tc>
                  <a:txBody>
                    <a:bodyPr/>
                    <a:lstStyle/>
                    <a:p>
                      <a:pPr marL="0" algn="ctr" defTabSz="914400" rtl="0" eaLnBrk="1" fontAlgn="ctr" latinLnBrk="0" hangingPunct="1"/>
                      <a:r>
                        <a:rPr lang="en-IN" sz="1500" b="0" i="0" u="none" strike="noStrike" kern="1200" dirty="0">
                          <a:solidFill>
                            <a:schemeClr val="dk1"/>
                          </a:solidFill>
                          <a:latin typeface="+mn-lt"/>
                          <a:ea typeface="+mn-ea"/>
                          <a:cs typeface="+mn-cs"/>
                        </a:rPr>
                        <a:t>8.03</a:t>
                      </a:r>
                    </a:p>
                  </a:txBody>
                  <a:tcPr marL="6350" marR="6350" marT="6350" marB="0" anchor="ctr"/>
                </a:tc>
                <a:extLst>
                  <a:ext uri="{0D108BD9-81ED-4DB2-BD59-A6C34878D82A}">
                    <a16:rowId xmlns:a16="http://schemas.microsoft.com/office/drawing/2014/main" val="2006885068"/>
                  </a:ext>
                </a:extLst>
              </a:tr>
              <a:tr h="360000">
                <a:tc>
                  <a:txBody>
                    <a:bodyPr/>
                    <a:lstStyle/>
                    <a:p>
                      <a:pPr lvl="0" algn="ctr">
                        <a:buNone/>
                      </a:pPr>
                      <a:r>
                        <a:rPr lang="en-US" sz="1500" b="0" dirty="0">
                          <a:latin typeface="Calibri"/>
                        </a:rPr>
                        <a:t>8</a:t>
                      </a:r>
                    </a:p>
                  </a:txBody>
                  <a:tcPr marL="110585" marR="110585" marT="55292" marB="55292" anchor="ctr"/>
                </a:tc>
                <a:tc rowSpan="6">
                  <a:txBody>
                    <a:bodyPr/>
                    <a:lstStyle/>
                    <a:p>
                      <a:pPr lvl="0" algn="ctr">
                        <a:buNone/>
                      </a:pPr>
                      <a:r>
                        <a:rPr lang="en-US" sz="1500" b="0" dirty="0">
                          <a:latin typeface="+mn-lt"/>
                        </a:rPr>
                        <a:t>With ADWISER</a:t>
                      </a:r>
                    </a:p>
                    <a:p>
                      <a:pPr lvl="0" algn="ctr">
                        <a:buNone/>
                      </a:pPr>
                      <a:r>
                        <a:rPr lang="en-US" sz="1500" b="0" dirty="0">
                          <a:latin typeface="+mn-lt"/>
                        </a:rPr>
                        <a:t>TS-PF</a:t>
                      </a:r>
                      <a:r>
                        <a:rPr lang="en-US" sz="1500" b="0" dirty="0">
                          <a:highlight>
                            <a:srgbClr val="00FF00"/>
                          </a:highlight>
                          <a:latin typeface="+mn-lt"/>
                        </a:rPr>
                        <a:t>-IB-</a:t>
                      </a:r>
                      <a:r>
                        <a:rPr lang="en-US" sz="1500" b="0" dirty="0">
                          <a:latin typeface="+mn-lt"/>
                        </a:rPr>
                        <a:t>ABR-OT</a:t>
                      </a:r>
                    </a:p>
                    <a:p>
                      <a:pPr lvl="0" algn="ctr">
                        <a:buNone/>
                      </a:pPr>
                      <a:r>
                        <a:rPr lang="en-US" sz="1500" b="0" dirty="0">
                          <a:highlight>
                            <a:srgbClr val="FFFF00"/>
                          </a:highlight>
                          <a:latin typeface="+mn-lt"/>
                        </a:rPr>
                        <a:t>S=20ms</a:t>
                      </a:r>
                    </a:p>
                    <a:p>
                      <a:pPr lvl="0" algn="ctr">
                        <a:buNone/>
                      </a:pPr>
                      <a:r>
                        <a:rPr lang="en-US" sz="1500" b="0" dirty="0">
                          <a:latin typeface="+mn-lt"/>
                        </a:rPr>
                        <a:t>a=1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dirty="0">
                          <a:latin typeface="+mn-lt"/>
                        </a:rPr>
                        <a:t>(with reserved slots for unserved set of STAs every 1 second)</a:t>
                      </a:r>
                      <a:endParaRPr lang="en-US" sz="900" b="0" dirty="0">
                        <a:latin typeface="+mn-lt"/>
                      </a:endParaRPr>
                    </a:p>
                  </a:txBody>
                  <a:tcPr marL="110585" marR="110585" marT="55292" marB="55292" anchor="ctr">
                    <a:lnB w="12700" cap="flat" cmpd="sng" algn="ctr">
                      <a:noFill/>
                      <a:prstDash val="solid"/>
                      <a:round/>
                      <a:headEnd type="none" w="med" len="med"/>
                      <a:tailEnd type="none" w="med" len="med"/>
                    </a:lnB>
                  </a:tcPr>
                </a:tc>
                <a:tc>
                  <a:txBody>
                    <a:bodyPr/>
                    <a:lstStyle/>
                    <a:p>
                      <a:pPr lvl="0">
                        <a:buNone/>
                      </a:pPr>
                      <a:r>
                        <a:rPr lang="en-US" sz="1500" b="0" dirty="0">
                          <a:latin typeface="Calibri"/>
                        </a:rPr>
                        <a:t>STA 11 &amp; STA 12 Active</a:t>
                      </a:r>
                      <a:endParaRPr lang="en-IN" sz="1500" b="0" dirty="0">
                        <a:latin typeface="Calibri"/>
                      </a:endParaRPr>
                    </a:p>
                  </a:txBody>
                  <a:tcPr marL="110585" marR="110585" marT="55292" marB="5529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u="none" strike="noStrike" noProof="0" dirty="0">
                          <a:latin typeface="+mn-lt"/>
                        </a:rPr>
                        <a:t>48.26 ± 1.72 </a:t>
                      </a:r>
                      <a:endParaRPr lang="en-US" sz="1500" b="0" i="0" u="none" strike="noStrike" noProof="0" dirty="0">
                        <a:latin typeface="Calibri"/>
                      </a:endParaRPr>
                    </a:p>
                  </a:txBody>
                  <a:tcPr marL="110585" marR="110585" marT="55292" marB="5529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u="none" strike="noStrike" noProof="0" dirty="0">
                          <a:latin typeface="+mn-lt"/>
                        </a:rPr>
                        <a:t>42.45 ± 1.66</a:t>
                      </a:r>
                    </a:p>
                  </a:txBody>
                  <a:tcPr marL="110585" marR="110585" marT="55292" marB="55292" anchor="ctr"/>
                </a:tc>
                <a:tc>
                  <a:txBody>
                    <a:bodyPr/>
                    <a:lstStyle/>
                    <a:p>
                      <a:pPr lvl="0" algn="ctr">
                        <a:buNone/>
                      </a:pPr>
                      <a:r>
                        <a:rPr lang="en-US" sz="1500" b="0" i="0" u="none" strike="noStrike" noProof="0" dirty="0">
                          <a:latin typeface="Calibri"/>
                        </a:rPr>
                        <a:t>-</a:t>
                      </a:r>
                    </a:p>
                  </a:txBody>
                  <a:tcPr marL="110585" marR="110585" marT="55292" marB="55292" anchor="ctr"/>
                </a:tc>
                <a:tc>
                  <a:txBody>
                    <a:bodyPr/>
                    <a:lstStyle/>
                    <a:p>
                      <a:pPr lvl="0" algn="ctr">
                        <a:buNone/>
                      </a:pPr>
                      <a:r>
                        <a:rPr lang="en-US" sz="1500" b="0" i="0" u="none" strike="noStrike" noProof="0" dirty="0">
                          <a:latin typeface="Calibri"/>
                        </a:rPr>
                        <a:t>-</a:t>
                      </a:r>
                    </a:p>
                  </a:txBody>
                  <a:tcPr marL="110585" marR="110585" marT="55292" marB="55292" anchor="ctr"/>
                </a:tc>
                <a:tc>
                  <a:txBody>
                    <a:bodyPr/>
                    <a:lstStyle/>
                    <a:p>
                      <a:pPr algn="ctr" fontAlgn="ctr"/>
                      <a:r>
                        <a:rPr lang="en-IN" sz="1500" b="0" i="0" u="none" strike="noStrike" dirty="0">
                          <a:solidFill>
                            <a:srgbClr val="000000"/>
                          </a:solidFill>
                          <a:effectLst/>
                          <a:latin typeface="Calibri" panose="020F0502020204030204" pitchFamily="34" charset="0"/>
                        </a:rPr>
                        <a:t>7.64</a:t>
                      </a:r>
                    </a:p>
                  </a:txBody>
                  <a:tcPr marL="6350" marR="6350" marT="6350" marB="0" anchor="ctr"/>
                </a:tc>
                <a:tc>
                  <a:txBody>
                    <a:bodyPr/>
                    <a:lstStyle/>
                    <a:p>
                      <a:pPr marL="0" algn="ctr" defTabSz="914400" rtl="0" eaLnBrk="1" fontAlgn="ctr" latinLnBrk="0" hangingPunct="1"/>
                      <a:r>
                        <a:rPr lang="en-IN" sz="1500" b="0" i="0" u="none" strike="noStrike" kern="1200" dirty="0">
                          <a:solidFill>
                            <a:schemeClr val="dk1"/>
                          </a:solidFill>
                          <a:latin typeface="+mn-lt"/>
                          <a:ea typeface="+mn-ea"/>
                          <a:cs typeface="+mn-cs"/>
                        </a:rPr>
                        <a:t>7.84</a:t>
                      </a:r>
                    </a:p>
                  </a:txBody>
                  <a:tcPr marL="6350" marR="6350" marT="6350" marB="0" anchor="ctr"/>
                </a:tc>
                <a:extLst>
                  <a:ext uri="{0D108BD9-81ED-4DB2-BD59-A6C34878D82A}">
                    <a16:rowId xmlns:a16="http://schemas.microsoft.com/office/drawing/2014/main" val="747163300"/>
                  </a:ext>
                </a:extLst>
              </a:tr>
              <a:tr h="360000">
                <a:tc>
                  <a:txBody>
                    <a:bodyPr/>
                    <a:lstStyle/>
                    <a:p>
                      <a:pPr algn="ctr"/>
                      <a:r>
                        <a:rPr lang="en-US" sz="1500" b="0" dirty="0">
                          <a:latin typeface="Calibri"/>
                        </a:rPr>
                        <a:t>9</a:t>
                      </a:r>
                      <a:endParaRPr lang="en-IN" sz="1500" b="0" dirty="0">
                        <a:latin typeface="Calibri"/>
                      </a:endParaRPr>
                    </a:p>
                  </a:txBody>
                  <a:tcPr marL="110585" marR="110585" marT="55292" marB="55292" anchor="ctr"/>
                </a:tc>
                <a:tc vMerge="1">
                  <a:txBody>
                    <a:bodyPr/>
                    <a:lstStyle/>
                    <a:p>
                      <a:pPr lvl="0">
                        <a:buNone/>
                      </a:pPr>
                      <a:endParaRPr lang="en-IN" sz="1500" b="0" dirty="0">
                        <a:latin typeface="Calibri"/>
                      </a:endParaRPr>
                    </a:p>
                  </a:txBody>
                  <a:tcPr marL="110585" marR="110585" marT="55292" marB="55292"/>
                </a:tc>
                <a:tc>
                  <a:txBody>
                    <a:bodyPr/>
                    <a:lstStyle/>
                    <a:p>
                      <a:pPr lvl="0">
                        <a:buNone/>
                      </a:pPr>
                      <a:r>
                        <a:rPr lang="en-US" sz="1500" b="0" kern="1200" dirty="0">
                          <a:solidFill>
                            <a:schemeClr val="dk1"/>
                          </a:solidFill>
                          <a:latin typeface="Calibri"/>
                          <a:ea typeface="+mn-ea"/>
                          <a:cs typeface="+mn-cs"/>
                        </a:rPr>
                        <a:t>STA 11 &amp; STA 21 Active</a:t>
                      </a:r>
                    </a:p>
                  </a:txBody>
                  <a:tcPr marL="110585" marR="110585" marT="55292" marB="5529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u="none" strike="noStrike" noProof="0" dirty="0">
                          <a:latin typeface="+mn-lt"/>
                        </a:rPr>
                        <a:t>63.38 ± 1.53</a:t>
                      </a:r>
                    </a:p>
                  </a:txBody>
                  <a:tcPr marL="110585" marR="110585" marT="55292" marB="55292" anchor="ctr"/>
                </a:tc>
                <a:tc>
                  <a:txBody>
                    <a:bodyPr/>
                    <a:lstStyle/>
                    <a:p>
                      <a:pPr lvl="0" algn="ctr">
                        <a:buNone/>
                      </a:pPr>
                      <a:r>
                        <a:rPr lang="en-US" sz="1500" dirty="0">
                          <a:latin typeface="Calibri"/>
                        </a:rPr>
                        <a:t>-</a:t>
                      </a:r>
                    </a:p>
                  </a:txBody>
                  <a:tcPr marL="110585" marR="110585" marT="55292" marB="5529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u="none" strike="noStrike" noProof="0" dirty="0">
                          <a:latin typeface="+mn-lt"/>
                        </a:rPr>
                        <a:t>43.67 ± 2.01</a:t>
                      </a:r>
                    </a:p>
                  </a:txBody>
                  <a:tcPr marL="110585" marR="110585" marT="55292" marB="55292" anchor="ctr"/>
                </a:tc>
                <a:tc>
                  <a:txBody>
                    <a:bodyPr/>
                    <a:lstStyle/>
                    <a:p>
                      <a:pPr lvl="0" algn="ctr">
                        <a:buNone/>
                      </a:pPr>
                      <a:r>
                        <a:rPr lang="en-US" sz="1500" b="0" i="0" u="none" strike="noStrike" noProof="0" dirty="0">
                          <a:latin typeface="+mn-lt"/>
                        </a:rPr>
                        <a:t>-</a:t>
                      </a:r>
                      <a:endParaRPr lang="en-US" sz="1500" dirty="0"/>
                    </a:p>
                  </a:txBody>
                  <a:tcPr marL="110585" marR="110585" marT="55292" marB="55292" anchor="ctr"/>
                </a:tc>
                <a:tc>
                  <a:txBody>
                    <a:bodyPr/>
                    <a:lstStyle/>
                    <a:p>
                      <a:pPr algn="ctr" fontAlgn="ctr"/>
                      <a:r>
                        <a:rPr lang="en-IN" sz="1500" b="0" i="0" u="none" strike="noStrike" dirty="0">
                          <a:solidFill>
                            <a:srgbClr val="000000"/>
                          </a:solidFill>
                          <a:effectLst/>
                          <a:latin typeface="Calibri" panose="020F0502020204030204" pitchFamily="34" charset="0"/>
                        </a:rPr>
                        <a:t>7.93</a:t>
                      </a:r>
                    </a:p>
                  </a:txBody>
                  <a:tcPr marL="6350" marR="6350" marT="6350" marB="0" anchor="ctr"/>
                </a:tc>
                <a:tc>
                  <a:txBody>
                    <a:bodyPr/>
                    <a:lstStyle/>
                    <a:p>
                      <a:pPr marL="0" algn="ctr" defTabSz="914400" rtl="0" eaLnBrk="1" fontAlgn="ctr" latinLnBrk="0" hangingPunct="1"/>
                      <a:r>
                        <a:rPr lang="en-IN" sz="1500" b="0" i="0" u="none" strike="noStrike" kern="1200" dirty="0">
                          <a:solidFill>
                            <a:schemeClr val="dk1"/>
                          </a:solidFill>
                          <a:latin typeface="+mn-lt"/>
                          <a:ea typeface="+mn-ea"/>
                          <a:cs typeface="+mn-cs"/>
                        </a:rPr>
                        <a:t>8.15</a:t>
                      </a:r>
                    </a:p>
                  </a:txBody>
                  <a:tcPr marL="6350" marR="6350" marT="6350" marB="0" anchor="ctr"/>
                </a:tc>
                <a:extLst>
                  <a:ext uri="{0D108BD9-81ED-4DB2-BD59-A6C34878D82A}">
                    <a16:rowId xmlns:a16="http://schemas.microsoft.com/office/drawing/2014/main" val="4037491815"/>
                  </a:ext>
                </a:extLst>
              </a:tr>
              <a:tr h="360000">
                <a:tc>
                  <a:txBody>
                    <a:bodyPr/>
                    <a:lstStyle/>
                    <a:p>
                      <a:pPr algn="ctr"/>
                      <a:r>
                        <a:rPr lang="en-US" sz="1500" b="0" dirty="0">
                          <a:latin typeface="Calibri"/>
                        </a:rPr>
                        <a:t>10</a:t>
                      </a:r>
                      <a:endParaRPr lang="en-IN" sz="1500" b="0" dirty="0">
                        <a:latin typeface="Calibri"/>
                      </a:endParaRPr>
                    </a:p>
                  </a:txBody>
                  <a:tcPr marL="110585" marR="110585" marT="55292" marB="55292" anchor="ctr"/>
                </a:tc>
                <a:tc vMerge="1">
                  <a:txBody>
                    <a:bodyPr/>
                    <a:lstStyle/>
                    <a:p>
                      <a:pPr lvl="0">
                        <a:buNone/>
                      </a:pPr>
                      <a:endParaRPr lang="en-US" sz="2200" dirty="0"/>
                    </a:p>
                  </a:txBody>
                  <a:tcPr marL="110585" marR="110585" marT="55292" marB="55292"/>
                </a:tc>
                <a:tc>
                  <a:txBody>
                    <a:bodyPr/>
                    <a:lstStyle/>
                    <a:p>
                      <a:pPr lvl="0">
                        <a:buNone/>
                      </a:pPr>
                      <a:r>
                        <a:rPr lang="en-US" sz="1500" b="0" dirty="0">
                          <a:latin typeface="+mn-lt"/>
                        </a:rPr>
                        <a:t>STA 11 &amp; STA 22 Active</a:t>
                      </a:r>
                      <a:endParaRPr lang="en-US" sz="2200" dirty="0"/>
                    </a:p>
                  </a:txBody>
                  <a:tcPr marL="110585" marR="110585" marT="55290" marB="55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u="none" strike="noStrike" noProof="0" dirty="0">
                          <a:latin typeface="+mn-lt"/>
                        </a:rPr>
                        <a:t>98.64 ± 0.23</a:t>
                      </a:r>
                    </a:p>
                  </a:txBody>
                  <a:tcPr marL="110585" marR="110585" marT="55290" marB="55290" anchor="ctr"/>
                </a:tc>
                <a:tc>
                  <a:txBody>
                    <a:bodyPr/>
                    <a:lstStyle/>
                    <a:p>
                      <a:pPr lvl="0" algn="ctr">
                        <a:buNone/>
                      </a:pPr>
                      <a:r>
                        <a:rPr lang="en-US" sz="1500" b="0" i="0" u="none" strike="noStrike" noProof="0" dirty="0">
                          <a:latin typeface="+mn-lt"/>
                        </a:rPr>
                        <a:t>-</a:t>
                      </a:r>
                      <a:endParaRPr lang="en-US" sz="1500" dirty="0"/>
                    </a:p>
                  </a:txBody>
                  <a:tcPr marL="110585" marR="110585" marT="55290" marB="55290" anchor="ctr"/>
                </a:tc>
                <a:tc>
                  <a:txBody>
                    <a:bodyPr/>
                    <a:lstStyle/>
                    <a:p>
                      <a:pPr lvl="0" algn="ctr">
                        <a:buNone/>
                      </a:pPr>
                      <a:r>
                        <a:rPr lang="en-US" sz="1500" b="0" i="0" u="none" strike="noStrike" noProof="0" dirty="0">
                          <a:latin typeface="+mn-lt"/>
                        </a:rPr>
                        <a:t>-</a:t>
                      </a:r>
                      <a:endParaRPr lang="en-US" sz="1500" dirty="0"/>
                    </a:p>
                  </a:txBody>
                  <a:tcPr marL="110585" marR="110585" marT="55290" marB="55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u="none" strike="noStrike" noProof="0" dirty="0">
                          <a:latin typeface="+mn-lt"/>
                        </a:rPr>
                        <a:t>115.29 ± 0.76</a:t>
                      </a:r>
                    </a:p>
                  </a:txBody>
                  <a:tcPr marL="110585" marR="110585" marT="55290" marB="55290" anchor="ctr"/>
                </a:tc>
                <a:tc>
                  <a:txBody>
                    <a:bodyPr/>
                    <a:lstStyle/>
                    <a:p>
                      <a:pPr algn="ctr" fontAlgn="ctr"/>
                      <a:r>
                        <a:rPr lang="en-IN" sz="1500" b="0" i="0" u="none" strike="noStrike" dirty="0">
                          <a:solidFill>
                            <a:srgbClr val="000000"/>
                          </a:solidFill>
                          <a:effectLst/>
                          <a:latin typeface="Calibri" panose="020F0502020204030204" pitchFamily="34" charset="0"/>
                        </a:rPr>
                        <a:t>9.34</a:t>
                      </a:r>
                    </a:p>
                  </a:txBody>
                  <a:tcPr marL="6350" marR="6350" marT="6350" marB="0" anchor="ctr"/>
                </a:tc>
                <a:tc>
                  <a:txBody>
                    <a:bodyPr/>
                    <a:lstStyle/>
                    <a:p>
                      <a:pPr marL="0" algn="ctr" defTabSz="914400" rtl="0" eaLnBrk="1" fontAlgn="ctr" latinLnBrk="0" hangingPunct="1"/>
                      <a:r>
                        <a:rPr lang="en-IN" sz="1500" b="0" i="0" u="none" strike="noStrike" kern="1200" dirty="0">
                          <a:solidFill>
                            <a:schemeClr val="dk1"/>
                          </a:solidFill>
                          <a:latin typeface="+mn-lt"/>
                          <a:ea typeface="+mn-ea"/>
                          <a:cs typeface="+mn-cs"/>
                        </a:rPr>
                        <a:t>9.52</a:t>
                      </a:r>
                    </a:p>
                  </a:txBody>
                  <a:tcPr marL="6350" marR="6350" marT="6350" marB="0" anchor="ctr"/>
                </a:tc>
                <a:extLst>
                  <a:ext uri="{0D108BD9-81ED-4DB2-BD59-A6C34878D82A}">
                    <a16:rowId xmlns:a16="http://schemas.microsoft.com/office/drawing/2014/main" val="3874015021"/>
                  </a:ext>
                </a:extLst>
              </a:tr>
              <a:tr h="360000">
                <a:tc>
                  <a:txBody>
                    <a:bodyPr/>
                    <a:lstStyle/>
                    <a:p>
                      <a:pPr lvl="0" algn="ctr">
                        <a:buNone/>
                      </a:pPr>
                      <a:r>
                        <a:rPr lang="en-US" sz="1500" b="0" dirty="0">
                          <a:latin typeface="Calibri"/>
                        </a:rPr>
                        <a:t>11</a:t>
                      </a:r>
                    </a:p>
                  </a:txBody>
                  <a:tcPr marL="110585" marR="110585" marT="55292" marB="55292" anchor="ctr"/>
                </a:tc>
                <a:tc vMerge="1">
                  <a:txBody>
                    <a:bodyPr/>
                    <a:lstStyle/>
                    <a:p>
                      <a:pPr lvl="0">
                        <a:buNone/>
                      </a:pPr>
                      <a:endParaRPr lang="en-US" sz="2200" dirty="0"/>
                    </a:p>
                  </a:txBody>
                  <a:tcPr marL="110585" marR="110585" marT="55290" marB="55290"/>
                </a:tc>
                <a:tc>
                  <a:txBody>
                    <a:bodyPr/>
                    <a:lstStyle/>
                    <a:p>
                      <a:pPr lvl="0">
                        <a:buNone/>
                      </a:pPr>
                      <a:r>
                        <a:rPr lang="en-US" sz="1500" b="0" dirty="0">
                          <a:latin typeface="+mn-lt"/>
                        </a:rPr>
                        <a:t>STA 12 &amp; STA 21 Active</a:t>
                      </a:r>
                      <a:endParaRPr lang="en-US" sz="2200" dirty="0"/>
                    </a:p>
                  </a:txBody>
                  <a:tcPr marL="110585" marR="110585" marT="55292" marB="55292" anchor="ctr"/>
                </a:tc>
                <a:tc>
                  <a:txBody>
                    <a:bodyPr/>
                    <a:lstStyle/>
                    <a:p>
                      <a:pPr lvl="0" algn="ctr">
                        <a:buNone/>
                      </a:pPr>
                      <a:r>
                        <a:rPr lang="en-US" sz="1500" dirty="0"/>
                        <a:t>-</a:t>
                      </a:r>
                    </a:p>
                  </a:txBody>
                  <a:tcPr marL="110585" marR="110585" marT="55292" marB="55292" anchor="ctr"/>
                </a:tc>
                <a:tc>
                  <a:txBody>
                    <a:bodyPr/>
                    <a:lstStyle/>
                    <a:p>
                      <a:pPr lvl="0" algn="ctr">
                        <a:buNone/>
                      </a:pPr>
                      <a:r>
                        <a:rPr lang="en-US" sz="1500" b="0" i="0" u="none" strike="noStrike" noProof="0" dirty="0">
                          <a:latin typeface="+mn-lt"/>
                        </a:rPr>
                        <a:t>41.44 ± 2.57</a:t>
                      </a:r>
                      <a:endParaRPr lang="en-US" sz="1500" dirty="0">
                        <a:latin typeface="Calibri"/>
                      </a:endParaRPr>
                    </a:p>
                  </a:txBody>
                  <a:tcPr marL="110585" marR="110585" marT="55292" marB="55292" anchor="ctr">
                    <a:solidFill>
                      <a:srgbClr val="92D050"/>
                    </a:solidFill>
                  </a:tcPr>
                </a:tc>
                <a:tc>
                  <a:txBody>
                    <a:bodyPr/>
                    <a:lstStyle/>
                    <a:p>
                      <a:pPr lvl="0" algn="ctr">
                        <a:buNone/>
                      </a:pPr>
                      <a:r>
                        <a:rPr lang="en-US" sz="1500" b="0" i="0" u="none" strike="noStrike" noProof="0" dirty="0">
                          <a:latin typeface="+mn-lt"/>
                        </a:rPr>
                        <a:t>43.69 ± 1.99</a:t>
                      </a:r>
                    </a:p>
                  </a:txBody>
                  <a:tcPr marL="110585" marR="110585" marT="55292" marB="55292" anchor="ctr">
                    <a:solidFill>
                      <a:srgbClr val="92D050"/>
                    </a:solidFill>
                  </a:tcPr>
                </a:tc>
                <a:tc>
                  <a:txBody>
                    <a:bodyPr/>
                    <a:lstStyle/>
                    <a:p>
                      <a:pPr lvl="0" algn="ctr">
                        <a:buNone/>
                      </a:pPr>
                      <a:r>
                        <a:rPr lang="en-US" sz="1500" b="0" i="0" u="none" strike="noStrike" noProof="0" dirty="0">
                          <a:latin typeface="+mn-lt"/>
                        </a:rPr>
                        <a:t>-</a:t>
                      </a:r>
                      <a:endParaRPr lang="en-US" sz="1500" dirty="0"/>
                    </a:p>
                  </a:txBody>
                  <a:tcPr marL="110585" marR="110585" marT="55292" marB="55292" anchor="ctr"/>
                </a:tc>
                <a:tc>
                  <a:txBody>
                    <a:bodyPr/>
                    <a:lstStyle/>
                    <a:p>
                      <a:pPr algn="ctr" fontAlgn="ctr"/>
                      <a:r>
                        <a:rPr lang="en-IN" sz="1500" b="0" i="0" u="none" strike="noStrike" dirty="0">
                          <a:solidFill>
                            <a:srgbClr val="000000"/>
                          </a:solidFill>
                          <a:effectLst/>
                          <a:latin typeface="Calibri" panose="020F0502020204030204" pitchFamily="34" charset="0"/>
                        </a:rPr>
                        <a:t>7.50</a:t>
                      </a:r>
                    </a:p>
                  </a:txBody>
                  <a:tcPr marL="6350" marR="6350" marT="6350" marB="0" anchor="ctr">
                    <a:solidFill>
                      <a:srgbClr val="92D050"/>
                    </a:solidFill>
                  </a:tcPr>
                </a:tc>
                <a:tc>
                  <a:txBody>
                    <a:bodyPr/>
                    <a:lstStyle/>
                    <a:p>
                      <a:pPr marL="0" algn="ctr" defTabSz="914400" rtl="0" eaLnBrk="1" fontAlgn="ctr" latinLnBrk="0" hangingPunct="1"/>
                      <a:r>
                        <a:rPr lang="en-IN" sz="1500" b="0" i="0" u="none" strike="noStrike" kern="1200" dirty="0">
                          <a:solidFill>
                            <a:schemeClr val="dk1"/>
                          </a:solidFill>
                          <a:latin typeface="+mn-lt"/>
                          <a:ea typeface="+mn-ea"/>
                          <a:cs typeface="+mn-cs"/>
                        </a:rPr>
                        <a:t>7.74</a:t>
                      </a:r>
                    </a:p>
                  </a:txBody>
                  <a:tcPr marL="6350" marR="6350" marT="6350" marB="0" anchor="ctr"/>
                </a:tc>
                <a:extLst>
                  <a:ext uri="{0D108BD9-81ED-4DB2-BD59-A6C34878D82A}">
                    <a16:rowId xmlns:a16="http://schemas.microsoft.com/office/drawing/2014/main" val="2123594482"/>
                  </a:ext>
                </a:extLst>
              </a:tr>
              <a:tr h="360000">
                <a:tc>
                  <a:txBody>
                    <a:bodyPr/>
                    <a:lstStyle/>
                    <a:p>
                      <a:pPr lvl="0" algn="ctr">
                        <a:buNone/>
                      </a:pPr>
                      <a:r>
                        <a:rPr lang="en-US" sz="1500" b="0" dirty="0">
                          <a:latin typeface="Calibri"/>
                        </a:rPr>
                        <a:t>12</a:t>
                      </a:r>
                    </a:p>
                  </a:txBody>
                  <a:tcPr marL="110585" marR="110585" marT="55290" marB="55290" anchor="ctr"/>
                </a:tc>
                <a:tc vMerge="1">
                  <a:txBody>
                    <a:bodyPr/>
                    <a:lstStyle/>
                    <a:p>
                      <a:pPr lvl="0">
                        <a:buNone/>
                      </a:pPr>
                      <a:endParaRPr lang="en-US" sz="2200" dirty="0"/>
                    </a:p>
                  </a:txBody>
                  <a:tcPr marL="110585" marR="110585" marT="55292" marB="55292"/>
                </a:tc>
                <a:tc>
                  <a:txBody>
                    <a:bodyPr/>
                    <a:lstStyle/>
                    <a:p>
                      <a:pPr lvl="0">
                        <a:buNone/>
                      </a:pPr>
                      <a:r>
                        <a:rPr lang="en-US" sz="1500" b="0" dirty="0">
                          <a:latin typeface="+mn-lt"/>
                        </a:rPr>
                        <a:t>STA 12 &amp; STA 22 Active</a:t>
                      </a:r>
                      <a:endParaRPr lang="en-US" sz="2200" dirty="0"/>
                    </a:p>
                  </a:txBody>
                  <a:tcPr marL="110585" marR="110585" marT="55292" marB="55292" anchor="ctr"/>
                </a:tc>
                <a:tc>
                  <a:txBody>
                    <a:bodyPr/>
                    <a:lstStyle/>
                    <a:p>
                      <a:pPr lvl="0" algn="ctr">
                        <a:buNone/>
                      </a:pPr>
                      <a:r>
                        <a:rPr lang="en-US" sz="1500" dirty="0"/>
                        <a:t>-</a:t>
                      </a:r>
                    </a:p>
                  </a:txBody>
                  <a:tcPr marL="110585" marR="110585" marT="55292" marB="5529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u="none" strike="noStrike" noProof="0" dirty="0">
                          <a:latin typeface="+mn-lt"/>
                        </a:rPr>
                        <a:t>41.97 ± 2.18</a:t>
                      </a:r>
                    </a:p>
                  </a:txBody>
                  <a:tcPr marL="110585" marR="110585" marT="55292" marB="55292" anchor="ctr">
                    <a:solidFill>
                      <a:srgbClr val="92D050"/>
                    </a:solidFill>
                  </a:tcPr>
                </a:tc>
                <a:tc>
                  <a:txBody>
                    <a:bodyPr/>
                    <a:lstStyle/>
                    <a:p>
                      <a:pPr lvl="0" algn="ctr">
                        <a:buNone/>
                      </a:pPr>
                      <a:r>
                        <a:rPr lang="en-US" sz="1500" dirty="0">
                          <a:latin typeface="Calibri"/>
                        </a:rPr>
                        <a:t>-</a:t>
                      </a:r>
                    </a:p>
                  </a:txBody>
                  <a:tcPr marL="110585" marR="110585" marT="55292" marB="5529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u="none" strike="noStrike" noProof="0" dirty="0">
                          <a:latin typeface="+mn-lt"/>
                        </a:rPr>
                        <a:t>56.75 ± 1.02</a:t>
                      </a:r>
                    </a:p>
                  </a:txBody>
                  <a:tcPr marL="110585" marR="110585" marT="55292" marB="55292" anchor="ctr"/>
                </a:tc>
                <a:tc>
                  <a:txBody>
                    <a:bodyPr/>
                    <a:lstStyle/>
                    <a:p>
                      <a:pPr algn="ctr" fontAlgn="ctr"/>
                      <a:r>
                        <a:rPr lang="en-IN" sz="1500" b="0" i="0" u="none" strike="noStrike" dirty="0">
                          <a:solidFill>
                            <a:srgbClr val="000000"/>
                          </a:solidFill>
                          <a:effectLst/>
                          <a:latin typeface="Calibri" panose="020F0502020204030204" pitchFamily="34" charset="0"/>
                        </a:rPr>
                        <a:t>7.77</a:t>
                      </a:r>
                    </a:p>
                  </a:txBody>
                  <a:tcPr marL="6350" marR="6350" marT="6350" marB="0" anchor="ctr"/>
                </a:tc>
                <a:tc>
                  <a:txBody>
                    <a:bodyPr/>
                    <a:lstStyle/>
                    <a:p>
                      <a:pPr marL="0" algn="ctr" defTabSz="914400" rtl="0" eaLnBrk="1" fontAlgn="ctr" latinLnBrk="0" hangingPunct="1"/>
                      <a:r>
                        <a:rPr lang="en-IN" sz="1500" b="0" i="0" u="none" strike="noStrike" kern="1200" dirty="0">
                          <a:solidFill>
                            <a:schemeClr val="dk1"/>
                          </a:solidFill>
                          <a:latin typeface="+mn-lt"/>
                          <a:ea typeface="+mn-ea"/>
                          <a:cs typeface="+mn-cs"/>
                        </a:rPr>
                        <a:t>7.99</a:t>
                      </a:r>
                    </a:p>
                  </a:txBody>
                  <a:tcPr marL="6350" marR="6350" marT="6350" marB="0" anchor="ctr"/>
                </a:tc>
                <a:extLst>
                  <a:ext uri="{0D108BD9-81ED-4DB2-BD59-A6C34878D82A}">
                    <a16:rowId xmlns:a16="http://schemas.microsoft.com/office/drawing/2014/main" val="2344283647"/>
                  </a:ext>
                </a:extLst>
              </a:tr>
              <a:tr h="360000">
                <a:tc>
                  <a:txBody>
                    <a:bodyPr/>
                    <a:lstStyle/>
                    <a:p>
                      <a:pPr lvl="0" algn="ctr">
                        <a:buNone/>
                      </a:pPr>
                      <a:r>
                        <a:rPr lang="en-US" sz="1500" b="0" dirty="0">
                          <a:latin typeface="Calibri"/>
                        </a:rPr>
                        <a:t>13</a:t>
                      </a:r>
                    </a:p>
                  </a:txBody>
                  <a:tcPr marL="110585" marR="110585" marT="55292" marB="55292" anchor="ctr">
                    <a:lnB w="12700" cap="flat" cmpd="sng" algn="ctr">
                      <a:noFill/>
                      <a:prstDash val="solid"/>
                      <a:round/>
                      <a:headEnd type="none" w="med" len="med"/>
                      <a:tailEnd type="none" w="med" len="med"/>
                    </a:lnB>
                  </a:tcPr>
                </a:tc>
                <a:tc vMerge="1">
                  <a:txBody>
                    <a:bodyPr/>
                    <a:lstStyle/>
                    <a:p>
                      <a:pPr lvl="0" algn="ctr">
                        <a:buNone/>
                      </a:pPr>
                      <a:endParaRPr lang="en-US" sz="1500" b="0" dirty="0">
                        <a:latin typeface="Calibri"/>
                      </a:endParaRPr>
                    </a:p>
                  </a:txBody>
                  <a:tcPr marL="110585" marR="110585" marT="55292" marB="55292"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kern="1200" dirty="0">
                          <a:solidFill>
                            <a:schemeClr val="dk1"/>
                          </a:solidFill>
                          <a:latin typeface="+mn-lt"/>
                          <a:ea typeface="+mn-ea"/>
                          <a:cs typeface="+mn-cs"/>
                        </a:rPr>
                        <a:t>STA 21 &amp; STA 22 Active</a:t>
                      </a:r>
                    </a:p>
                  </a:txBody>
                  <a:tcPr marL="110585" marR="110585" marT="55292" marB="55292" anchor="ctr"/>
                </a:tc>
                <a:tc>
                  <a:txBody>
                    <a:bodyPr/>
                    <a:lstStyle/>
                    <a:p>
                      <a:pPr lvl="0" algn="ctr">
                        <a:buNone/>
                      </a:pPr>
                      <a:r>
                        <a:rPr lang="en-US" sz="1500" dirty="0"/>
                        <a:t>-</a:t>
                      </a:r>
                    </a:p>
                  </a:txBody>
                  <a:tcPr marL="110585" marR="110585" marT="55292" marB="5529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u="none" strike="noStrike" noProof="0" dirty="0">
                          <a:latin typeface="+mn-lt"/>
                        </a:rPr>
                        <a:t>-</a:t>
                      </a:r>
                    </a:p>
                  </a:txBody>
                  <a:tcPr marL="110585" marR="110585" marT="55292" marB="5529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u="none" strike="noStrike" noProof="0" dirty="0">
                          <a:latin typeface="+mn-lt"/>
                        </a:rPr>
                        <a:t>43.69 ± 1.45</a:t>
                      </a:r>
                    </a:p>
                  </a:txBody>
                  <a:tcPr marL="110585" marR="110585" marT="55292" marB="5529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u="none" strike="noStrike" noProof="0" dirty="0">
                          <a:latin typeface="+mn-lt"/>
                        </a:rPr>
                        <a:t>56.98 ± 1.73</a:t>
                      </a:r>
                    </a:p>
                  </a:txBody>
                  <a:tcPr marL="110585" marR="110585" marT="55292" marB="55292" anchor="ctr"/>
                </a:tc>
                <a:tc>
                  <a:txBody>
                    <a:bodyPr/>
                    <a:lstStyle/>
                    <a:p>
                      <a:pPr algn="ctr" fontAlgn="ctr"/>
                      <a:r>
                        <a:rPr lang="en-IN" sz="1500" b="0" i="0" u="none" strike="noStrike" dirty="0">
                          <a:solidFill>
                            <a:srgbClr val="000000"/>
                          </a:solidFill>
                          <a:effectLst/>
                          <a:latin typeface="Calibri" panose="020F0502020204030204" pitchFamily="34" charset="0"/>
                        </a:rPr>
                        <a:t>7.82</a:t>
                      </a:r>
                    </a:p>
                  </a:txBody>
                  <a:tcPr marL="6350" marR="6350" marT="6350" marB="0" anchor="ctr"/>
                </a:tc>
                <a:tc>
                  <a:txBody>
                    <a:bodyPr/>
                    <a:lstStyle/>
                    <a:p>
                      <a:pPr marL="0" algn="ctr" defTabSz="914400" rtl="0" eaLnBrk="1" fontAlgn="ctr" latinLnBrk="0" hangingPunct="1"/>
                      <a:r>
                        <a:rPr lang="en-IN" sz="1500" b="0" i="0" u="none" strike="noStrike" kern="1200" dirty="0">
                          <a:solidFill>
                            <a:schemeClr val="dk1"/>
                          </a:solidFill>
                          <a:latin typeface="+mn-lt"/>
                          <a:ea typeface="+mn-ea"/>
                          <a:cs typeface="+mn-cs"/>
                        </a:rPr>
                        <a:t>8.03</a:t>
                      </a:r>
                    </a:p>
                  </a:txBody>
                  <a:tcPr marL="6350" marR="6350" marT="6350" marB="0" anchor="ctr"/>
                </a:tc>
                <a:extLst>
                  <a:ext uri="{0D108BD9-81ED-4DB2-BD59-A6C34878D82A}">
                    <a16:rowId xmlns:a16="http://schemas.microsoft.com/office/drawing/2014/main" val="1988788782"/>
                  </a:ext>
                </a:extLst>
              </a:tr>
            </a:tbl>
          </a:graphicData>
        </a:graphic>
      </p:graphicFrame>
      <p:sp>
        <p:nvSpPr>
          <p:cNvPr id="5" name="TextBox 4">
            <a:extLst>
              <a:ext uri="{FF2B5EF4-FFF2-40B4-BE49-F238E27FC236}">
                <a16:creationId xmlns:a16="http://schemas.microsoft.com/office/drawing/2014/main" id="{94417ADB-760A-4B2A-9AA9-555B77457B98}"/>
              </a:ext>
            </a:extLst>
          </p:cNvPr>
          <p:cNvSpPr txBox="1"/>
          <p:nvPr/>
        </p:nvSpPr>
        <p:spPr>
          <a:xfrm>
            <a:off x="10696353" y="-41548"/>
            <a:ext cx="15470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9 May 2023</a:t>
            </a: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3381256-4255-CCF2-95CB-6D2EE91EFDF3}"/>
              </a:ext>
            </a:extLst>
          </p:cNvPr>
          <p:cNvPicPr>
            <a:picLocks noChangeAspect="1"/>
          </p:cNvPicPr>
          <p:nvPr/>
        </p:nvPicPr>
        <p:blipFill>
          <a:blip r:embed="rId3"/>
          <a:stretch>
            <a:fillRect/>
          </a:stretch>
        </p:blipFill>
        <p:spPr>
          <a:xfrm>
            <a:off x="1136942" y="25291"/>
            <a:ext cx="3066554" cy="1152244"/>
          </a:xfrm>
          <a:prstGeom prst="rect">
            <a:avLst/>
          </a:prstGeom>
        </p:spPr>
      </p:pic>
    </p:spTree>
    <p:extLst>
      <p:ext uri="{BB962C8B-B14F-4D97-AF65-F5344CB8AC3E}">
        <p14:creationId xmlns:p14="http://schemas.microsoft.com/office/powerpoint/2010/main" val="2175057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a:extLst>
              <a:ext uri="{FF2B5EF4-FFF2-40B4-BE49-F238E27FC236}">
                <a16:creationId xmlns:a16="http://schemas.microsoft.com/office/drawing/2014/main" id="{1D5C3B1A-957F-4A38-895C-564460167BB6}"/>
              </a:ext>
            </a:extLst>
          </p:cNvPr>
          <p:cNvSpPr/>
          <p:nvPr/>
        </p:nvSpPr>
        <p:spPr>
          <a:xfrm>
            <a:off x="4074018" y="143993"/>
            <a:ext cx="6971629" cy="648701"/>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540" b="1" i="0" u="none" strike="noStrike" kern="1200" cap="none" spc="-1" normalizeH="0" baseline="0" noProof="0" dirty="0">
                <a:ln>
                  <a:noFill/>
                </a:ln>
                <a:solidFill>
                  <a:prstClr val="black"/>
                </a:solidFill>
                <a:effectLst/>
                <a:uLnTx/>
                <a:uFillTx/>
                <a:latin typeface="Calibri"/>
                <a:ea typeface="+mn-ea"/>
                <a:cs typeface="Calibri"/>
              </a:rPr>
              <a:t>2AP 4STA Test-Bed, ADWISER </a:t>
            </a:r>
            <a:r>
              <a:rPr kumimoji="0" lang="en-IN" sz="2540" b="1" i="0" u="none" strike="noStrike" kern="1200" cap="none" spc="-1" normalizeH="0" baseline="0" noProof="0" dirty="0">
                <a:ln>
                  <a:noFill/>
                </a:ln>
                <a:solidFill>
                  <a:prstClr val="black"/>
                </a:solidFill>
                <a:effectLst/>
                <a:uLnTx/>
                <a:uFillTx/>
                <a:latin typeface="Calibri"/>
                <a:ea typeface="+mn-ea"/>
                <a:cs typeface="+mn-cs"/>
              </a:rPr>
              <a:t>Controlled Downlink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540" b="1" i="0" u="none" strike="noStrike" kern="1200" cap="none" spc="-1" normalizeH="0" baseline="0" noProof="0" dirty="0">
                <a:ln>
                  <a:noFill/>
                </a:ln>
                <a:solidFill>
                  <a:prstClr val="black"/>
                </a:solidFill>
                <a:effectLst/>
                <a:uLnTx/>
                <a:uFillTx/>
                <a:latin typeface="Calibri"/>
                <a:ea typeface="+mn-ea"/>
                <a:cs typeface="+mn-cs"/>
              </a:rPr>
              <a:t>TCP Throughputs for Three Active Links </a:t>
            </a:r>
            <a:endParaRPr kumimoji="0" lang="en-IN" sz="1754" b="1" i="0" u="none" strike="noStrike" kern="1200" cap="none" spc="-1" normalizeH="0" baseline="0" noProof="0" dirty="0">
              <a:ln>
                <a:noFill/>
              </a:ln>
              <a:solidFill>
                <a:prstClr val="black"/>
              </a:solidFill>
              <a:effectLst/>
              <a:uLnTx/>
              <a:uFillTx/>
              <a:latin typeface="Calibri"/>
              <a:ea typeface="+mn-ea"/>
              <a:cs typeface="Calibri"/>
            </a:endParaRPr>
          </a:p>
        </p:txBody>
      </p:sp>
      <p:graphicFrame>
        <p:nvGraphicFramePr>
          <p:cNvPr id="2" name="Table 146">
            <a:extLst>
              <a:ext uri="{FF2B5EF4-FFF2-40B4-BE49-F238E27FC236}">
                <a16:creationId xmlns:a16="http://schemas.microsoft.com/office/drawing/2014/main" id="{4D991815-56BA-2E8E-A653-CDF34FFAD750}"/>
              </a:ext>
            </a:extLst>
          </p:cNvPr>
          <p:cNvGraphicFramePr>
            <a:graphicFrameLocks noGrp="1"/>
          </p:cNvGraphicFramePr>
          <p:nvPr>
            <p:extLst>
              <p:ext uri="{D42A27DB-BD31-4B8C-83A1-F6EECF244321}">
                <p14:modId xmlns:p14="http://schemas.microsoft.com/office/powerpoint/2010/main" val="1476422676"/>
              </p:ext>
            </p:extLst>
          </p:nvPr>
        </p:nvGraphicFramePr>
        <p:xfrm>
          <a:off x="259530" y="896740"/>
          <a:ext cx="11672940" cy="5732660"/>
        </p:xfrm>
        <a:graphic>
          <a:graphicData uri="http://schemas.openxmlformats.org/drawingml/2006/table">
            <a:tbl>
              <a:tblPr firstRow="1" bandRow="1">
                <a:tableStyleId>{5C22544A-7EE6-4342-B048-85BDC9FD1C3A}</a:tableStyleId>
              </a:tblPr>
              <a:tblGrid>
                <a:gridCol w="450176">
                  <a:extLst>
                    <a:ext uri="{9D8B030D-6E8A-4147-A177-3AD203B41FA5}">
                      <a16:colId xmlns:a16="http://schemas.microsoft.com/office/drawing/2014/main" val="4058011973"/>
                    </a:ext>
                  </a:extLst>
                </a:gridCol>
                <a:gridCol w="1546863">
                  <a:extLst>
                    <a:ext uri="{9D8B030D-6E8A-4147-A177-3AD203B41FA5}">
                      <a16:colId xmlns:a16="http://schemas.microsoft.com/office/drawing/2014/main" val="2271331906"/>
                    </a:ext>
                  </a:extLst>
                </a:gridCol>
                <a:gridCol w="2003849">
                  <a:extLst>
                    <a:ext uri="{9D8B030D-6E8A-4147-A177-3AD203B41FA5}">
                      <a16:colId xmlns:a16="http://schemas.microsoft.com/office/drawing/2014/main" val="3007420008"/>
                    </a:ext>
                  </a:extLst>
                </a:gridCol>
                <a:gridCol w="1527309">
                  <a:extLst>
                    <a:ext uri="{9D8B030D-6E8A-4147-A177-3AD203B41FA5}">
                      <a16:colId xmlns:a16="http://schemas.microsoft.com/office/drawing/2014/main" val="4251438021"/>
                    </a:ext>
                  </a:extLst>
                </a:gridCol>
                <a:gridCol w="1527309">
                  <a:extLst>
                    <a:ext uri="{9D8B030D-6E8A-4147-A177-3AD203B41FA5}">
                      <a16:colId xmlns:a16="http://schemas.microsoft.com/office/drawing/2014/main" val="1610654930"/>
                    </a:ext>
                  </a:extLst>
                </a:gridCol>
                <a:gridCol w="1580607">
                  <a:extLst>
                    <a:ext uri="{9D8B030D-6E8A-4147-A177-3AD203B41FA5}">
                      <a16:colId xmlns:a16="http://schemas.microsoft.com/office/drawing/2014/main" val="43876929"/>
                    </a:ext>
                  </a:extLst>
                </a:gridCol>
                <a:gridCol w="1526180">
                  <a:extLst>
                    <a:ext uri="{9D8B030D-6E8A-4147-A177-3AD203B41FA5}">
                      <a16:colId xmlns:a16="http://schemas.microsoft.com/office/drawing/2014/main" val="685784943"/>
                    </a:ext>
                  </a:extLst>
                </a:gridCol>
                <a:gridCol w="752062">
                  <a:extLst>
                    <a:ext uri="{9D8B030D-6E8A-4147-A177-3AD203B41FA5}">
                      <a16:colId xmlns:a16="http://schemas.microsoft.com/office/drawing/2014/main" val="1420387567"/>
                    </a:ext>
                  </a:extLst>
                </a:gridCol>
                <a:gridCol w="758585">
                  <a:extLst>
                    <a:ext uri="{9D8B030D-6E8A-4147-A177-3AD203B41FA5}">
                      <a16:colId xmlns:a16="http://schemas.microsoft.com/office/drawing/2014/main" val="2592693246"/>
                    </a:ext>
                  </a:extLst>
                </a:gridCol>
              </a:tblGrid>
              <a:tr h="450000">
                <a:tc>
                  <a:txBody>
                    <a:bodyPr/>
                    <a:lstStyle/>
                    <a:p>
                      <a:endParaRPr lang="en-IN" sz="1500" b="0" dirty="0">
                        <a:latin typeface="Calibri"/>
                      </a:endParaRPr>
                    </a:p>
                  </a:txBody>
                  <a:tcPr marL="110585" marR="110585" marT="55292" marB="55292" anchor="ctr" anchorCtr="1"/>
                </a:tc>
                <a:tc>
                  <a:txBody>
                    <a:bodyPr/>
                    <a:lstStyle/>
                    <a:p>
                      <a:pPr lvl="0" algn="ctr">
                        <a:buNone/>
                      </a:pPr>
                      <a:endParaRPr lang="en-US" sz="1500" b="1" dirty="0">
                        <a:latin typeface="Calibri"/>
                      </a:endParaRPr>
                    </a:p>
                  </a:txBody>
                  <a:tcPr marL="110585" marR="110585" marT="55292" marB="55292" anchor="ctr"/>
                </a:tc>
                <a:tc>
                  <a:txBody>
                    <a:bodyPr/>
                    <a:lstStyle/>
                    <a:p>
                      <a:pPr lvl="0" algn="ctr">
                        <a:buNone/>
                      </a:pPr>
                      <a:r>
                        <a:rPr lang="en-US" sz="1500" b="1" dirty="0"/>
                        <a:t>Experiment Details</a:t>
                      </a:r>
                      <a:endParaRPr lang="en-US" sz="1500" b="1" dirty="0">
                        <a:latin typeface="Calibri"/>
                      </a:endParaRPr>
                    </a:p>
                  </a:txBody>
                  <a:tcPr marL="110585" marR="110585" marT="55292" marB="55292" anchor="ctr"/>
                </a:tc>
                <a:tc>
                  <a:txBody>
                    <a:bodyPr/>
                    <a:lstStyle/>
                    <a:p>
                      <a:pPr algn="ctr"/>
                      <a:r>
                        <a:rPr lang="en-US" sz="1500" b="1" dirty="0"/>
                        <a:t>STA 11</a:t>
                      </a:r>
                    </a:p>
                    <a:p>
                      <a:pPr lvl="0" algn="ctr">
                        <a:buNone/>
                      </a:pPr>
                      <a:r>
                        <a:rPr lang="en-US" sz="1500" b="1" dirty="0"/>
                        <a:t>(Mbps)</a:t>
                      </a:r>
                    </a:p>
                    <a:p>
                      <a:pPr lvl="0" algn="ctr">
                        <a:buNone/>
                      </a:pPr>
                      <a:r>
                        <a:rPr lang="en-US" sz="1500" b="0" u="none" strike="noStrike" noProof="0" dirty="0"/>
                        <a:t>Mean ± 95% CI</a:t>
                      </a:r>
                      <a:endParaRPr lang="en-US" sz="1500" dirty="0">
                        <a:solidFill>
                          <a:srgbClr val="FF0000"/>
                        </a:solidFill>
                      </a:endParaRPr>
                    </a:p>
                  </a:txBody>
                  <a:tcPr marL="110585" marR="110585" marT="55292" marB="55292" anchor="ctr" anchorCtr="1"/>
                </a:tc>
                <a:tc>
                  <a:txBody>
                    <a:bodyPr/>
                    <a:lstStyle/>
                    <a:p>
                      <a:pPr algn="ctr"/>
                      <a:r>
                        <a:rPr lang="en-US" sz="1500" b="1" dirty="0"/>
                        <a:t>STA 12</a:t>
                      </a:r>
                    </a:p>
                    <a:p>
                      <a:pPr lvl="0" algn="ctr">
                        <a:buNone/>
                      </a:pPr>
                      <a:r>
                        <a:rPr lang="en-US" sz="1500" b="1" dirty="0"/>
                        <a:t>(Mbps)</a:t>
                      </a:r>
                    </a:p>
                    <a:p>
                      <a:pPr lvl="0" algn="ctr">
                        <a:buNone/>
                      </a:pPr>
                      <a:r>
                        <a:rPr lang="en-US" sz="1500" b="0" u="none" strike="noStrike" noProof="0" dirty="0"/>
                        <a:t>Mean ± 95% CI</a:t>
                      </a:r>
                      <a:endParaRPr lang="en-US" sz="1500" dirty="0">
                        <a:solidFill>
                          <a:srgbClr val="FF0000"/>
                        </a:solidFill>
                      </a:endParaRPr>
                    </a:p>
                  </a:txBody>
                  <a:tcPr marL="110585" marR="110585" marT="55292" marB="55292" anchor="ctr"/>
                </a:tc>
                <a:tc>
                  <a:txBody>
                    <a:bodyPr/>
                    <a:lstStyle/>
                    <a:p>
                      <a:pPr algn="ctr"/>
                      <a:r>
                        <a:rPr lang="en-US" sz="1500" b="1" dirty="0"/>
                        <a:t>STA 21</a:t>
                      </a:r>
                    </a:p>
                    <a:p>
                      <a:pPr lvl="0" algn="ctr">
                        <a:buNone/>
                      </a:pPr>
                      <a:r>
                        <a:rPr lang="en-US" sz="1500" b="1" dirty="0"/>
                        <a:t>(Mbps)</a:t>
                      </a:r>
                    </a:p>
                    <a:p>
                      <a:pPr lvl="0" algn="ctr">
                        <a:buNone/>
                      </a:pPr>
                      <a:r>
                        <a:rPr lang="en-US" sz="1500" b="0" u="none" strike="noStrike" noProof="0" dirty="0"/>
                        <a:t>Mean ± 95% CI</a:t>
                      </a:r>
                      <a:endParaRPr lang="en-US" sz="1500" dirty="0">
                        <a:solidFill>
                          <a:srgbClr val="FF0000"/>
                        </a:solidFill>
                      </a:endParaRPr>
                    </a:p>
                  </a:txBody>
                  <a:tcPr marL="110585" marR="110585" marT="55292" marB="55292" anchor="ctr" anchorCtr="1"/>
                </a:tc>
                <a:tc>
                  <a:txBody>
                    <a:bodyPr/>
                    <a:lstStyle/>
                    <a:p>
                      <a:pPr algn="ctr"/>
                      <a:r>
                        <a:rPr lang="en-US" sz="1500" b="1" dirty="0"/>
                        <a:t>STA 22</a:t>
                      </a:r>
                    </a:p>
                    <a:p>
                      <a:pPr lvl="0" algn="ctr">
                        <a:buNone/>
                      </a:pPr>
                      <a:r>
                        <a:rPr lang="en-US" sz="1500" b="1" dirty="0"/>
                        <a:t>(Mbps)</a:t>
                      </a:r>
                    </a:p>
                    <a:p>
                      <a:pPr lvl="0" algn="ctr">
                        <a:buNone/>
                      </a:pPr>
                      <a:r>
                        <a:rPr lang="en-US" sz="1500" b="0" u="none" strike="noStrike" noProof="0" dirty="0"/>
                        <a:t>Mean ± 95% CI</a:t>
                      </a:r>
                      <a:endParaRPr lang="en-US" sz="1500" dirty="0">
                        <a:solidFill>
                          <a:srgbClr val="FF0000"/>
                        </a:solidFill>
                      </a:endParaRPr>
                    </a:p>
                  </a:txBody>
                  <a:tcPr marL="110585" marR="110585" marT="55292" marB="55292" anchor="ctr"/>
                </a:tc>
                <a:tc>
                  <a:txBody>
                    <a:bodyPr/>
                    <a:lstStyle/>
                    <a:p>
                      <a:pPr algn="ctr"/>
                      <a:r>
                        <a:rPr lang="en-US" sz="1500" b="1" dirty="0"/>
                        <a:t>Utility</a:t>
                      </a:r>
                      <a:endParaRPr lang="en-US" sz="1500" dirty="0">
                        <a:solidFill>
                          <a:srgbClr val="FF0000"/>
                        </a:solidFill>
                      </a:endParaRPr>
                    </a:p>
                  </a:txBody>
                  <a:tcPr marL="110585" marR="110585" marT="55292" marB="55292" anchor="ctr"/>
                </a:tc>
                <a:tc>
                  <a:txBody>
                    <a:bodyPr/>
                    <a:lstStyle/>
                    <a:p>
                      <a:pPr algn="ctr"/>
                      <a:r>
                        <a:rPr lang="en-US" sz="1500" dirty="0">
                          <a:solidFill>
                            <a:srgbClr val="FF0000"/>
                          </a:solidFill>
                        </a:rPr>
                        <a:t>Utility Bound</a:t>
                      </a:r>
                    </a:p>
                  </a:txBody>
                  <a:tcPr marL="110585" marR="110585" marT="55292" marB="55292" anchor="ctr"/>
                </a:tc>
                <a:extLst>
                  <a:ext uri="{0D108BD9-81ED-4DB2-BD59-A6C34878D82A}">
                    <a16:rowId xmlns:a16="http://schemas.microsoft.com/office/drawing/2014/main" val="1793914966"/>
                  </a:ext>
                </a:extLst>
              </a:tr>
              <a:tr h="360000">
                <a:tc>
                  <a:txBody>
                    <a:bodyPr/>
                    <a:lstStyle/>
                    <a:p>
                      <a:pPr algn="ctr"/>
                      <a:r>
                        <a:rPr lang="en-US" sz="1500" b="0" dirty="0"/>
                        <a:t>1</a:t>
                      </a:r>
                      <a:endParaRPr lang="en-IN" sz="1500" b="0" dirty="0">
                        <a:latin typeface="Calibri"/>
                      </a:endParaRPr>
                    </a:p>
                  </a:txBody>
                  <a:tcPr marL="110585" marR="110585" marT="55292" marB="55292" anchor="ctr"/>
                </a:tc>
                <a:tc rowSpan="5">
                  <a:txBody>
                    <a:bodyPr/>
                    <a:lstStyle/>
                    <a:p>
                      <a:pPr lvl="0" algn="ctr">
                        <a:buNone/>
                      </a:pPr>
                      <a:r>
                        <a:rPr lang="en-US" sz="1500" b="0" dirty="0"/>
                        <a:t>No ADWISER</a:t>
                      </a:r>
                      <a:endParaRPr lang="en-US" sz="1500" b="0" dirty="0">
                        <a:latin typeface="Calibri"/>
                      </a:endParaRPr>
                    </a:p>
                  </a:txBody>
                  <a:tcPr marL="110585" marR="110585" marT="55292" marB="55292" anchor="ctr"/>
                </a:tc>
                <a:tc>
                  <a:txBody>
                    <a:bodyPr/>
                    <a:lstStyle/>
                    <a:p>
                      <a:pPr lvl="0">
                        <a:buNone/>
                      </a:pPr>
                      <a:r>
                        <a:rPr lang="en-US" sz="1500" b="0" dirty="0"/>
                        <a:t>Isolated</a:t>
                      </a:r>
                      <a:endParaRPr lang="en-US" sz="1500" b="0" dirty="0">
                        <a:latin typeface="Calibri"/>
                      </a:endParaRPr>
                    </a:p>
                  </a:txBody>
                  <a:tcPr marL="110585" marR="110585" marT="55292" marB="55292" anchor="ctr"/>
                </a:tc>
                <a:tc>
                  <a:txBody>
                    <a:bodyPr/>
                    <a:lstStyle/>
                    <a:p>
                      <a:pPr lvl="0" algn="ctr">
                        <a:buNone/>
                      </a:pPr>
                      <a:r>
                        <a:rPr lang="en-US" sz="1500" b="0" u="none" strike="noStrike" noProof="0" dirty="0"/>
                        <a:t>108.63 ± 1.05</a:t>
                      </a:r>
                      <a:endParaRPr lang="en-US" sz="1500" b="0" i="0" u="none" strike="noStrike" noProof="0" dirty="0">
                        <a:latin typeface="Calibri"/>
                      </a:endParaRPr>
                    </a:p>
                  </a:txBody>
                  <a:tcPr marL="110585" marR="110585" marT="55292" marB="55292" anchor="ctr"/>
                </a:tc>
                <a:tc>
                  <a:txBody>
                    <a:bodyPr/>
                    <a:lstStyle/>
                    <a:p>
                      <a:pPr lvl="0" algn="ctr">
                        <a:buNone/>
                      </a:pPr>
                      <a:r>
                        <a:rPr lang="en-US" sz="1500" b="0" dirty="0"/>
                        <a:t>94.16 ± 0.93</a:t>
                      </a:r>
                      <a:endParaRPr lang="en-US" sz="1500" b="0" dirty="0">
                        <a:latin typeface="Calibri"/>
                      </a:endParaRPr>
                    </a:p>
                  </a:txBody>
                  <a:tcPr marL="110585" marR="110585" marT="55292" marB="55292" anchor="ctr"/>
                </a:tc>
                <a:tc>
                  <a:txBody>
                    <a:bodyPr/>
                    <a:lstStyle/>
                    <a:p>
                      <a:pPr lvl="0" algn="ctr">
                        <a:buNone/>
                      </a:pPr>
                      <a:r>
                        <a:rPr lang="en-US" sz="1500" b="0" u="none" strike="noStrike" noProof="0" dirty="0"/>
                        <a:t>97.39 ± 1.28</a:t>
                      </a:r>
                      <a:endParaRPr lang="en-US" sz="1500" b="0" i="0" u="none" strike="noStrike" noProof="0" dirty="0">
                        <a:latin typeface="Calibri"/>
                      </a:endParaRPr>
                    </a:p>
                  </a:txBody>
                  <a:tcPr marL="110585" marR="110585" marT="55292" marB="55292" anchor="ctr"/>
                </a:tc>
                <a:tc>
                  <a:txBody>
                    <a:bodyPr/>
                    <a:lstStyle/>
                    <a:p>
                      <a:pPr lvl="0" algn="ctr">
                        <a:buNone/>
                      </a:pPr>
                      <a:r>
                        <a:rPr lang="en-US" sz="1500" b="0" u="none" strike="noStrike" noProof="0" dirty="0"/>
                        <a:t>126.48 ± 0.98</a:t>
                      </a:r>
                      <a:endParaRPr lang="en-US" sz="1500" b="0" i="0" u="none" strike="noStrike" noProof="0" dirty="0">
                        <a:latin typeface="Calibri"/>
                      </a:endParaRPr>
                    </a:p>
                  </a:txBody>
                  <a:tcPr marL="110585" marR="110585" marT="55292" marB="55292" anchor="ctr"/>
                </a:tc>
                <a:tc>
                  <a:txBody>
                    <a:bodyPr/>
                    <a:lstStyle/>
                    <a:p>
                      <a:pPr lvl="0" algn="ctr">
                        <a:buNone/>
                      </a:pPr>
                      <a:r>
                        <a:rPr lang="en-US" sz="1500" b="0" u="none" strike="noStrike" noProof="0" dirty="0"/>
                        <a:t>-</a:t>
                      </a:r>
                      <a:endParaRPr lang="en-US" sz="1500" b="0" i="0" u="none" strike="noStrike" noProof="0" dirty="0">
                        <a:latin typeface="Calibri"/>
                      </a:endParaRPr>
                    </a:p>
                  </a:txBody>
                  <a:tcPr marL="110585" marR="110585" marT="55292" marB="55292" anchor="ctr"/>
                </a:tc>
                <a:tc>
                  <a:txBody>
                    <a:bodyPr/>
                    <a:lstStyle/>
                    <a:p>
                      <a:pPr lvl="0" algn="ctr">
                        <a:buNone/>
                      </a:pPr>
                      <a:r>
                        <a:rPr lang="en-US" sz="1500" b="0" u="none" strike="noStrike" noProof="0" dirty="0"/>
                        <a:t>-</a:t>
                      </a:r>
                      <a:endParaRPr lang="en-US" sz="1500" b="0" i="0" u="none" strike="noStrike" noProof="0" dirty="0">
                        <a:latin typeface="Calibri"/>
                      </a:endParaRPr>
                    </a:p>
                  </a:txBody>
                  <a:tcPr marL="110585" marR="110585" marT="55292" marB="55292" anchor="ctr"/>
                </a:tc>
                <a:extLst>
                  <a:ext uri="{0D108BD9-81ED-4DB2-BD59-A6C34878D82A}">
                    <a16:rowId xmlns:a16="http://schemas.microsoft.com/office/drawing/2014/main" val="2452080174"/>
                  </a:ext>
                </a:extLst>
              </a:tr>
              <a:tr h="360000">
                <a:tc>
                  <a:txBody>
                    <a:bodyPr/>
                    <a:lstStyle/>
                    <a:p>
                      <a:pPr algn="ctr"/>
                      <a:r>
                        <a:rPr lang="en-US" sz="1500" b="0" dirty="0"/>
                        <a:t>2</a:t>
                      </a:r>
                      <a:endParaRPr lang="en-IN" sz="1500" b="0" dirty="0">
                        <a:latin typeface="Calibri"/>
                      </a:endParaRPr>
                    </a:p>
                  </a:txBody>
                  <a:tcPr marL="110585" marR="110585" marT="55292" marB="55292" anchor="ctr"/>
                </a:tc>
                <a:tc vMerge="1">
                  <a:txBody>
                    <a:bodyPr/>
                    <a:lstStyle/>
                    <a:p>
                      <a:pPr lvl="0">
                        <a:buNone/>
                      </a:pPr>
                      <a:endParaRPr lang="en-IN" sz="1500" b="0" dirty="0">
                        <a:latin typeface="Calibri"/>
                      </a:endParaRPr>
                    </a:p>
                  </a:txBody>
                  <a:tcPr marL="110585" marR="110585" marT="55292" marB="55292"/>
                </a:tc>
                <a:tc>
                  <a:txBody>
                    <a:bodyPr/>
                    <a:lstStyle/>
                    <a:p>
                      <a:pPr lvl="0">
                        <a:buNone/>
                      </a:pPr>
                      <a:r>
                        <a:rPr lang="en-US" sz="1500" b="0" dirty="0"/>
                        <a:t>STA 11, STA 12 &amp; STA 21 Active</a:t>
                      </a:r>
                      <a:endParaRPr lang="en-IN" sz="1500" b="0" dirty="0">
                        <a:latin typeface="Calibri"/>
                      </a:endParaRPr>
                    </a:p>
                  </a:txBody>
                  <a:tcPr marL="110585" marR="110585" marT="55292" marB="5529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u="none" strike="noStrike" noProof="0" dirty="0"/>
                        <a:t>53.44 ± 2.17 </a:t>
                      </a:r>
                      <a:endParaRPr lang="en-US" sz="1500" b="0" i="0" u="none" strike="noStrike" noProof="0" dirty="0">
                        <a:latin typeface="Calibri"/>
                      </a:endParaRPr>
                    </a:p>
                  </a:txBody>
                  <a:tcPr marL="110585" marR="110585" marT="55292" marB="5529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u="none" strike="noStrike" noProof="0" dirty="0"/>
                        <a:t>2.93 ± 1.76</a:t>
                      </a:r>
                      <a:endParaRPr lang="en-US" sz="1500" b="0" i="0" u="none" strike="noStrike" noProof="0" dirty="0">
                        <a:latin typeface="+mn-lt"/>
                      </a:endParaRPr>
                    </a:p>
                  </a:txBody>
                  <a:tcPr marL="110585" marR="110585" marT="55292" marB="55292" anchor="ctr">
                    <a:solidFill>
                      <a:srgbClr val="FF7C80"/>
                    </a:solidFill>
                  </a:tcPr>
                </a:tc>
                <a:tc>
                  <a:txBody>
                    <a:bodyPr/>
                    <a:lstStyle/>
                    <a:p>
                      <a:pPr marL="0" marR="0" lvl="0" indent="0" algn="ctr" defTabSz="1072866" rtl="0" eaLnBrk="1" fontAlgn="auto" latinLnBrk="0" hangingPunct="1">
                        <a:lnSpc>
                          <a:spcPct val="100000"/>
                        </a:lnSpc>
                        <a:spcBef>
                          <a:spcPts val="0"/>
                        </a:spcBef>
                        <a:spcAft>
                          <a:spcPts val="0"/>
                        </a:spcAft>
                        <a:buClrTx/>
                        <a:buSzTx/>
                        <a:buFontTx/>
                        <a:buNone/>
                        <a:tabLst/>
                        <a:defRPr/>
                      </a:pPr>
                      <a:r>
                        <a:rPr lang="en-US" sz="1500" b="0" u="none" strike="noStrike" noProof="0" dirty="0"/>
                        <a:t>39.67 ± 2.07</a:t>
                      </a:r>
                      <a:endParaRPr lang="en-US" sz="1500" b="0" i="0" u="none" strike="noStrike" noProof="0" dirty="0">
                        <a:latin typeface="+mn-lt"/>
                      </a:endParaRPr>
                    </a:p>
                  </a:txBody>
                  <a:tcPr marL="110585" marR="110585" marT="55292" marB="55292" anchor="ctr"/>
                </a:tc>
                <a:tc>
                  <a:txBody>
                    <a:bodyPr/>
                    <a:lstStyle/>
                    <a:p>
                      <a:pPr lvl="0" algn="ctr">
                        <a:buNone/>
                      </a:pPr>
                      <a:r>
                        <a:rPr lang="en-US" sz="1500" b="0" u="none" strike="noStrike" noProof="0" dirty="0"/>
                        <a:t>-</a:t>
                      </a:r>
                      <a:endParaRPr lang="en-US" sz="1500" b="0" i="0" u="none" strike="noStrike" noProof="0" dirty="0">
                        <a:latin typeface="Calibri"/>
                      </a:endParaRPr>
                    </a:p>
                  </a:txBody>
                  <a:tcPr marL="110585" marR="110585" marT="55292" marB="55292" anchor="ctr"/>
                </a:tc>
                <a:tc>
                  <a:txBody>
                    <a:bodyPr/>
                    <a:lstStyle/>
                    <a:p>
                      <a:pPr algn="ctr" fontAlgn="ctr"/>
                      <a:r>
                        <a:rPr lang="en-IN" sz="1500" b="0" u="none" strike="noStrike" dirty="0">
                          <a:solidFill>
                            <a:srgbClr val="000000"/>
                          </a:solidFill>
                          <a:effectLst/>
                        </a:rPr>
                        <a:t>8.73</a:t>
                      </a:r>
                      <a:endParaRPr lang="en-IN" sz="1500" b="0" i="0" u="none" strike="noStrike" dirty="0">
                        <a:solidFill>
                          <a:srgbClr val="000000"/>
                        </a:solidFill>
                        <a:effectLst/>
                        <a:latin typeface="Calibri" panose="020F0502020204030204" pitchFamily="34" charset="0"/>
                      </a:endParaRPr>
                    </a:p>
                  </a:txBody>
                  <a:tcPr marL="6350" marR="6350" marT="6350" marB="0" anchor="ctr">
                    <a:solidFill>
                      <a:srgbClr val="FF7C80"/>
                    </a:solidFill>
                  </a:tcPr>
                </a:tc>
                <a:tc>
                  <a:txBody>
                    <a:bodyPr/>
                    <a:lstStyle/>
                    <a:p>
                      <a:pPr marL="0" algn="ctr" defTabSz="914400" rtl="0" eaLnBrk="1" fontAlgn="ctr" latinLnBrk="0" hangingPunct="1"/>
                      <a:r>
                        <a:rPr lang="en-IN" sz="1500" b="0" u="none" strike="noStrike" kern="1200" dirty="0">
                          <a:solidFill>
                            <a:srgbClr val="000000"/>
                          </a:solidFill>
                          <a:effectLst/>
                        </a:rPr>
                        <a:t>10.78</a:t>
                      </a:r>
                      <a:endParaRPr lang="en-IN" sz="1500" b="0" i="0" u="none" strike="noStrike" kern="1200" dirty="0">
                        <a:solidFill>
                          <a:srgbClr val="000000"/>
                        </a:solidFill>
                        <a:effectLst/>
                        <a:latin typeface="Calibri" panose="020F0502020204030204" pitchFamily="34" charset="0"/>
                        <a:ea typeface="+mn-ea"/>
                        <a:cs typeface="+mn-cs"/>
                      </a:endParaRPr>
                    </a:p>
                  </a:txBody>
                  <a:tcPr marL="6350" marR="6350" marT="6350" marB="0" anchor="ctr"/>
                </a:tc>
                <a:extLst>
                  <a:ext uri="{0D108BD9-81ED-4DB2-BD59-A6C34878D82A}">
                    <a16:rowId xmlns:a16="http://schemas.microsoft.com/office/drawing/2014/main" val="4070439776"/>
                  </a:ext>
                </a:extLst>
              </a:tr>
              <a:tr h="360000">
                <a:tc>
                  <a:txBody>
                    <a:bodyPr/>
                    <a:lstStyle/>
                    <a:p>
                      <a:pPr lvl="0" algn="ctr">
                        <a:buNone/>
                      </a:pPr>
                      <a:r>
                        <a:rPr lang="en-US" sz="1500" b="0" dirty="0"/>
                        <a:t>3</a:t>
                      </a:r>
                      <a:endParaRPr lang="en-US" sz="1500" b="0" dirty="0">
                        <a:latin typeface="Calibri"/>
                      </a:endParaRPr>
                    </a:p>
                  </a:txBody>
                  <a:tcPr marL="110585" marR="110585" marT="55292" marB="55292" anchor="ctr"/>
                </a:tc>
                <a:tc vMerge="1">
                  <a:txBody>
                    <a:bodyPr/>
                    <a:lstStyle/>
                    <a:p>
                      <a:pPr lvl="0">
                        <a:buNone/>
                      </a:pPr>
                      <a:endParaRPr lang="en-US" sz="2200" dirty="0"/>
                    </a:p>
                  </a:txBody>
                  <a:tcPr marL="110585" marR="110585" marT="55292" marB="55292"/>
                </a:tc>
                <a:tc>
                  <a:txBody>
                    <a:bodyPr/>
                    <a:lstStyle/>
                    <a:p>
                      <a:pPr lvl="0">
                        <a:buNone/>
                      </a:pPr>
                      <a:r>
                        <a:rPr lang="en-US" sz="1500" b="0" kern="1200" dirty="0">
                          <a:solidFill>
                            <a:schemeClr val="dk1"/>
                          </a:solidFill>
                        </a:rPr>
                        <a:t>STA 11, STA 12 &amp; STA 22 Active</a:t>
                      </a:r>
                      <a:endParaRPr lang="en-US" sz="1500" b="0" kern="1200" dirty="0">
                        <a:solidFill>
                          <a:schemeClr val="dk1"/>
                        </a:solidFill>
                        <a:latin typeface="Calibri"/>
                        <a:ea typeface="+mn-ea"/>
                        <a:cs typeface="+mn-cs"/>
                      </a:endParaRPr>
                    </a:p>
                  </a:txBody>
                  <a:tcPr marL="110585" marR="110585" marT="55292" marB="55292" anchor="ctr"/>
                </a:tc>
                <a:tc>
                  <a:txBody>
                    <a:bodyPr/>
                    <a:lstStyle/>
                    <a:p>
                      <a:pPr lvl="0" algn="ctr">
                        <a:buNone/>
                      </a:pPr>
                      <a:r>
                        <a:rPr lang="en-US" sz="1500" b="0" u="none" strike="noStrike" noProof="0" dirty="0"/>
                        <a:t>59.42 ± 2.5</a:t>
                      </a:r>
                      <a:endParaRPr lang="en-US" sz="1500" dirty="0"/>
                    </a:p>
                  </a:txBody>
                  <a:tcPr marL="110585" marR="110585" marT="55292" marB="55292" anchor="ctr"/>
                </a:tc>
                <a:tc>
                  <a:txBody>
                    <a:bodyPr/>
                    <a:lstStyle/>
                    <a:p>
                      <a:pPr marL="0" marR="0" lvl="0" indent="0" algn="ctr" defTabSz="1072866" rtl="0" eaLnBrk="1" fontAlgn="auto" latinLnBrk="0" hangingPunct="1">
                        <a:lnSpc>
                          <a:spcPct val="100000"/>
                        </a:lnSpc>
                        <a:spcBef>
                          <a:spcPts val="0"/>
                        </a:spcBef>
                        <a:spcAft>
                          <a:spcPts val="0"/>
                        </a:spcAft>
                        <a:buClrTx/>
                        <a:buSzTx/>
                        <a:buFontTx/>
                        <a:buNone/>
                        <a:tabLst/>
                        <a:defRPr/>
                      </a:pPr>
                      <a:r>
                        <a:rPr lang="en-US" sz="1500" b="0" u="none" strike="noStrike" noProof="0" dirty="0"/>
                        <a:t>12.25 ± 0.94</a:t>
                      </a:r>
                      <a:endParaRPr lang="en-US" sz="1500" b="0" i="0" u="none" strike="noStrike" noProof="0" dirty="0">
                        <a:latin typeface="+mn-lt"/>
                      </a:endParaRPr>
                    </a:p>
                  </a:txBody>
                  <a:tcPr marL="110585" marR="110585" marT="55292" marB="55292" anchor="ctr">
                    <a:solidFill>
                      <a:srgbClr val="FF7C80"/>
                    </a:solidFill>
                  </a:tcPr>
                </a:tc>
                <a:tc>
                  <a:txBody>
                    <a:bodyPr/>
                    <a:lstStyle/>
                    <a:p>
                      <a:pPr lvl="0" algn="ctr">
                        <a:buNone/>
                      </a:pPr>
                      <a:r>
                        <a:rPr lang="en-US" sz="1500" b="0" u="none" strike="noStrike" noProof="0" dirty="0"/>
                        <a:t>-</a:t>
                      </a:r>
                      <a:endParaRPr lang="en-US" sz="1500" b="0" i="0" u="none" strike="noStrike" noProof="0" dirty="0">
                        <a:latin typeface="+mn-lt"/>
                      </a:endParaRPr>
                    </a:p>
                  </a:txBody>
                  <a:tcPr marL="110585" marR="110585" marT="55292" marB="55292" anchor="ctr"/>
                </a:tc>
                <a:tc>
                  <a:txBody>
                    <a:bodyPr/>
                    <a:lstStyle/>
                    <a:p>
                      <a:pPr marL="0" marR="0" lvl="0" indent="0" algn="ctr" defTabSz="1072866" rtl="0" eaLnBrk="1" fontAlgn="auto" latinLnBrk="0" hangingPunct="1">
                        <a:lnSpc>
                          <a:spcPct val="100000"/>
                        </a:lnSpc>
                        <a:spcBef>
                          <a:spcPts val="0"/>
                        </a:spcBef>
                        <a:spcAft>
                          <a:spcPts val="0"/>
                        </a:spcAft>
                        <a:buClrTx/>
                        <a:buSzTx/>
                        <a:buFontTx/>
                        <a:buNone/>
                        <a:tabLst/>
                        <a:defRPr/>
                      </a:pPr>
                      <a:r>
                        <a:rPr lang="en-US" sz="1500" b="0" u="none" strike="noStrike" noProof="0" dirty="0"/>
                        <a:t>115.08 ± 0.62</a:t>
                      </a:r>
                      <a:endParaRPr lang="en-US" sz="1500" b="0" i="0" u="none" strike="noStrike" noProof="0" dirty="0">
                        <a:latin typeface="+mn-lt"/>
                      </a:endParaRPr>
                    </a:p>
                  </a:txBody>
                  <a:tcPr marL="110585" marR="110585" marT="55292" marB="55292" anchor="ctr"/>
                </a:tc>
                <a:tc>
                  <a:txBody>
                    <a:bodyPr/>
                    <a:lstStyle/>
                    <a:p>
                      <a:pPr algn="ctr" fontAlgn="ctr"/>
                      <a:r>
                        <a:rPr lang="en-IN" sz="1500" b="0" u="none" strike="noStrike" dirty="0">
                          <a:solidFill>
                            <a:srgbClr val="000000"/>
                          </a:solidFill>
                          <a:effectLst/>
                        </a:rPr>
                        <a:t>11.33</a:t>
                      </a:r>
                      <a:endParaRPr lang="en-IN" sz="1500" b="0" i="0" u="none" strike="noStrike" dirty="0">
                        <a:solidFill>
                          <a:srgbClr val="000000"/>
                        </a:solidFill>
                        <a:effectLst/>
                        <a:latin typeface="Calibri" panose="020F0502020204030204" pitchFamily="34" charset="0"/>
                      </a:endParaRPr>
                    </a:p>
                  </a:txBody>
                  <a:tcPr marL="6350" marR="6350" marT="6350" marB="0" anchor="ctr">
                    <a:solidFill>
                      <a:srgbClr val="FF7C80"/>
                    </a:solidFill>
                  </a:tcPr>
                </a:tc>
                <a:tc>
                  <a:txBody>
                    <a:bodyPr/>
                    <a:lstStyle/>
                    <a:p>
                      <a:pPr marL="0" algn="ctr" defTabSz="914400" rtl="0" eaLnBrk="1" fontAlgn="ctr" latinLnBrk="0" hangingPunct="1"/>
                      <a:r>
                        <a:rPr lang="en-IN" sz="1500" b="0" u="none" strike="noStrike" kern="1200" dirty="0">
                          <a:solidFill>
                            <a:srgbClr val="000000"/>
                          </a:solidFill>
                          <a:effectLst/>
                        </a:rPr>
                        <a:t>12.16</a:t>
                      </a:r>
                      <a:endParaRPr lang="en-IN" sz="1500" b="0" i="0" u="none" strike="noStrike" kern="1200" dirty="0">
                        <a:solidFill>
                          <a:srgbClr val="000000"/>
                        </a:solidFill>
                        <a:effectLst/>
                        <a:latin typeface="Calibri" panose="020F0502020204030204" pitchFamily="34" charset="0"/>
                        <a:ea typeface="+mn-ea"/>
                        <a:cs typeface="+mn-cs"/>
                      </a:endParaRPr>
                    </a:p>
                  </a:txBody>
                  <a:tcPr marL="6350" marR="6350" marT="6350" marB="0" anchor="ctr"/>
                </a:tc>
                <a:extLst>
                  <a:ext uri="{0D108BD9-81ED-4DB2-BD59-A6C34878D82A}">
                    <a16:rowId xmlns:a16="http://schemas.microsoft.com/office/drawing/2014/main" val="2282628900"/>
                  </a:ext>
                </a:extLst>
              </a:tr>
              <a:tr h="360000">
                <a:tc>
                  <a:txBody>
                    <a:bodyPr/>
                    <a:lstStyle/>
                    <a:p>
                      <a:pPr lvl="0" algn="ctr">
                        <a:buNone/>
                      </a:pPr>
                      <a:r>
                        <a:rPr lang="en-US" sz="1500" b="0" dirty="0"/>
                        <a:t>4</a:t>
                      </a:r>
                      <a:endParaRPr lang="en-US" sz="1500" b="0" dirty="0">
                        <a:latin typeface="Calibri"/>
                      </a:endParaRPr>
                    </a:p>
                  </a:txBody>
                  <a:tcPr marL="110585" marR="110585" marT="55290" marB="55290" anchor="ctr"/>
                </a:tc>
                <a:tc vMerge="1">
                  <a:txBody>
                    <a:bodyPr/>
                    <a:lstStyle/>
                    <a:p>
                      <a:pPr lvl="0">
                        <a:buNone/>
                      </a:pPr>
                      <a:endParaRPr lang="en-US" sz="2200" dirty="0"/>
                    </a:p>
                  </a:txBody>
                  <a:tcPr marL="110585" marR="110585" marT="55290" marB="55290"/>
                </a:tc>
                <a:tc>
                  <a:txBody>
                    <a:bodyPr/>
                    <a:lstStyle/>
                    <a:p>
                      <a:pPr lvl="0">
                        <a:buNone/>
                      </a:pPr>
                      <a:r>
                        <a:rPr lang="en-US" sz="1500" b="0" dirty="0"/>
                        <a:t>STA 11, STA 21 &amp; STA 22 Active</a:t>
                      </a:r>
                      <a:endParaRPr lang="en-US" sz="2200" dirty="0"/>
                    </a:p>
                  </a:txBody>
                  <a:tcPr marL="110585" marR="110585" marT="55290" marB="55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u="none" strike="noStrike" noProof="0" dirty="0"/>
                        <a:t>101.05 ± 3.25</a:t>
                      </a:r>
                      <a:endParaRPr lang="en-US" sz="1500" b="0" i="0" u="none" strike="noStrike" noProof="0" dirty="0">
                        <a:latin typeface="+mn-lt"/>
                      </a:endParaRPr>
                    </a:p>
                  </a:txBody>
                  <a:tcPr marL="110585" marR="110585" marT="55290" marB="55290" anchor="ctr"/>
                </a:tc>
                <a:tc>
                  <a:txBody>
                    <a:bodyPr/>
                    <a:lstStyle/>
                    <a:p>
                      <a:pPr lvl="0" algn="ctr">
                        <a:buNone/>
                      </a:pPr>
                      <a:r>
                        <a:rPr lang="en-US" sz="1500" b="0" u="none" strike="noStrike" noProof="0" dirty="0"/>
                        <a:t>-</a:t>
                      </a:r>
                      <a:endParaRPr lang="en-US" sz="1500" dirty="0"/>
                    </a:p>
                  </a:txBody>
                  <a:tcPr marL="110585" marR="110585" marT="55290" marB="55290" anchor="ctr"/>
                </a:tc>
                <a:tc>
                  <a:txBody>
                    <a:bodyPr/>
                    <a:lstStyle/>
                    <a:p>
                      <a:pPr marL="0" marR="0" lvl="0" indent="0" algn="ctr" defTabSz="1072866" rtl="0" eaLnBrk="1" fontAlgn="auto" latinLnBrk="0" hangingPunct="1">
                        <a:lnSpc>
                          <a:spcPct val="100000"/>
                        </a:lnSpc>
                        <a:spcBef>
                          <a:spcPts val="0"/>
                        </a:spcBef>
                        <a:spcAft>
                          <a:spcPts val="0"/>
                        </a:spcAft>
                        <a:buClrTx/>
                        <a:buSzTx/>
                        <a:buFontTx/>
                        <a:buNone/>
                        <a:tabLst/>
                        <a:defRPr/>
                      </a:pPr>
                      <a:r>
                        <a:rPr lang="en-US" sz="1500" b="0" u="none" strike="noStrike" noProof="0" dirty="0"/>
                        <a:t>18.58 ± 1.92</a:t>
                      </a:r>
                      <a:endParaRPr lang="en-US" sz="1500" b="0" i="0" u="none" strike="noStrike" noProof="0" dirty="0">
                        <a:latin typeface="+mn-lt"/>
                      </a:endParaRPr>
                    </a:p>
                  </a:txBody>
                  <a:tcPr marL="110585" marR="110585" marT="55290" marB="55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u="none" strike="noStrike" noProof="0" dirty="0"/>
                        <a:t>81.54 ± 1.07</a:t>
                      </a:r>
                      <a:endParaRPr lang="en-US" sz="1500" b="0" i="0" u="none" strike="noStrike" noProof="0" dirty="0">
                        <a:latin typeface="+mn-lt"/>
                      </a:endParaRPr>
                    </a:p>
                  </a:txBody>
                  <a:tcPr marL="110585" marR="110585" marT="55290" marB="55290" anchor="ctr"/>
                </a:tc>
                <a:tc>
                  <a:txBody>
                    <a:bodyPr/>
                    <a:lstStyle/>
                    <a:p>
                      <a:pPr algn="ctr" fontAlgn="ctr"/>
                      <a:r>
                        <a:rPr lang="en-IN" sz="1500" b="0" u="none" strike="noStrike" dirty="0">
                          <a:solidFill>
                            <a:srgbClr val="000000"/>
                          </a:solidFill>
                          <a:effectLst/>
                        </a:rPr>
                        <a:t>11.94</a:t>
                      </a:r>
                      <a:endParaRPr lang="en-IN" sz="15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0" algn="ctr" defTabSz="914400" rtl="0" eaLnBrk="1" fontAlgn="ctr" latinLnBrk="0" hangingPunct="1"/>
                      <a:r>
                        <a:rPr lang="en-IN" sz="1500" b="0" u="none" strike="noStrike" kern="1200" dirty="0">
                          <a:solidFill>
                            <a:srgbClr val="000000"/>
                          </a:solidFill>
                          <a:effectLst/>
                        </a:rPr>
                        <a:t>12.19</a:t>
                      </a:r>
                      <a:endParaRPr lang="en-IN" sz="1500" b="0" i="0" u="none" strike="noStrike" kern="1200" dirty="0">
                        <a:solidFill>
                          <a:srgbClr val="000000"/>
                        </a:solidFill>
                        <a:effectLst/>
                        <a:latin typeface="Calibri" panose="020F0502020204030204" pitchFamily="34" charset="0"/>
                        <a:ea typeface="+mn-ea"/>
                        <a:cs typeface="+mn-cs"/>
                      </a:endParaRPr>
                    </a:p>
                  </a:txBody>
                  <a:tcPr marL="6350" marR="6350" marT="6350" marB="0" anchor="ctr"/>
                </a:tc>
                <a:extLst>
                  <a:ext uri="{0D108BD9-81ED-4DB2-BD59-A6C34878D82A}">
                    <a16:rowId xmlns:a16="http://schemas.microsoft.com/office/drawing/2014/main" val="4203254557"/>
                  </a:ext>
                </a:extLst>
              </a:tr>
              <a:tr h="360000">
                <a:tc>
                  <a:txBody>
                    <a:bodyPr/>
                    <a:lstStyle/>
                    <a:p>
                      <a:pPr lvl="0" algn="ctr">
                        <a:buNone/>
                      </a:pPr>
                      <a:r>
                        <a:rPr lang="en-US" sz="1500" b="0" dirty="0"/>
                        <a:t>5</a:t>
                      </a:r>
                      <a:endParaRPr lang="en-US" sz="1500" b="0" dirty="0">
                        <a:latin typeface="Calibri"/>
                      </a:endParaRPr>
                    </a:p>
                  </a:txBody>
                  <a:tcPr marL="110585" marR="110585" marT="55292" marB="55292" anchor="ctr"/>
                </a:tc>
                <a:tc vMerge="1">
                  <a:txBody>
                    <a:bodyPr/>
                    <a:lstStyle/>
                    <a:p>
                      <a:pPr lvl="0">
                        <a:buNone/>
                      </a:pPr>
                      <a:endParaRPr lang="en-US" sz="2200" dirty="0"/>
                    </a:p>
                  </a:txBody>
                  <a:tcPr marL="110585" marR="110585" marT="55292" marB="55292"/>
                </a:tc>
                <a:tc>
                  <a:txBody>
                    <a:bodyPr/>
                    <a:lstStyle/>
                    <a:p>
                      <a:pPr lvl="0">
                        <a:buNone/>
                      </a:pPr>
                      <a:r>
                        <a:rPr lang="en-US" sz="1500" b="0" dirty="0"/>
                        <a:t>STA 12, STA 21 &amp; STA 22 Active</a:t>
                      </a:r>
                      <a:endParaRPr lang="en-US" sz="2200" dirty="0"/>
                    </a:p>
                  </a:txBody>
                  <a:tcPr marL="110585" marR="110585" marT="55292" marB="55292" anchor="ctr"/>
                </a:tc>
                <a:tc>
                  <a:txBody>
                    <a:bodyPr/>
                    <a:lstStyle/>
                    <a:p>
                      <a:pPr lvl="0" algn="ctr">
                        <a:buNone/>
                      </a:pPr>
                      <a:r>
                        <a:rPr lang="en-US" sz="1500" dirty="0"/>
                        <a:t>-</a:t>
                      </a:r>
                    </a:p>
                  </a:txBody>
                  <a:tcPr marL="110585" marR="110585" marT="55292" marB="55292" anchor="ctr"/>
                </a:tc>
                <a:tc>
                  <a:txBody>
                    <a:bodyPr/>
                    <a:lstStyle/>
                    <a:p>
                      <a:pPr lvl="0" algn="ctr">
                        <a:buNone/>
                      </a:pPr>
                      <a:r>
                        <a:rPr lang="en-US" sz="1500" b="0" u="none" strike="noStrike" noProof="0" dirty="0"/>
                        <a:t>7.94 ± 2.58</a:t>
                      </a:r>
                      <a:endParaRPr lang="en-US" sz="1500" dirty="0">
                        <a:latin typeface="Calibri"/>
                      </a:endParaRPr>
                    </a:p>
                  </a:txBody>
                  <a:tcPr marL="110585" marR="110585" marT="55292" marB="55292" anchor="ctr">
                    <a:solidFill>
                      <a:srgbClr val="FF7C80"/>
                    </a:solidFill>
                  </a:tcPr>
                </a:tc>
                <a:tc>
                  <a:txBody>
                    <a:bodyPr/>
                    <a:lstStyle/>
                    <a:p>
                      <a:pPr lvl="0" algn="ctr">
                        <a:buNone/>
                      </a:pPr>
                      <a:r>
                        <a:rPr lang="en-US" sz="1500" b="0" u="none" strike="noStrike" noProof="0" dirty="0"/>
                        <a:t>14.29 ± 1.44</a:t>
                      </a:r>
                      <a:endParaRPr lang="en-US" sz="1500" b="0" i="0" u="none" strike="noStrike" noProof="0" dirty="0">
                        <a:latin typeface="+mn-lt"/>
                      </a:endParaRPr>
                    </a:p>
                  </a:txBody>
                  <a:tcPr marL="110585" marR="110585" marT="55292" marB="55292" anchor="ctr">
                    <a:solidFill>
                      <a:srgbClr val="FF7C80"/>
                    </a:solidFill>
                  </a:tcPr>
                </a:tc>
                <a:tc>
                  <a:txBody>
                    <a:bodyPr/>
                    <a:lstStyle/>
                    <a:p>
                      <a:pPr marL="0" marR="0" lvl="0" indent="0" algn="ctr" defTabSz="1072866" rtl="0" eaLnBrk="1" fontAlgn="auto" latinLnBrk="0" hangingPunct="1">
                        <a:lnSpc>
                          <a:spcPct val="100000"/>
                        </a:lnSpc>
                        <a:spcBef>
                          <a:spcPts val="0"/>
                        </a:spcBef>
                        <a:spcAft>
                          <a:spcPts val="0"/>
                        </a:spcAft>
                        <a:buClrTx/>
                        <a:buSzTx/>
                        <a:buFontTx/>
                        <a:buNone/>
                        <a:tabLst/>
                        <a:defRPr/>
                      </a:pPr>
                      <a:r>
                        <a:rPr lang="en-US" sz="1500" b="0" u="none" strike="noStrike" noProof="0" dirty="0"/>
                        <a:t>86.76 ± 1.86</a:t>
                      </a:r>
                      <a:endParaRPr lang="en-US" sz="1500" b="0" i="0" u="none" strike="noStrike" noProof="0" dirty="0">
                        <a:latin typeface="+mn-lt"/>
                      </a:endParaRPr>
                    </a:p>
                  </a:txBody>
                  <a:tcPr marL="110585" marR="110585" marT="55292" marB="55292" anchor="ctr"/>
                </a:tc>
                <a:tc>
                  <a:txBody>
                    <a:bodyPr/>
                    <a:lstStyle/>
                    <a:p>
                      <a:pPr algn="ctr" fontAlgn="ctr"/>
                      <a:r>
                        <a:rPr lang="en-IN" sz="1500" b="0" u="none" strike="noStrike" dirty="0">
                          <a:solidFill>
                            <a:schemeClr val="tx1"/>
                          </a:solidFill>
                          <a:effectLst/>
                        </a:rPr>
                        <a:t>9.19</a:t>
                      </a:r>
                      <a:endParaRPr lang="en-IN" sz="1500" b="0" i="0" u="none" strike="noStrike" dirty="0">
                        <a:solidFill>
                          <a:schemeClr val="tx1"/>
                        </a:solidFill>
                        <a:effectLst/>
                        <a:latin typeface="Calibri" panose="020F0502020204030204" pitchFamily="34" charset="0"/>
                      </a:endParaRPr>
                    </a:p>
                  </a:txBody>
                  <a:tcPr marL="6350" marR="6350" marT="6350" marB="0" anchor="ctr">
                    <a:solidFill>
                      <a:srgbClr val="FF7C80"/>
                    </a:solidFill>
                  </a:tcPr>
                </a:tc>
                <a:tc>
                  <a:txBody>
                    <a:bodyPr/>
                    <a:lstStyle/>
                    <a:p>
                      <a:pPr marL="0" algn="ctr" defTabSz="914400" rtl="0" eaLnBrk="1" fontAlgn="ctr" latinLnBrk="0" hangingPunct="1"/>
                      <a:r>
                        <a:rPr lang="en-IN" sz="1500" b="0" u="none" strike="noStrike" kern="1200" dirty="0">
                          <a:solidFill>
                            <a:srgbClr val="000000"/>
                          </a:solidFill>
                          <a:effectLst/>
                        </a:rPr>
                        <a:t>10.67</a:t>
                      </a:r>
                      <a:endParaRPr lang="en-IN" sz="1500" b="0" i="0" u="none" strike="noStrike" kern="1200" dirty="0">
                        <a:solidFill>
                          <a:srgbClr val="000000"/>
                        </a:solidFill>
                        <a:effectLst/>
                        <a:latin typeface="Calibri" panose="020F0502020204030204" pitchFamily="34" charset="0"/>
                        <a:ea typeface="+mn-ea"/>
                        <a:cs typeface="+mn-cs"/>
                      </a:endParaRPr>
                    </a:p>
                  </a:txBody>
                  <a:tcPr marL="6350" marR="6350" marT="6350" marB="0" anchor="ctr"/>
                </a:tc>
                <a:extLst>
                  <a:ext uri="{0D108BD9-81ED-4DB2-BD59-A6C34878D82A}">
                    <a16:rowId xmlns:a16="http://schemas.microsoft.com/office/drawing/2014/main" val="3211908384"/>
                  </a:ext>
                </a:extLst>
              </a:tr>
              <a:tr h="360000">
                <a:tc>
                  <a:txBody>
                    <a:bodyPr/>
                    <a:lstStyle/>
                    <a:p>
                      <a:pPr lvl="0" algn="ctr">
                        <a:buNone/>
                      </a:pPr>
                      <a:r>
                        <a:rPr lang="en-US" sz="1500" b="0" dirty="0"/>
                        <a:t>6</a:t>
                      </a:r>
                      <a:endParaRPr lang="en-US" sz="1500" b="0" dirty="0">
                        <a:latin typeface="Calibri"/>
                      </a:endParaRPr>
                    </a:p>
                  </a:txBody>
                  <a:tcPr marL="110585" marR="110585" marT="55292" marB="55292" anchor="ctr"/>
                </a:tc>
                <a:tc rowSpan="4">
                  <a:txBody>
                    <a:bodyPr/>
                    <a:lstStyle/>
                    <a:p>
                      <a:pPr lvl="0" algn="ctr">
                        <a:buNone/>
                      </a:pPr>
                      <a:r>
                        <a:rPr lang="en-US" sz="1500" b="0" dirty="0"/>
                        <a:t>With ADWISER</a:t>
                      </a:r>
                    </a:p>
                    <a:p>
                      <a:pPr lvl="0" algn="ctr">
                        <a:buNone/>
                      </a:pPr>
                      <a:r>
                        <a:rPr lang="en-US" sz="1500" b="0" dirty="0"/>
                        <a:t>TS-PF</a:t>
                      </a:r>
                      <a:r>
                        <a:rPr lang="en-US" sz="1500" b="0" dirty="0">
                          <a:highlight>
                            <a:srgbClr val="00FF00"/>
                          </a:highlight>
                        </a:rPr>
                        <a:t>-IB-</a:t>
                      </a:r>
                      <a:r>
                        <a:rPr lang="en-US" sz="1500" b="0" dirty="0"/>
                        <a:t>ABR-OT</a:t>
                      </a:r>
                    </a:p>
                    <a:p>
                      <a:pPr lvl="0" algn="ctr">
                        <a:buNone/>
                      </a:pPr>
                      <a:r>
                        <a:rPr lang="en-US" sz="1500" b="0" dirty="0">
                          <a:highlight>
                            <a:srgbClr val="FFFF00"/>
                          </a:highlight>
                        </a:rPr>
                        <a:t>S=20ms</a:t>
                      </a:r>
                    </a:p>
                    <a:p>
                      <a:pPr lvl="0" algn="ctr">
                        <a:buNone/>
                      </a:pPr>
                      <a:r>
                        <a:rPr lang="el-GR" sz="1500" b="0" dirty="0"/>
                        <a:t>α</a:t>
                      </a:r>
                      <a:r>
                        <a:rPr lang="en-US" sz="1500" b="0" dirty="0"/>
                        <a:t>=1</a:t>
                      </a:r>
                    </a:p>
                    <a:p>
                      <a:pPr lvl="0" algn="ctr">
                        <a:buNone/>
                      </a:pPr>
                      <a:r>
                        <a:rPr lang="en-US" sz="1500" b="0" dirty="0"/>
                        <a:t>(with reserved slots for unserved set of STAs every 1 seconds)</a:t>
                      </a:r>
                    </a:p>
                    <a:p>
                      <a:pPr lvl="0" algn="ctr">
                        <a:buNone/>
                      </a:pPr>
                      <a:endParaRPr lang="en-US" sz="900" b="0" dirty="0">
                        <a:latin typeface="+mn-lt"/>
                      </a:endParaRPr>
                    </a:p>
                  </a:txBody>
                  <a:tcPr marL="110585" marR="110585" marT="55292" marB="55292" anchor="ctr"/>
                </a:tc>
                <a:tc>
                  <a:txBody>
                    <a:bodyPr/>
                    <a:lstStyle/>
                    <a:p>
                      <a:pPr lvl="0">
                        <a:buNone/>
                      </a:pPr>
                      <a:r>
                        <a:rPr lang="en-US" sz="1500" b="0" dirty="0"/>
                        <a:t>STA 11, STA 12 &amp; STA 21 Active</a:t>
                      </a:r>
                      <a:endParaRPr lang="en-IN" sz="1500" b="0" dirty="0">
                        <a:latin typeface="Calibri"/>
                      </a:endParaRPr>
                    </a:p>
                  </a:txBody>
                  <a:tcPr marL="110585" marR="110585" marT="55292" marB="5529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u="none" strike="noStrike" noProof="0" dirty="0"/>
                        <a:t>43.25 ± 1.44 </a:t>
                      </a:r>
                      <a:endParaRPr lang="en-US" sz="1500" b="0" i="0" u="none" strike="noStrike" noProof="0" dirty="0">
                        <a:latin typeface="Calibri"/>
                      </a:endParaRPr>
                    </a:p>
                  </a:txBody>
                  <a:tcPr marL="110585" marR="110585" marT="55292" marB="5529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u="none" strike="noStrike" noProof="0" dirty="0"/>
                        <a:t>27.2 ± 2.93</a:t>
                      </a:r>
                      <a:endParaRPr lang="en-US" sz="1500" b="0" i="0" u="none" strike="noStrike" noProof="0" dirty="0">
                        <a:latin typeface="+mn-lt"/>
                      </a:endParaRPr>
                    </a:p>
                  </a:txBody>
                  <a:tcPr marL="110585" marR="110585" marT="55292" marB="55292"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u="none" strike="noStrike" kern="1200" cap="none" spc="0" normalizeH="0" baseline="0" noProof="0" dirty="0">
                          <a:ln>
                            <a:noFill/>
                          </a:ln>
                          <a:solidFill>
                            <a:prstClr val="black"/>
                          </a:solidFill>
                          <a:effectLst/>
                          <a:uLnTx/>
                          <a:uFillTx/>
                        </a:rPr>
                        <a:t>29.07 ± 2.72</a:t>
                      </a:r>
                      <a:endParaRPr kumimoji="0" lang="en-US" sz="1500" b="0" i="0" u="none" strike="noStrike" kern="1200" cap="none" spc="0" normalizeH="0" baseline="0" noProof="0" dirty="0">
                        <a:ln>
                          <a:noFill/>
                        </a:ln>
                        <a:solidFill>
                          <a:prstClr val="black"/>
                        </a:solidFill>
                        <a:effectLst/>
                        <a:uLnTx/>
                        <a:uFillTx/>
                        <a:latin typeface="+mn-lt"/>
                        <a:ea typeface="+mn-ea"/>
                        <a:cs typeface="+mn-cs"/>
                      </a:endParaRPr>
                    </a:p>
                  </a:txBody>
                  <a:tcPr marL="110585" marR="110585" marT="55292" marB="55292" anchor="ctr"/>
                </a:tc>
                <a:tc>
                  <a:txBody>
                    <a:bodyPr/>
                    <a:lstStyle/>
                    <a:p>
                      <a:pPr lvl="0" algn="ctr">
                        <a:buNone/>
                      </a:pPr>
                      <a:r>
                        <a:rPr lang="en-US" sz="1500" b="0" u="none" strike="noStrike" noProof="0" dirty="0"/>
                        <a:t>-</a:t>
                      </a:r>
                      <a:endParaRPr lang="en-US" sz="1500" b="0" i="0" u="none" strike="noStrike" noProof="0" dirty="0">
                        <a:latin typeface="Calibri"/>
                      </a:endParaRPr>
                    </a:p>
                  </a:txBody>
                  <a:tcPr marL="110585" marR="110585" marT="55292" marB="55292" anchor="ctr"/>
                </a:tc>
                <a:tc>
                  <a:txBody>
                    <a:bodyPr/>
                    <a:lstStyle/>
                    <a:p>
                      <a:pPr algn="ctr" fontAlgn="ctr"/>
                      <a:r>
                        <a:rPr lang="en-IN" sz="1500" b="0" u="none" strike="noStrike" dirty="0">
                          <a:solidFill>
                            <a:srgbClr val="000000"/>
                          </a:solidFill>
                          <a:effectLst/>
                        </a:rPr>
                        <a:t>10.43</a:t>
                      </a:r>
                      <a:endParaRPr lang="en-IN" sz="1500" b="0" i="0" u="none" strike="noStrike" dirty="0">
                        <a:solidFill>
                          <a:srgbClr val="000000"/>
                        </a:solidFill>
                        <a:effectLst/>
                        <a:latin typeface="Calibri" panose="020F0502020204030204" pitchFamily="34" charset="0"/>
                      </a:endParaRPr>
                    </a:p>
                  </a:txBody>
                  <a:tcPr marL="6350" marR="6350" marT="6350" marB="0" anchor="ctr">
                    <a:solidFill>
                      <a:srgbClr val="92D050"/>
                    </a:solidFill>
                  </a:tcPr>
                </a:tc>
                <a:tc>
                  <a:txBody>
                    <a:bodyPr/>
                    <a:lstStyle/>
                    <a:p>
                      <a:pPr marL="0" algn="ctr" defTabSz="914400" rtl="0" eaLnBrk="1" fontAlgn="ctr" latinLnBrk="0" hangingPunct="1"/>
                      <a:r>
                        <a:rPr lang="en-IN" sz="1500" b="0" u="none" strike="noStrike" kern="1200" dirty="0">
                          <a:solidFill>
                            <a:srgbClr val="000000"/>
                          </a:solidFill>
                          <a:effectLst/>
                        </a:rPr>
                        <a:t>10.78</a:t>
                      </a:r>
                      <a:endParaRPr lang="en-IN" sz="1500" b="0" i="0" u="none" strike="noStrike" kern="1200" dirty="0">
                        <a:solidFill>
                          <a:srgbClr val="000000"/>
                        </a:solidFill>
                        <a:effectLst/>
                        <a:latin typeface="Calibri" panose="020F0502020204030204" pitchFamily="34" charset="0"/>
                        <a:ea typeface="+mn-ea"/>
                        <a:cs typeface="+mn-cs"/>
                      </a:endParaRPr>
                    </a:p>
                  </a:txBody>
                  <a:tcPr marL="6350" marR="6350" marT="6350" marB="0" anchor="ctr"/>
                </a:tc>
                <a:extLst>
                  <a:ext uri="{0D108BD9-81ED-4DB2-BD59-A6C34878D82A}">
                    <a16:rowId xmlns:a16="http://schemas.microsoft.com/office/drawing/2014/main" val="747163300"/>
                  </a:ext>
                </a:extLst>
              </a:tr>
              <a:tr h="360000">
                <a:tc>
                  <a:txBody>
                    <a:bodyPr/>
                    <a:lstStyle/>
                    <a:p>
                      <a:pPr algn="ctr"/>
                      <a:r>
                        <a:rPr lang="en-US" sz="1500" b="0" dirty="0"/>
                        <a:t>7</a:t>
                      </a:r>
                      <a:endParaRPr lang="en-IN" sz="1500" b="0" dirty="0">
                        <a:latin typeface="Calibri"/>
                      </a:endParaRPr>
                    </a:p>
                  </a:txBody>
                  <a:tcPr marL="110585" marR="110585" marT="55292" marB="55292" anchor="ctr"/>
                </a:tc>
                <a:tc vMerge="1">
                  <a:txBody>
                    <a:bodyPr/>
                    <a:lstStyle/>
                    <a:p>
                      <a:pPr lvl="0">
                        <a:buNone/>
                      </a:pPr>
                      <a:endParaRPr lang="en-IN" sz="1500" b="0" dirty="0">
                        <a:latin typeface="Calibri"/>
                      </a:endParaRPr>
                    </a:p>
                  </a:txBody>
                  <a:tcPr marL="110585" marR="110585" marT="55292" marB="55292"/>
                </a:tc>
                <a:tc>
                  <a:txBody>
                    <a:bodyPr/>
                    <a:lstStyle/>
                    <a:p>
                      <a:pPr lvl="0">
                        <a:buNone/>
                      </a:pPr>
                      <a:r>
                        <a:rPr lang="en-US" sz="1500" b="0" kern="1200" dirty="0">
                          <a:solidFill>
                            <a:schemeClr val="dk1"/>
                          </a:solidFill>
                        </a:rPr>
                        <a:t>STA 11, STA 12 &amp; STA 22 Active</a:t>
                      </a:r>
                      <a:endParaRPr lang="en-US" sz="1500" b="0" kern="1200" dirty="0">
                        <a:solidFill>
                          <a:schemeClr val="dk1"/>
                        </a:solidFill>
                        <a:latin typeface="Calibri"/>
                        <a:ea typeface="+mn-ea"/>
                        <a:cs typeface="+mn-cs"/>
                      </a:endParaRPr>
                    </a:p>
                  </a:txBody>
                  <a:tcPr marL="110585" marR="110585" marT="55292" marB="5529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u="none" strike="noStrike" noProof="0" dirty="0"/>
                        <a:t>65.13 ± 1.72</a:t>
                      </a:r>
                      <a:endParaRPr lang="en-US" sz="1500" b="0" i="0" u="none" strike="noStrike" noProof="0" dirty="0">
                        <a:latin typeface="+mn-lt"/>
                      </a:endParaRPr>
                    </a:p>
                  </a:txBody>
                  <a:tcPr marL="110585" marR="110585" marT="55292" marB="55292" anchor="ctr"/>
                </a:tc>
                <a:tc>
                  <a:txBody>
                    <a:bodyPr/>
                    <a:lstStyle/>
                    <a:p>
                      <a:pPr marL="0" marR="0" lvl="0" indent="0" algn="ctr" defTabSz="1072866" rtl="0" eaLnBrk="1" fontAlgn="auto" latinLnBrk="0" hangingPunct="1">
                        <a:lnSpc>
                          <a:spcPct val="100000"/>
                        </a:lnSpc>
                        <a:spcBef>
                          <a:spcPts val="0"/>
                        </a:spcBef>
                        <a:spcAft>
                          <a:spcPts val="0"/>
                        </a:spcAft>
                        <a:buClrTx/>
                        <a:buSzTx/>
                        <a:buFontTx/>
                        <a:buNone/>
                        <a:tabLst/>
                        <a:defRPr/>
                      </a:pPr>
                      <a:r>
                        <a:rPr lang="en-US" sz="1500" b="0" u="none" strike="noStrike" noProof="0" dirty="0"/>
                        <a:t>27.94 ± 2.16</a:t>
                      </a:r>
                      <a:endParaRPr lang="en-US" sz="1500" b="0" i="0" u="none" strike="noStrike" noProof="0" dirty="0">
                        <a:latin typeface="+mn-lt"/>
                      </a:endParaRPr>
                    </a:p>
                  </a:txBody>
                  <a:tcPr marL="110585" marR="110585" marT="55292" marB="55292"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u="none" strike="noStrike" noProof="0" dirty="0"/>
                        <a:t>-</a:t>
                      </a:r>
                      <a:endParaRPr lang="en-US" sz="1500" b="0" i="0" u="none" strike="noStrike" noProof="0" dirty="0">
                        <a:latin typeface="+mn-lt"/>
                      </a:endParaRPr>
                    </a:p>
                  </a:txBody>
                  <a:tcPr marL="110585" marR="110585" marT="55292" marB="55292" anchor="ctr"/>
                </a:tc>
                <a:tc>
                  <a:txBody>
                    <a:bodyPr/>
                    <a:lstStyle/>
                    <a:p>
                      <a:pPr marL="0" marR="0" lvl="0" indent="0" algn="ctr" defTabSz="1072866" rtl="0" eaLnBrk="1" fontAlgn="auto" latinLnBrk="0" hangingPunct="1">
                        <a:lnSpc>
                          <a:spcPct val="100000"/>
                        </a:lnSpc>
                        <a:spcBef>
                          <a:spcPts val="0"/>
                        </a:spcBef>
                        <a:spcAft>
                          <a:spcPts val="0"/>
                        </a:spcAft>
                        <a:buClrTx/>
                        <a:buSzTx/>
                        <a:buFontTx/>
                        <a:buNone/>
                        <a:tabLst/>
                        <a:defRPr/>
                      </a:pPr>
                      <a:r>
                        <a:rPr lang="en-US" sz="1500" b="0" u="none" strike="noStrike" noProof="0" dirty="0"/>
                        <a:t>75.06 ± 0.72</a:t>
                      </a:r>
                      <a:endParaRPr lang="en-US" sz="1500" b="0" i="0" u="none" strike="noStrike" noProof="0" dirty="0">
                        <a:latin typeface="+mn-lt"/>
                      </a:endParaRPr>
                    </a:p>
                  </a:txBody>
                  <a:tcPr marL="110585" marR="110585" marT="55292" marB="55292" anchor="ctr"/>
                </a:tc>
                <a:tc>
                  <a:txBody>
                    <a:bodyPr/>
                    <a:lstStyle/>
                    <a:p>
                      <a:pPr algn="ctr" fontAlgn="ctr"/>
                      <a:r>
                        <a:rPr lang="en-IN" sz="1500" b="0" u="none" strike="noStrike" dirty="0">
                          <a:solidFill>
                            <a:srgbClr val="000000"/>
                          </a:solidFill>
                          <a:effectLst/>
                        </a:rPr>
                        <a:t>11.82</a:t>
                      </a:r>
                      <a:endParaRPr lang="en-IN" sz="1500" b="0" i="0" u="none" strike="noStrike" dirty="0">
                        <a:solidFill>
                          <a:srgbClr val="000000"/>
                        </a:solidFill>
                        <a:effectLst/>
                        <a:latin typeface="Calibri" panose="020F0502020204030204" pitchFamily="34" charset="0"/>
                      </a:endParaRPr>
                    </a:p>
                  </a:txBody>
                  <a:tcPr marL="6350" marR="6350" marT="6350" marB="0" anchor="ctr">
                    <a:solidFill>
                      <a:srgbClr val="92D050"/>
                    </a:solidFill>
                  </a:tcPr>
                </a:tc>
                <a:tc>
                  <a:txBody>
                    <a:bodyPr/>
                    <a:lstStyle/>
                    <a:p>
                      <a:pPr marL="0" algn="ctr" defTabSz="914400" rtl="0" eaLnBrk="1" fontAlgn="ctr" latinLnBrk="0" hangingPunct="1"/>
                      <a:r>
                        <a:rPr lang="en-IN" sz="1500" b="0" u="none" strike="noStrike" kern="1200" dirty="0">
                          <a:solidFill>
                            <a:srgbClr val="000000"/>
                          </a:solidFill>
                          <a:effectLst/>
                        </a:rPr>
                        <a:t>12.16</a:t>
                      </a:r>
                      <a:endParaRPr lang="en-IN" sz="1500" b="0" i="0" u="none" strike="noStrike" kern="1200" dirty="0">
                        <a:solidFill>
                          <a:srgbClr val="000000"/>
                        </a:solidFill>
                        <a:effectLst/>
                        <a:latin typeface="Calibri" panose="020F0502020204030204" pitchFamily="34" charset="0"/>
                        <a:ea typeface="+mn-ea"/>
                        <a:cs typeface="+mn-cs"/>
                      </a:endParaRPr>
                    </a:p>
                  </a:txBody>
                  <a:tcPr marL="6350" marR="6350" marT="6350" marB="0" anchor="ctr"/>
                </a:tc>
                <a:extLst>
                  <a:ext uri="{0D108BD9-81ED-4DB2-BD59-A6C34878D82A}">
                    <a16:rowId xmlns:a16="http://schemas.microsoft.com/office/drawing/2014/main" val="4037491815"/>
                  </a:ext>
                </a:extLst>
              </a:tr>
              <a:tr h="360000">
                <a:tc>
                  <a:txBody>
                    <a:bodyPr/>
                    <a:lstStyle/>
                    <a:p>
                      <a:pPr algn="ctr"/>
                      <a:r>
                        <a:rPr lang="en-US" sz="1500" b="0" dirty="0"/>
                        <a:t>8</a:t>
                      </a:r>
                      <a:endParaRPr lang="en-IN" sz="1500" b="0" dirty="0">
                        <a:latin typeface="Calibri"/>
                      </a:endParaRPr>
                    </a:p>
                  </a:txBody>
                  <a:tcPr marL="110585" marR="110585" marT="55292" marB="55292" anchor="ctr"/>
                </a:tc>
                <a:tc vMerge="1">
                  <a:txBody>
                    <a:bodyPr/>
                    <a:lstStyle/>
                    <a:p>
                      <a:pPr lvl="0">
                        <a:buNone/>
                      </a:pPr>
                      <a:endParaRPr lang="en-US" sz="2200" dirty="0"/>
                    </a:p>
                  </a:txBody>
                  <a:tcPr marL="110585" marR="110585" marT="55292" marB="55292"/>
                </a:tc>
                <a:tc>
                  <a:txBody>
                    <a:bodyPr/>
                    <a:lstStyle/>
                    <a:p>
                      <a:pPr lvl="0">
                        <a:buNone/>
                      </a:pPr>
                      <a:r>
                        <a:rPr lang="en-US" sz="1500" b="0" dirty="0"/>
                        <a:t>STA 11, STA 21 &amp; STA 22 Active</a:t>
                      </a:r>
                      <a:endParaRPr lang="en-US" sz="2200" dirty="0"/>
                    </a:p>
                  </a:txBody>
                  <a:tcPr marL="110585" marR="110585" marT="55290" marB="55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u="none" strike="noStrike" noProof="0" dirty="0"/>
                        <a:t>64.71 ± 1.02</a:t>
                      </a:r>
                      <a:endParaRPr lang="en-US" sz="1500" b="0" i="0" u="none" strike="noStrike" noProof="0" dirty="0">
                        <a:latin typeface="+mn-lt"/>
                      </a:endParaRPr>
                    </a:p>
                  </a:txBody>
                  <a:tcPr marL="110585" marR="110585" marT="55290" marB="55290" anchor="ctr"/>
                </a:tc>
                <a:tc>
                  <a:txBody>
                    <a:bodyPr/>
                    <a:lstStyle/>
                    <a:p>
                      <a:pPr lvl="0" algn="ctr">
                        <a:buNone/>
                      </a:pPr>
                      <a:r>
                        <a:rPr lang="en-US" sz="1500" b="0" u="none" strike="noStrike" noProof="0" dirty="0"/>
                        <a:t>-</a:t>
                      </a:r>
                      <a:endParaRPr lang="en-US" sz="1500" dirty="0"/>
                    </a:p>
                  </a:txBody>
                  <a:tcPr marL="110585" marR="110585" marT="55290" marB="55290" anchor="ctr"/>
                </a:tc>
                <a:tc>
                  <a:txBody>
                    <a:bodyPr/>
                    <a:lstStyle/>
                    <a:p>
                      <a:pPr marL="0" marR="0" lvl="0" indent="0" algn="ctr" defTabSz="1072866" rtl="0" eaLnBrk="1" fontAlgn="auto" latinLnBrk="0" hangingPunct="1">
                        <a:lnSpc>
                          <a:spcPct val="100000"/>
                        </a:lnSpc>
                        <a:spcBef>
                          <a:spcPts val="0"/>
                        </a:spcBef>
                        <a:spcAft>
                          <a:spcPts val="0"/>
                        </a:spcAft>
                        <a:buClrTx/>
                        <a:buSzTx/>
                        <a:buFontTx/>
                        <a:buNone/>
                        <a:tabLst/>
                        <a:defRPr/>
                      </a:pPr>
                      <a:r>
                        <a:rPr lang="en-US" sz="1500" b="0" u="none" strike="noStrike" noProof="0" dirty="0"/>
                        <a:t>28.59 ± 1.57</a:t>
                      </a:r>
                      <a:endParaRPr lang="en-US" sz="1500" b="0" i="0" u="none" strike="noStrike" noProof="0" dirty="0">
                        <a:latin typeface="+mn-lt"/>
                      </a:endParaRPr>
                    </a:p>
                  </a:txBody>
                  <a:tcPr marL="110585" marR="110585" marT="55290" marB="55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u="none" strike="noStrike" noProof="0" dirty="0"/>
                        <a:t>75.15 ± 1.16</a:t>
                      </a:r>
                      <a:endParaRPr lang="en-US" sz="1500" b="0" i="0" u="none" strike="noStrike" noProof="0" dirty="0">
                        <a:latin typeface="+mn-lt"/>
                      </a:endParaRPr>
                    </a:p>
                  </a:txBody>
                  <a:tcPr marL="110585" marR="110585" marT="55290" marB="55290" anchor="ctr"/>
                </a:tc>
                <a:tc>
                  <a:txBody>
                    <a:bodyPr/>
                    <a:lstStyle/>
                    <a:p>
                      <a:pPr algn="ctr" fontAlgn="ctr"/>
                      <a:r>
                        <a:rPr lang="en-IN" sz="1500" b="0" u="none" strike="noStrike" dirty="0">
                          <a:solidFill>
                            <a:srgbClr val="000000"/>
                          </a:solidFill>
                          <a:effectLst/>
                        </a:rPr>
                        <a:t>11.84</a:t>
                      </a:r>
                      <a:endParaRPr lang="en-IN" sz="15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0" algn="ctr" defTabSz="914400" rtl="0" eaLnBrk="1" fontAlgn="ctr" latinLnBrk="0" hangingPunct="1"/>
                      <a:r>
                        <a:rPr lang="en-IN" sz="1500" b="0" u="none" strike="noStrike" kern="1200" dirty="0">
                          <a:solidFill>
                            <a:srgbClr val="000000"/>
                          </a:solidFill>
                          <a:effectLst/>
                        </a:rPr>
                        <a:t>12.19</a:t>
                      </a:r>
                      <a:endParaRPr lang="en-IN" sz="1500" b="0" i="0" u="none" strike="noStrike" kern="1200" dirty="0">
                        <a:solidFill>
                          <a:srgbClr val="000000"/>
                        </a:solidFill>
                        <a:effectLst/>
                        <a:latin typeface="Calibri" panose="020F0502020204030204" pitchFamily="34" charset="0"/>
                        <a:ea typeface="+mn-ea"/>
                        <a:cs typeface="+mn-cs"/>
                      </a:endParaRPr>
                    </a:p>
                  </a:txBody>
                  <a:tcPr marL="6350" marR="6350" marT="6350" marB="0" anchor="ctr"/>
                </a:tc>
                <a:extLst>
                  <a:ext uri="{0D108BD9-81ED-4DB2-BD59-A6C34878D82A}">
                    <a16:rowId xmlns:a16="http://schemas.microsoft.com/office/drawing/2014/main" val="3874015021"/>
                  </a:ext>
                </a:extLst>
              </a:tr>
              <a:tr h="360000">
                <a:tc>
                  <a:txBody>
                    <a:bodyPr/>
                    <a:lstStyle/>
                    <a:p>
                      <a:pPr lvl="0" algn="ctr">
                        <a:buNone/>
                      </a:pPr>
                      <a:r>
                        <a:rPr lang="en-US" sz="1500" b="0" dirty="0"/>
                        <a:t>9</a:t>
                      </a:r>
                      <a:endParaRPr lang="en-US" sz="1500" b="0" dirty="0">
                        <a:latin typeface="Calibri"/>
                      </a:endParaRPr>
                    </a:p>
                  </a:txBody>
                  <a:tcPr marL="110585" marR="110585" marT="55292" marB="55292" anchor="ctr"/>
                </a:tc>
                <a:tc vMerge="1">
                  <a:txBody>
                    <a:bodyPr/>
                    <a:lstStyle/>
                    <a:p>
                      <a:pPr lvl="0">
                        <a:buNone/>
                      </a:pPr>
                      <a:endParaRPr lang="en-US" sz="2200" dirty="0"/>
                    </a:p>
                  </a:txBody>
                  <a:tcPr marL="110585" marR="110585" marT="55290" marB="55290"/>
                </a:tc>
                <a:tc>
                  <a:txBody>
                    <a:bodyPr/>
                    <a:lstStyle/>
                    <a:p>
                      <a:pPr lvl="0">
                        <a:buNone/>
                      </a:pPr>
                      <a:r>
                        <a:rPr lang="en-US" sz="1500" b="0" dirty="0"/>
                        <a:t>STA 12, STA 21 &amp; STA 22 Active</a:t>
                      </a:r>
                      <a:endParaRPr lang="en-US" sz="2200" dirty="0"/>
                    </a:p>
                  </a:txBody>
                  <a:tcPr marL="110585" marR="110585" marT="55292" marB="55292" anchor="ctr"/>
                </a:tc>
                <a:tc>
                  <a:txBody>
                    <a:bodyPr/>
                    <a:lstStyle/>
                    <a:p>
                      <a:pPr lvl="0" algn="ctr">
                        <a:buNone/>
                      </a:pPr>
                      <a:r>
                        <a:rPr lang="en-US" sz="1500" dirty="0"/>
                        <a:t>-</a:t>
                      </a:r>
                    </a:p>
                  </a:txBody>
                  <a:tcPr marL="110585" marR="110585" marT="55292" marB="55292" anchor="ctr"/>
                </a:tc>
                <a:tc>
                  <a:txBody>
                    <a:bodyPr/>
                    <a:lstStyle/>
                    <a:p>
                      <a:pPr lvl="0" algn="ctr">
                        <a:buNone/>
                      </a:pPr>
                      <a:r>
                        <a:rPr lang="en-US" sz="1500" b="0" u="none" strike="noStrike" noProof="0" dirty="0"/>
                        <a:t>28.62 ± 1.63</a:t>
                      </a:r>
                      <a:endParaRPr lang="en-US" sz="1500" dirty="0">
                        <a:latin typeface="Calibri"/>
                      </a:endParaRPr>
                    </a:p>
                  </a:txBody>
                  <a:tcPr marL="110585" marR="110585" marT="55292" marB="55292" anchor="ctr">
                    <a:solidFill>
                      <a:srgbClr val="92D050"/>
                    </a:solidFill>
                  </a:tcPr>
                </a:tc>
                <a:tc>
                  <a:txBody>
                    <a:bodyPr/>
                    <a:lstStyle/>
                    <a:p>
                      <a:pPr lvl="0" algn="ctr">
                        <a:buNone/>
                      </a:pPr>
                      <a:r>
                        <a:rPr lang="en-US" sz="1500" b="0" u="none" strike="noStrike" noProof="0" dirty="0"/>
                        <a:t>28.96 ± 2.92</a:t>
                      </a:r>
                      <a:endParaRPr lang="en-US" sz="1500" b="0" i="0" u="none" strike="noStrike" noProof="0" dirty="0">
                        <a:latin typeface="+mn-lt"/>
                      </a:endParaRPr>
                    </a:p>
                  </a:txBody>
                  <a:tcPr marL="110585" marR="110585" marT="55292" marB="55292" anchor="ctr">
                    <a:solidFill>
                      <a:srgbClr val="92D050"/>
                    </a:solidFill>
                  </a:tcPr>
                </a:tc>
                <a:tc>
                  <a:txBody>
                    <a:bodyPr/>
                    <a:lstStyle/>
                    <a:p>
                      <a:pPr marL="0" marR="0" lvl="0" indent="0" algn="ctr" defTabSz="1072866" rtl="0" eaLnBrk="1" fontAlgn="auto" latinLnBrk="0" hangingPunct="1">
                        <a:lnSpc>
                          <a:spcPct val="100000"/>
                        </a:lnSpc>
                        <a:spcBef>
                          <a:spcPts val="0"/>
                        </a:spcBef>
                        <a:spcAft>
                          <a:spcPts val="0"/>
                        </a:spcAft>
                        <a:buClrTx/>
                        <a:buSzTx/>
                        <a:buFontTx/>
                        <a:buNone/>
                        <a:tabLst/>
                        <a:defRPr/>
                      </a:pPr>
                      <a:r>
                        <a:rPr lang="en-US" sz="1500" b="0" u="none" strike="noStrike" noProof="0" dirty="0"/>
                        <a:t>37.56 ± 1.85</a:t>
                      </a:r>
                      <a:endParaRPr lang="en-US" sz="1500" b="0" i="0" u="none" strike="noStrike" noProof="0" dirty="0">
                        <a:latin typeface="+mn-lt"/>
                      </a:endParaRPr>
                    </a:p>
                  </a:txBody>
                  <a:tcPr marL="110585" marR="110585" marT="55292" marB="55292" anchor="ctr"/>
                </a:tc>
                <a:tc>
                  <a:txBody>
                    <a:bodyPr/>
                    <a:lstStyle/>
                    <a:p>
                      <a:pPr algn="ctr" fontAlgn="ctr"/>
                      <a:r>
                        <a:rPr lang="en-IN" sz="1500" b="0" i="0" u="none" strike="noStrike" dirty="0">
                          <a:solidFill>
                            <a:srgbClr val="000000"/>
                          </a:solidFill>
                          <a:effectLst/>
                          <a:latin typeface="Calibri" panose="020F0502020204030204" pitchFamily="34" charset="0"/>
                        </a:rPr>
                        <a:t>10.34</a:t>
                      </a:r>
                    </a:p>
                  </a:txBody>
                  <a:tcPr marL="6350" marR="6350" marT="6350" marB="0" anchor="ctr">
                    <a:solidFill>
                      <a:srgbClr val="92D050"/>
                    </a:solidFill>
                  </a:tcPr>
                </a:tc>
                <a:tc>
                  <a:txBody>
                    <a:bodyPr/>
                    <a:lstStyle/>
                    <a:p>
                      <a:pPr marL="0" algn="ctr" defTabSz="914400" rtl="0" eaLnBrk="1" fontAlgn="ctr" latinLnBrk="0" hangingPunct="1"/>
                      <a:r>
                        <a:rPr lang="en-IN" sz="1500" b="0" u="none" strike="noStrike" kern="1200" dirty="0">
                          <a:solidFill>
                            <a:srgbClr val="000000"/>
                          </a:solidFill>
                          <a:effectLst/>
                        </a:rPr>
                        <a:t>10.67</a:t>
                      </a:r>
                      <a:endParaRPr lang="en-IN" sz="1500" b="0" i="0" u="none" strike="noStrike" kern="1200" dirty="0">
                        <a:solidFill>
                          <a:srgbClr val="000000"/>
                        </a:solidFill>
                        <a:effectLst/>
                        <a:latin typeface="Calibri" panose="020F0502020204030204" pitchFamily="34" charset="0"/>
                        <a:ea typeface="+mn-ea"/>
                        <a:cs typeface="+mn-cs"/>
                      </a:endParaRPr>
                    </a:p>
                  </a:txBody>
                  <a:tcPr marL="6350" marR="6350" marT="6350" marB="0" anchor="ctr"/>
                </a:tc>
                <a:extLst>
                  <a:ext uri="{0D108BD9-81ED-4DB2-BD59-A6C34878D82A}">
                    <a16:rowId xmlns:a16="http://schemas.microsoft.com/office/drawing/2014/main" val="2123594482"/>
                  </a:ext>
                </a:extLst>
              </a:tr>
            </a:tbl>
          </a:graphicData>
        </a:graphic>
      </p:graphicFrame>
      <p:sp>
        <p:nvSpPr>
          <p:cNvPr id="3" name="TextBox 2">
            <a:extLst>
              <a:ext uri="{FF2B5EF4-FFF2-40B4-BE49-F238E27FC236}">
                <a16:creationId xmlns:a16="http://schemas.microsoft.com/office/drawing/2014/main" id="{70067916-C56B-8091-4AE9-E97A07298337}"/>
              </a:ext>
            </a:extLst>
          </p:cNvPr>
          <p:cNvSpPr txBox="1"/>
          <p:nvPr/>
        </p:nvSpPr>
        <p:spPr>
          <a:xfrm>
            <a:off x="10730685" y="-47327"/>
            <a:ext cx="163742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11 May 2023</a:t>
            </a: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D0CCEC9-3C81-BA09-89AD-046E6DCA43D6}"/>
              </a:ext>
            </a:extLst>
          </p:cNvPr>
          <p:cNvPicPr>
            <a:picLocks noChangeAspect="1"/>
          </p:cNvPicPr>
          <p:nvPr/>
        </p:nvPicPr>
        <p:blipFill>
          <a:blip r:embed="rId3"/>
          <a:stretch>
            <a:fillRect/>
          </a:stretch>
        </p:blipFill>
        <p:spPr>
          <a:xfrm>
            <a:off x="1532586" y="39946"/>
            <a:ext cx="2280250" cy="856794"/>
          </a:xfrm>
          <a:prstGeom prst="rect">
            <a:avLst/>
          </a:prstGeom>
        </p:spPr>
      </p:pic>
    </p:spTree>
    <p:extLst>
      <p:ext uri="{BB962C8B-B14F-4D97-AF65-F5344CB8AC3E}">
        <p14:creationId xmlns:p14="http://schemas.microsoft.com/office/powerpoint/2010/main" val="2361060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3CD1F-CF36-A3FB-DB10-365E816D8ABA}"/>
              </a:ext>
            </a:extLst>
          </p:cNvPr>
          <p:cNvSpPr>
            <a:spLocks noGrp="1"/>
          </p:cNvSpPr>
          <p:nvPr>
            <p:ph type="title"/>
          </p:nvPr>
        </p:nvSpPr>
        <p:spPr>
          <a:xfrm>
            <a:off x="622851" y="74002"/>
            <a:ext cx="10972800" cy="609600"/>
          </a:xfrm>
        </p:spPr>
        <p:txBody>
          <a:bodyPr>
            <a:normAutofit/>
          </a:bodyPr>
          <a:lstStyle/>
          <a:p>
            <a:r>
              <a:rPr lang="en-US" sz="2800" dirty="0"/>
              <a:t>Network Slicing for </a:t>
            </a:r>
            <a:r>
              <a:rPr lang="en-US" sz="2800" dirty="0" err="1"/>
              <a:t>WiFi</a:t>
            </a:r>
            <a:r>
              <a:rPr lang="en-US" sz="2800" dirty="0"/>
              <a:t>: PF with Rate Guarantee</a:t>
            </a:r>
            <a:endParaRPr lang="en-IN" sz="2800" dirty="0"/>
          </a:p>
        </p:txBody>
      </p:sp>
      <p:sp>
        <p:nvSpPr>
          <p:cNvPr id="3" name="Content Placeholder 2">
            <a:extLst>
              <a:ext uri="{FF2B5EF4-FFF2-40B4-BE49-F238E27FC236}">
                <a16:creationId xmlns:a16="http://schemas.microsoft.com/office/drawing/2014/main" id="{C52C1E67-3C78-5459-594D-844236CD4AC6}"/>
              </a:ext>
            </a:extLst>
          </p:cNvPr>
          <p:cNvSpPr>
            <a:spLocks noGrp="1"/>
          </p:cNvSpPr>
          <p:nvPr>
            <p:ph idx="1"/>
          </p:nvPr>
        </p:nvSpPr>
        <p:spPr>
          <a:xfrm>
            <a:off x="4731026" y="1307547"/>
            <a:ext cx="7253356" cy="4766365"/>
          </a:xfrm>
        </p:spPr>
        <p:txBody>
          <a:bodyPr>
            <a:normAutofit/>
          </a:bodyPr>
          <a:lstStyle/>
          <a:p>
            <a:r>
              <a:rPr lang="en-US" sz="2000" dirty="0"/>
              <a:t>Use cases</a:t>
            </a:r>
          </a:p>
          <a:p>
            <a:pPr lvl="1"/>
            <a:r>
              <a:rPr lang="en-US" sz="1800" dirty="0"/>
              <a:t>Indoor high-resolution, rapid download of images and videos</a:t>
            </a:r>
          </a:p>
          <a:p>
            <a:pPr lvl="2"/>
            <a:r>
              <a:rPr lang="en-US" sz="1800" dirty="0"/>
              <a:t>A senior doctor visiting patients at their hospital beds</a:t>
            </a:r>
          </a:p>
          <a:p>
            <a:pPr lvl="2"/>
            <a:r>
              <a:rPr lang="en-US" sz="1800" dirty="0"/>
              <a:t>Inspection and process monitoring in factories</a:t>
            </a:r>
          </a:p>
          <a:p>
            <a:r>
              <a:rPr lang="en-US" sz="2000" dirty="0"/>
              <a:t>Can we provide a guaranteed bit rate </a:t>
            </a:r>
          </a:p>
          <a:p>
            <a:pPr lvl="1"/>
            <a:r>
              <a:rPr lang="en-US" sz="1800" dirty="0"/>
              <a:t>to a particular device</a:t>
            </a:r>
          </a:p>
          <a:p>
            <a:pPr lvl="1"/>
            <a:r>
              <a:rPr lang="en-US" sz="1800" dirty="0"/>
              <a:t>or a group of devices, with admission control?</a:t>
            </a:r>
          </a:p>
          <a:p>
            <a:r>
              <a:rPr lang="en-US" sz="2000" dirty="0"/>
              <a:t>We have implemented PF-RG in ADWISER</a:t>
            </a:r>
          </a:p>
          <a:p>
            <a:pPr lvl="1"/>
            <a:r>
              <a:rPr lang="en-US" sz="1800" dirty="0"/>
              <a:t>In 5G they call this “network slicing”</a:t>
            </a:r>
            <a:endParaRPr lang="en-IN" sz="1800" dirty="0"/>
          </a:p>
          <a:p>
            <a:pPr lvl="2"/>
            <a:r>
              <a:rPr lang="en-IN" sz="1800" dirty="0"/>
              <a:t>The plot at left shows</a:t>
            </a:r>
          </a:p>
          <a:p>
            <a:pPr lvl="3"/>
            <a:r>
              <a:rPr lang="en-IN" sz="1800" dirty="0"/>
              <a:t>The ideal max-sum-throughput and proportional-fair-throughput points</a:t>
            </a:r>
          </a:p>
          <a:p>
            <a:pPr lvl="3"/>
            <a:r>
              <a:rPr lang="en-IN" sz="1800" dirty="0"/>
              <a:t>Also, the PF-RG point with rate guarantee of 25 Mbps to UE1</a:t>
            </a:r>
          </a:p>
        </p:txBody>
      </p:sp>
      <p:pic>
        <p:nvPicPr>
          <p:cNvPr id="5" name="Picture 4" descr="A doctor looking at a patient&#10;&#10;Description automatically generated with low confidence">
            <a:extLst>
              <a:ext uri="{FF2B5EF4-FFF2-40B4-BE49-F238E27FC236}">
                <a16:creationId xmlns:a16="http://schemas.microsoft.com/office/drawing/2014/main" id="{EB1FC47B-B392-D2E0-3909-5688407EEE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534" y="956916"/>
            <a:ext cx="3589683" cy="2393122"/>
          </a:xfrm>
          <a:prstGeom prst="rect">
            <a:avLst/>
          </a:prstGeom>
        </p:spPr>
      </p:pic>
      <p:pic>
        <p:nvPicPr>
          <p:cNvPr id="7" name="Picture 6">
            <a:extLst>
              <a:ext uri="{FF2B5EF4-FFF2-40B4-BE49-F238E27FC236}">
                <a16:creationId xmlns:a16="http://schemas.microsoft.com/office/drawing/2014/main" id="{29864735-2E61-9A93-A4E9-64E194FC300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6822" y="3623353"/>
            <a:ext cx="3811890" cy="2962978"/>
          </a:xfrm>
          <a:prstGeom prst="rect">
            <a:avLst/>
          </a:prstGeom>
        </p:spPr>
      </p:pic>
      <p:sp>
        <p:nvSpPr>
          <p:cNvPr id="4" name="TextBox 3">
            <a:extLst>
              <a:ext uri="{FF2B5EF4-FFF2-40B4-BE49-F238E27FC236}">
                <a16:creationId xmlns:a16="http://schemas.microsoft.com/office/drawing/2014/main" id="{C41CDA30-7A1E-1470-FB44-2D2529DDFF24}"/>
              </a:ext>
            </a:extLst>
          </p:cNvPr>
          <p:cNvSpPr txBox="1"/>
          <p:nvPr/>
        </p:nvSpPr>
        <p:spPr>
          <a:xfrm>
            <a:off x="10795571" y="-41548"/>
            <a:ext cx="1447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8 Feb 2023</a:t>
            </a: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296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D7CCF-CFD0-4D56-B2FC-50867091FCD1}"/>
              </a:ext>
            </a:extLst>
          </p:cNvPr>
          <p:cNvSpPr>
            <a:spLocks noGrp="1"/>
          </p:cNvSpPr>
          <p:nvPr>
            <p:ph type="title"/>
          </p:nvPr>
        </p:nvSpPr>
        <p:spPr>
          <a:xfrm>
            <a:off x="34452" y="-15513"/>
            <a:ext cx="11962981" cy="609578"/>
          </a:xfrm>
        </p:spPr>
        <p:txBody>
          <a:bodyPr>
            <a:noAutofit/>
          </a:bodyPr>
          <a:lstStyle/>
          <a:p>
            <a:pPr algn="ctr"/>
            <a:r>
              <a:rPr lang="en-US" sz="2540" b="1" spc="-1" dirty="0">
                <a:latin typeface="Calibri"/>
                <a:ea typeface="+mn-ea"/>
                <a:cs typeface="Calibri"/>
              </a:rPr>
              <a:t>Enforcing a 75 Mbps Rate Guarantee for STA21 with ADWISER (TS-PF-IB(RG)-ABR-OT)</a:t>
            </a:r>
            <a:endParaRPr lang="en-IN" sz="2540" b="1" spc="-1" dirty="0">
              <a:latin typeface="Calibri"/>
              <a:ea typeface="+mn-ea"/>
              <a:cs typeface="Calibri"/>
            </a:endParaRPr>
          </a:p>
        </p:txBody>
      </p:sp>
      <p:pic>
        <p:nvPicPr>
          <p:cNvPr id="8" name="Picture 7" descr="Diagram, engineering drawing&#10;&#10;Description automatically generated">
            <a:extLst>
              <a:ext uri="{FF2B5EF4-FFF2-40B4-BE49-F238E27FC236}">
                <a16:creationId xmlns:a16="http://schemas.microsoft.com/office/drawing/2014/main" id="{D5F658C1-C1E8-C540-7400-AF189FF8DE81}"/>
              </a:ext>
            </a:extLst>
          </p:cNvPr>
          <p:cNvPicPr>
            <a:picLocks noChangeAspect="1"/>
          </p:cNvPicPr>
          <p:nvPr/>
        </p:nvPicPr>
        <p:blipFill rotWithShape="1">
          <a:blip r:embed="rId2">
            <a:extLst>
              <a:ext uri="{28A0092B-C50C-407E-A947-70E740481C1C}">
                <a14:useLocalDpi xmlns:a14="http://schemas.microsoft.com/office/drawing/2010/main" val="0"/>
              </a:ext>
            </a:extLst>
          </a:blip>
          <a:srcRect l="40726" b="55095"/>
          <a:stretch/>
        </p:blipFill>
        <p:spPr>
          <a:xfrm>
            <a:off x="3038327" y="495039"/>
            <a:ext cx="7851204" cy="4075316"/>
          </a:xfrm>
          <a:prstGeom prst="rect">
            <a:avLst/>
          </a:prstGeom>
        </p:spPr>
      </p:pic>
      <p:pic>
        <p:nvPicPr>
          <p:cNvPr id="4" name="Picture 3">
            <a:extLst>
              <a:ext uri="{FF2B5EF4-FFF2-40B4-BE49-F238E27FC236}">
                <a16:creationId xmlns:a16="http://schemas.microsoft.com/office/drawing/2014/main" id="{BEE778D7-3692-181A-D869-691BD772EA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3840" y="2193359"/>
            <a:ext cx="540569" cy="506302"/>
          </a:xfrm>
          <a:prstGeom prst="rect">
            <a:avLst/>
          </a:prstGeom>
        </p:spPr>
      </p:pic>
      <p:pic>
        <p:nvPicPr>
          <p:cNvPr id="9" name="Picture 8">
            <a:extLst>
              <a:ext uri="{FF2B5EF4-FFF2-40B4-BE49-F238E27FC236}">
                <a16:creationId xmlns:a16="http://schemas.microsoft.com/office/drawing/2014/main" id="{443EF01C-AB38-E4D8-BC20-ABA4537E36F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4685" y="3384177"/>
            <a:ext cx="517513" cy="50957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EA56538-EB90-9733-9BEA-1E3BCA2EC537}"/>
              </a:ext>
            </a:extLst>
          </p:cNvPr>
          <p:cNvSpPr txBox="1"/>
          <p:nvPr/>
        </p:nvSpPr>
        <p:spPr>
          <a:xfrm>
            <a:off x="8984559" y="2650805"/>
            <a:ext cx="115140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Calibri"/>
              </a:rPr>
              <a:t>AP2</a:t>
            </a:r>
          </a:p>
        </p:txBody>
      </p:sp>
      <p:sp>
        <p:nvSpPr>
          <p:cNvPr id="15" name="TextBox 14">
            <a:extLst>
              <a:ext uri="{FF2B5EF4-FFF2-40B4-BE49-F238E27FC236}">
                <a16:creationId xmlns:a16="http://schemas.microsoft.com/office/drawing/2014/main" id="{2FA605EC-9681-9B17-F297-B45BFDD00E1C}"/>
              </a:ext>
            </a:extLst>
          </p:cNvPr>
          <p:cNvSpPr txBox="1"/>
          <p:nvPr/>
        </p:nvSpPr>
        <p:spPr>
          <a:xfrm>
            <a:off x="5494561" y="3803106"/>
            <a:ext cx="73683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Calibri"/>
              </a:rPr>
              <a:t>STA21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Calibri"/>
              </a:rPr>
              <a:t>(L2)</a:t>
            </a:r>
          </a:p>
        </p:txBody>
      </p:sp>
      <p:pic>
        <p:nvPicPr>
          <p:cNvPr id="29" name="Picture 28">
            <a:extLst>
              <a:ext uri="{FF2B5EF4-FFF2-40B4-BE49-F238E27FC236}">
                <a16:creationId xmlns:a16="http://schemas.microsoft.com/office/drawing/2014/main" id="{79FDB68D-AB40-C7DE-EDD7-1089CFEB86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608" y="559049"/>
            <a:ext cx="540569" cy="506302"/>
          </a:xfrm>
          <a:prstGeom prst="rect">
            <a:avLst/>
          </a:prstGeom>
        </p:spPr>
      </p:pic>
      <p:sp>
        <p:nvSpPr>
          <p:cNvPr id="30" name="TextBox 29">
            <a:extLst>
              <a:ext uri="{FF2B5EF4-FFF2-40B4-BE49-F238E27FC236}">
                <a16:creationId xmlns:a16="http://schemas.microsoft.com/office/drawing/2014/main" id="{A0E23A30-517C-61B3-40F8-1644F243372C}"/>
              </a:ext>
            </a:extLst>
          </p:cNvPr>
          <p:cNvSpPr txBox="1"/>
          <p:nvPr/>
        </p:nvSpPr>
        <p:spPr>
          <a:xfrm>
            <a:off x="1052177" y="627534"/>
            <a:ext cx="22851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rPr>
              <a:t>Access Point</a:t>
            </a:r>
          </a:p>
        </p:txBody>
      </p:sp>
      <p:pic>
        <p:nvPicPr>
          <p:cNvPr id="31" name="Picture 30">
            <a:extLst>
              <a:ext uri="{FF2B5EF4-FFF2-40B4-BE49-F238E27FC236}">
                <a16:creationId xmlns:a16="http://schemas.microsoft.com/office/drawing/2014/main" id="{914F9796-3F0F-F741-2F58-0D546E25A7E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083" y="1236512"/>
            <a:ext cx="369123" cy="36346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4AA27156-BAA0-5046-469B-D0760974FA18}"/>
              </a:ext>
            </a:extLst>
          </p:cNvPr>
          <p:cNvSpPr txBox="1"/>
          <p:nvPr/>
        </p:nvSpPr>
        <p:spPr>
          <a:xfrm>
            <a:off x="1001323" y="1236512"/>
            <a:ext cx="20370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rPr>
              <a:t>Laptops: HP &amp; MSI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solidFill>
                  <a:prstClr val="black"/>
                </a:solidFill>
                <a:latin typeface="Calibri" panose="020F0502020204030204"/>
              </a:rPr>
              <a:t>with the </a:t>
            </a:r>
            <a:r>
              <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rPr>
              <a:t>Ubuntu OS</a:t>
            </a:r>
          </a:p>
        </p:txBody>
      </p:sp>
      <p:sp>
        <p:nvSpPr>
          <p:cNvPr id="3" name="TextBox 2">
            <a:extLst>
              <a:ext uri="{FF2B5EF4-FFF2-40B4-BE49-F238E27FC236}">
                <a16:creationId xmlns:a16="http://schemas.microsoft.com/office/drawing/2014/main" id="{B3E69C0A-6B7A-E831-F605-5165D20E6436}"/>
              </a:ext>
            </a:extLst>
          </p:cNvPr>
          <p:cNvSpPr txBox="1"/>
          <p:nvPr/>
        </p:nvSpPr>
        <p:spPr>
          <a:xfrm>
            <a:off x="10602930" y="0"/>
            <a:ext cx="16404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22 May 2023</a:t>
            </a: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6DC1BE7-E9B4-4B87-F5E3-91C20452A45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3220" y="3015130"/>
            <a:ext cx="480279" cy="4729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F6ADEF6-2C75-D86B-9B93-F7F969A1AF95}"/>
              </a:ext>
            </a:extLst>
          </p:cNvPr>
          <p:cNvSpPr txBox="1"/>
          <p:nvPr/>
        </p:nvSpPr>
        <p:spPr>
          <a:xfrm>
            <a:off x="7336666" y="3412871"/>
            <a:ext cx="73683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Calibri"/>
              </a:rPr>
              <a:t>STA21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Calibri"/>
              </a:rPr>
              <a:t>(L3)</a:t>
            </a:r>
          </a:p>
        </p:txBody>
      </p:sp>
      <p:pic>
        <p:nvPicPr>
          <p:cNvPr id="7" name="Picture 6">
            <a:extLst>
              <a:ext uri="{FF2B5EF4-FFF2-40B4-BE49-F238E27FC236}">
                <a16:creationId xmlns:a16="http://schemas.microsoft.com/office/drawing/2014/main" id="{8FA9CB95-3DCF-15AE-7188-09964EAE094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54082" y="681419"/>
            <a:ext cx="480279" cy="47291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C9E5A32-BA39-8B45-4732-A0D6C33A0014}"/>
              </a:ext>
            </a:extLst>
          </p:cNvPr>
          <p:cNvSpPr txBox="1"/>
          <p:nvPr/>
        </p:nvSpPr>
        <p:spPr>
          <a:xfrm>
            <a:off x="9478980" y="1090327"/>
            <a:ext cx="115140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Calibri"/>
              </a:rPr>
              <a:t>STA22</a:t>
            </a:r>
          </a:p>
        </p:txBody>
      </p:sp>
      <p:pic>
        <p:nvPicPr>
          <p:cNvPr id="10" name="Picture 9">
            <a:extLst>
              <a:ext uri="{FF2B5EF4-FFF2-40B4-BE49-F238E27FC236}">
                <a16:creationId xmlns:a16="http://schemas.microsoft.com/office/drawing/2014/main" id="{DB05DA97-18D8-5630-54D1-578E72CBC3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1533" y="3763444"/>
            <a:ext cx="517513" cy="50957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AA8BC2F-41FE-5819-4D57-0672C32DF2A5}"/>
              </a:ext>
            </a:extLst>
          </p:cNvPr>
          <p:cNvSpPr txBox="1"/>
          <p:nvPr/>
        </p:nvSpPr>
        <p:spPr>
          <a:xfrm>
            <a:off x="3871409" y="4182373"/>
            <a:ext cx="73683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Calibri"/>
              </a:rPr>
              <a:t>STA21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Calibri"/>
              </a:rPr>
              <a:t>(L1)</a:t>
            </a:r>
          </a:p>
        </p:txBody>
      </p:sp>
      <mc:AlternateContent xmlns:mc="http://schemas.openxmlformats.org/markup-compatibility/2006">
        <mc:Choice xmlns:a14="http://schemas.microsoft.com/office/drawing/2010/main" Requires="a14">
          <p:sp>
            <p:nvSpPr>
              <p:cNvPr id="14" name="Speech Bubble: Rectangle with Corners Rounded 13">
                <a:extLst>
                  <a:ext uri="{FF2B5EF4-FFF2-40B4-BE49-F238E27FC236}">
                    <a16:creationId xmlns:a16="http://schemas.microsoft.com/office/drawing/2014/main" id="{ED9B4CC6-E4F3-3B38-8F83-FA994190C3CE}"/>
                  </a:ext>
                </a:extLst>
              </p:cNvPr>
              <p:cNvSpPr/>
              <p:nvPr/>
            </p:nvSpPr>
            <p:spPr>
              <a:xfrm>
                <a:off x="511608" y="4636580"/>
                <a:ext cx="1434906" cy="1876380"/>
              </a:xfrm>
              <a:prstGeom prst="wedgeRoundRectCallout">
                <a:avLst>
                  <a:gd name="adj1" fmla="val 202485"/>
                  <a:gd name="adj2" fmla="val -75864"/>
                  <a:gd name="adj3" fmla="val 16667"/>
                </a:avLst>
              </a:prstGeom>
              <a:solidFill>
                <a:srgbClr val="4F81BD">
                  <a:alpha val="50000"/>
                </a:srgbClr>
              </a:solidFill>
              <a:ln w="25400" cap="flat" cmpd="sng" algn="ctr">
                <a:solidFill>
                  <a:srgbClr val="4F81BD">
                    <a:shade val="50000"/>
                  </a:srgbClr>
                </a:solidFill>
                <a:prstDash val="solid"/>
              </a:ln>
              <a:effectLst/>
            </p:spPr>
            <p:txBody>
              <a:bodyPr wrap="square" rtlCol="0" anchor="ctr" anchorCtr="1">
                <a:spAutoFit/>
              </a:bodyPr>
              <a:lstStyle/>
              <a:p>
                <a:pPr marL="0" marR="0" lvl="0" indent="0" algn="ctr" defTabSz="914338"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black"/>
                    </a:solidFill>
                    <a:effectLst/>
                    <a:uLnTx/>
                    <a:uFillTx/>
                    <a:latin typeface="Calibri"/>
                  </a:rPr>
                  <a:t>STA21 </a:t>
                </a:r>
                <a14:m>
                  <m:oMath xmlns:m="http://schemas.openxmlformats.org/officeDocument/2006/math">
                    <m:r>
                      <a:rPr kumimoji="0" lang="en-US" b="1" i="1" u="none" strike="noStrike" kern="0" cap="none" spc="0" normalizeH="0" baseline="0" noProof="0" smtClean="0">
                        <a:ln>
                          <a:noFill/>
                        </a:ln>
                        <a:solidFill>
                          <a:prstClr val="black"/>
                        </a:solidFill>
                        <a:effectLst/>
                        <a:uLnTx/>
                        <a:uFillTx/>
                        <a:latin typeface="Cambria Math" panose="02040503050406030204" pitchFamily="18" charset="0"/>
                      </a:rPr>
                      <m:t>𝟒𝟑</m:t>
                    </m:r>
                    <m:r>
                      <a:rPr kumimoji="0" lang="en-US" b="1" i="1" u="none" strike="noStrike" kern="0" cap="none" spc="0" normalizeH="0" baseline="0" noProof="0" smtClean="0">
                        <a:ln>
                          <a:noFill/>
                        </a:ln>
                        <a:solidFill>
                          <a:prstClr val="black"/>
                        </a:solidFill>
                        <a:effectLst/>
                        <a:uLnTx/>
                        <a:uFillTx/>
                        <a:latin typeface="Cambria Math" panose="02040503050406030204" pitchFamily="18" charset="0"/>
                      </a:rPr>
                      <m:t>.</m:t>
                    </m:r>
                    <m:r>
                      <a:rPr kumimoji="0" lang="en-US" b="1" i="1" u="none" strike="noStrike" kern="0" cap="none" spc="0" normalizeH="0" baseline="0" noProof="0" smtClean="0">
                        <a:ln>
                          <a:noFill/>
                        </a:ln>
                        <a:solidFill>
                          <a:prstClr val="black"/>
                        </a:solidFill>
                        <a:effectLst/>
                        <a:uLnTx/>
                        <a:uFillTx/>
                        <a:latin typeface="Cambria Math" panose="02040503050406030204" pitchFamily="18" charset="0"/>
                      </a:rPr>
                      <m:t>𝟗𝟓</m:t>
                    </m:r>
                    <m:r>
                      <a:rPr kumimoji="0" lang="en-US" b="1" i="1" u="none" strike="noStrike" kern="0" cap="none" spc="0" normalizeH="0" baseline="0" noProof="0" smtClean="0">
                        <a:ln>
                          <a:noFill/>
                        </a:ln>
                        <a:solidFill>
                          <a:prstClr val="black"/>
                        </a:solidFill>
                        <a:effectLst/>
                        <a:uLnTx/>
                        <a:uFillTx/>
                        <a:latin typeface="Cambria Math" panose="02040503050406030204" pitchFamily="18" charset="0"/>
                      </a:rPr>
                      <m:t>±</m:t>
                    </m:r>
                    <m:r>
                      <a:rPr kumimoji="0" lang="en-US" b="1" i="1" u="none" strike="noStrike" kern="0" cap="none" spc="0" normalizeH="0" baseline="0" noProof="0" smtClean="0">
                        <a:ln>
                          <a:noFill/>
                        </a:ln>
                        <a:solidFill>
                          <a:prstClr val="black"/>
                        </a:solidFill>
                        <a:effectLst/>
                        <a:uLnTx/>
                        <a:uFillTx/>
                        <a:latin typeface="Cambria Math" panose="02040503050406030204" pitchFamily="18" charset="0"/>
                      </a:rPr>
                      <m:t>𝟐</m:t>
                    </m:r>
                    <m:r>
                      <a:rPr kumimoji="0" lang="en-US" b="1" i="1" u="none" strike="noStrike" kern="0" cap="none" spc="0" normalizeH="0" baseline="0" noProof="0" smtClean="0">
                        <a:ln>
                          <a:noFill/>
                        </a:ln>
                        <a:solidFill>
                          <a:prstClr val="black"/>
                        </a:solidFill>
                        <a:effectLst/>
                        <a:uLnTx/>
                        <a:uFillTx/>
                        <a:latin typeface="Cambria Math" panose="02040503050406030204" pitchFamily="18" charset="0"/>
                      </a:rPr>
                      <m:t>.</m:t>
                    </m:r>
                    <m:r>
                      <a:rPr kumimoji="0" lang="en-US" b="1" i="1" u="none" strike="noStrike" kern="0" cap="none" spc="0" normalizeH="0" baseline="0" noProof="0" smtClean="0">
                        <a:ln>
                          <a:noFill/>
                        </a:ln>
                        <a:solidFill>
                          <a:prstClr val="black"/>
                        </a:solidFill>
                        <a:effectLst/>
                        <a:uLnTx/>
                        <a:uFillTx/>
                        <a:latin typeface="Cambria Math" panose="02040503050406030204" pitchFamily="18" charset="0"/>
                      </a:rPr>
                      <m:t>𝟎𝟏</m:t>
                    </m:r>
                  </m:oMath>
                </a14:m>
                <a:r>
                  <a:rPr kumimoji="0" lang="en-US" b="1" i="0" u="none" strike="noStrike" kern="0" cap="none" spc="0" normalizeH="0" baseline="0" noProof="0" dirty="0">
                    <a:ln>
                      <a:noFill/>
                    </a:ln>
                    <a:solidFill>
                      <a:prstClr val="black"/>
                    </a:solidFill>
                    <a:effectLst/>
                    <a:uLnTx/>
                    <a:uFillTx/>
                    <a:latin typeface="Calibri"/>
                  </a:rPr>
                  <a:t> Mbps</a:t>
                </a:r>
              </a:p>
              <a:p>
                <a:pPr marL="0" marR="0" lvl="0" indent="0" algn="ctr" defTabSz="914338" eaLnBrk="1" fontAlgn="auto" latinLnBrk="0" hangingPunct="1">
                  <a:lnSpc>
                    <a:spcPct val="100000"/>
                  </a:lnSpc>
                  <a:spcBef>
                    <a:spcPts val="0"/>
                  </a:spcBef>
                  <a:spcAft>
                    <a:spcPts val="0"/>
                  </a:spcAft>
                  <a:buClrTx/>
                  <a:buSzTx/>
                  <a:buFontTx/>
                  <a:buNone/>
                  <a:tabLst/>
                  <a:defRPr/>
                </a:pPr>
                <a:r>
                  <a:rPr lang="en-US" b="1" kern="0" dirty="0">
                    <a:solidFill>
                      <a:prstClr val="black"/>
                    </a:solidFill>
                    <a:latin typeface="Calibri"/>
                  </a:rPr>
                  <a:t>STA 22 </a:t>
                </a:r>
                <a14:m>
                  <m:oMath xmlns:m="http://schemas.openxmlformats.org/officeDocument/2006/math">
                    <m:r>
                      <a:rPr lang="en-US" b="1" i="1" kern="0" smtClean="0">
                        <a:solidFill>
                          <a:prstClr val="black"/>
                        </a:solidFill>
                        <a:latin typeface="Cambria Math" panose="02040503050406030204" pitchFamily="18" charset="0"/>
                      </a:rPr>
                      <m:t>𝟔𝟓</m:t>
                    </m:r>
                    <m:r>
                      <a:rPr lang="en-US" b="1" i="1" kern="0" smtClean="0">
                        <a:solidFill>
                          <a:prstClr val="black"/>
                        </a:solidFill>
                        <a:latin typeface="Cambria Math" panose="02040503050406030204" pitchFamily="18" charset="0"/>
                      </a:rPr>
                      <m:t>.</m:t>
                    </m:r>
                    <m:r>
                      <a:rPr lang="en-US" b="1" i="1" kern="0" smtClean="0">
                        <a:solidFill>
                          <a:prstClr val="black"/>
                        </a:solidFill>
                        <a:latin typeface="Cambria Math" panose="02040503050406030204" pitchFamily="18" charset="0"/>
                      </a:rPr>
                      <m:t>𝟖𝟒</m:t>
                    </m:r>
                    <m:r>
                      <a:rPr lang="en-US" b="1" i="1" kern="0" smtClean="0">
                        <a:solidFill>
                          <a:prstClr val="black"/>
                        </a:solidFill>
                        <a:latin typeface="Cambria Math" panose="02040503050406030204" pitchFamily="18" charset="0"/>
                      </a:rPr>
                      <m:t>±</m:t>
                    </m:r>
                    <m:r>
                      <a:rPr lang="en-US" b="1" i="1" kern="0" smtClean="0">
                        <a:solidFill>
                          <a:prstClr val="black"/>
                        </a:solidFill>
                        <a:latin typeface="Cambria Math" panose="02040503050406030204" pitchFamily="18" charset="0"/>
                      </a:rPr>
                      <m:t>𝟐</m:t>
                    </m:r>
                    <m:r>
                      <a:rPr lang="en-US" b="1" i="1" kern="0" smtClean="0">
                        <a:solidFill>
                          <a:prstClr val="black"/>
                        </a:solidFill>
                        <a:latin typeface="Cambria Math" panose="02040503050406030204" pitchFamily="18" charset="0"/>
                      </a:rPr>
                      <m:t>.</m:t>
                    </m:r>
                    <m:r>
                      <a:rPr lang="en-US" b="1" i="1" kern="0" smtClean="0">
                        <a:solidFill>
                          <a:prstClr val="black"/>
                        </a:solidFill>
                        <a:latin typeface="Cambria Math" panose="02040503050406030204" pitchFamily="18" charset="0"/>
                      </a:rPr>
                      <m:t>𝟏𝟓</m:t>
                    </m:r>
                  </m:oMath>
                </a14:m>
                <a:r>
                  <a:rPr kumimoji="0" lang="en-US" b="1" i="0" u="none" strike="noStrike" kern="0" cap="none" spc="0" normalizeH="0" baseline="0" noProof="0" dirty="0">
                    <a:ln>
                      <a:noFill/>
                    </a:ln>
                    <a:solidFill>
                      <a:prstClr val="black"/>
                    </a:solidFill>
                    <a:effectLst/>
                    <a:uLnTx/>
                    <a:uFillTx/>
                    <a:latin typeface="Calibri"/>
                  </a:rPr>
                  <a:t> Mbps</a:t>
                </a:r>
              </a:p>
            </p:txBody>
          </p:sp>
        </mc:Choice>
        <mc:Fallback>
          <p:sp>
            <p:nvSpPr>
              <p:cNvPr id="14" name="Speech Bubble: Rectangle with Corners Rounded 13">
                <a:extLst>
                  <a:ext uri="{FF2B5EF4-FFF2-40B4-BE49-F238E27FC236}">
                    <a16:creationId xmlns:a16="http://schemas.microsoft.com/office/drawing/2014/main" id="{ED9B4CC6-E4F3-3B38-8F83-FA994190C3CE}"/>
                  </a:ext>
                </a:extLst>
              </p:cNvPr>
              <p:cNvSpPr>
                <a:spLocks noRot="1" noChangeAspect="1" noMove="1" noResize="1" noEditPoints="1" noAdjustHandles="1" noChangeArrowheads="1" noChangeShapeType="1" noTextEdit="1"/>
              </p:cNvSpPr>
              <p:nvPr/>
            </p:nvSpPr>
            <p:spPr>
              <a:xfrm>
                <a:off x="511608" y="4636580"/>
                <a:ext cx="1434906" cy="1876380"/>
              </a:xfrm>
              <a:prstGeom prst="wedgeRoundRectCallout">
                <a:avLst>
                  <a:gd name="adj1" fmla="val 202485"/>
                  <a:gd name="adj2" fmla="val -75864"/>
                  <a:gd name="adj3" fmla="val 16667"/>
                </a:avLst>
              </a:prstGeom>
              <a:blipFill>
                <a:blip r:embed="rId5"/>
                <a:stretch>
                  <a:fillRect b="-512"/>
                </a:stretch>
              </a:blipFill>
              <a:ln w="25400" cap="flat" cmpd="sng" algn="ctr">
                <a:solidFill>
                  <a:srgbClr val="4F81BD">
                    <a:shade val="50000"/>
                  </a:srgbClr>
                </a:solidFill>
                <a:prstDash val="solid"/>
              </a:ln>
              <a:effectLst/>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22" name="Speech Bubble: Rectangle with Corners Rounded 21">
                <a:extLst>
                  <a:ext uri="{FF2B5EF4-FFF2-40B4-BE49-F238E27FC236}">
                    <a16:creationId xmlns:a16="http://schemas.microsoft.com/office/drawing/2014/main" id="{C90BFD2E-356F-1DEB-EDAB-8F8AFA2E4B8D}"/>
                  </a:ext>
                </a:extLst>
              </p:cNvPr>
              <p:cNvSpPr/>
              <p:nvPr/>
            </p:nvSpPr>
            <p:spPr>
              <a:xfrm>
                <a:off x="2501286" y="4633161"/>
                <a:ext cx="1434906" cy="1883219"/>
              </a:xfrm>
              <a:prstGeom prst="wedgeRoundRectCallout">
                <a:avLst>
                  <a:gd name="adj1" fmla="val 192911"/>
                  <a:gd name="adj2" fmla="val -91650"/>
                  <a:gd name="adj3" fmla="val 16667"/>
                </a:avLst>
              </a:prstGeom>
              <a:solidFill>
                <a:srgbClr val="4F81BD">
                  <a:alpha val="50000"/>
                </a:srgbClr>
              </a:solidFill>
              <a:ln w="25400" cap="flat" cmpd="sng" algn="ctr">
                <a:solidFill>
                  <a:srgbClr val="4F81BD">
                    <a:shade val="50000"/>
                  </a:srgbClr>
                </a:solidFill>
                <a:prstDash val="solid"/>
              </a:ln>
              <a:effectLst/>
            </p:spPr>
            <p:txBody>
              <a:bodyPr wrap="square" rtlCol="0" anchor="ctr" anchorCtr="1">
                <a:spAutoFit/>
              </a:bodyPr>
              <a:lstStyle/>
              <a:p>
                <a:pPr marL="0" marR="0" lvl="0" indent="0" algn="ctr" defTabSz="914338"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black"/>
                    </a:solidFill>
                    <a:effectLst/>
                    <a:uLnTx/>
                    <a:uFillTx/>
                    <a:latin typeface="Calibri"/>
                  </a:rPr>
                  <a:t>STA21</a:t>
                </a:r>
                <a14:m>
                  <m:oMath xmlns:m="http://schemas.openxmlformats.org/officeDocument/2006/math">
                    <m:r>
                      <a:rPr kumimoji="0" lang="en-US" b="1" i="0" u="none" strike="noStrike" kern="0" cap="none" spc="0" normalizeH="0" baseline="0" noProof="0" smtClean="0">
                        <a:ln>
                          <a:noFill/>
                        </a:ln>
                        <a:solidFill>
                          <a:prstClr val="black"/>
                        </a:solidFill>
                        <a:effectLst/>
                        <a:uLnTx/>
                        <a:uFillTx/>
                        <a:latin typeface="Cambria Math" panose="02040503050406030204" pitchFamily="18" charset="0"/>
                      </a:rPr>
                      <m:t>𝟓𝟕</m:t>
                    </m:r>
                    <m:r>
                      <a:rPr kumimoji="0" lang="en-US" b="1" i="0" u="none" strike="noStrike" kern="0" cap="none" spc="0" normalizeH="0" baseline="0" noProof="0" smtClean="0">
                        <a:ln>
                          <a:noFill/>
                        </a:ln>
                        <a:solidFill>
                          <a:prstClr val="black"/>
                        </a:solidFill>
                        <a:effectLst/>
                        <a:uLnTx/>
                        <a:uFillTx/>
                        <a:latin typeface="Cambria Math" panose="02040503050406030204" pitchFamily="18" charset="0"/>
                      </a:rPr>
                      <m:t>.</m:t>
                    </m:r>
                    <m:r>
                      <a:rPr kumimoji="0" lang="en-US" b="1" i="0" u="none" strike="noStrike" kern="0" cap="none" spc="0" normalizeH="0" baseline="0" noProof="0" smtClean="0">
                        <a:ln>
                          <a:noFill/>
                        </a:ln>
                        <a:solidFill>
                          <a:prstClr val="black"/>
                        </a:solidFill>
                        <a:effectLst/>
                        <a:uLnTx/>
                        <a:uFillTx/>
                        <a:latin typeface="Cambria Math" panose="02040503050406030204" pitchFamily="18" charset="0"/>
                      </a:rPr>
                      <m:t>𝟖𝟗</m:t>
                    </m:r>
                    <m:r>
                      <a:rPr kumimoji="0" lang="en-US" b="1" i="1" u="none" strike="noStrike" kern="0" cap="none" spc="0" normalizeH="0" baseline="0" noProof="0" smtClean="0">
                        <a:ln>
                          <a:noFill/>
                        </a:ln>
                        <a:solidFill>
                          <a:prstClr val="black"/>
                        </a:solidFill>
                        <a:effectLst/>
                        <a:uLnTx/>
                        <a:uFillTx/>
                        <a:latin typeface="Cambria Math" panose="02040503050406030204" pitchFamily="18" charset="0"/>
                      </a:rPr>
                      <m:t>±</m:t>
                    </m:r>
                    <m:r>
                      <a:rPr kumimoji="0" lang="en-US" b="1" i="1" u="none" strike="noStrike" kern="0" cap="none" spc="0" normalizeH="0" baseline="0" noProof="0" smtClean="0">
                        <a:ln>
                          <a:noFill/>
                        </a:ln>
                        <a:solidFill>
                          <a:prstClr val="black"/>
                        </a:solidFill>
                        <a:effectLst/>
                        <a:uLnTx/>
                        <a:uFillTx/>
                        <a:latin typeface="Cambria Math" panose="02040503050406030204" pitchFamily="18" charset="0"/>
                      </a:rPr>
                      <m:t>𝟐</m:t>
                    </m:r>
                    <m:r>
                      <a:rPr kumimoji="0" lang="en-US" b="1" i="1" u="none" strike="noStrike" kern="0" cap="none" spc="0" normalizeH="0" baseline="0" noProof="0" smtClean="0">
                        <a:ln>
                          <a:noFill/>
                        </a:ln>
                        <a:solidFill>
                          <a:prstClr val="black"/>
                        </a:solidFill>
                        <a:effectLst/>
                        <a:uLnTx/>
                        <a:uFillTx/>
                        <a:latin typeface="Cambria Math" panose="02040503050406030204" pitchFamily="18" charset="0"/>
                      </a:rPr>
                      <m:t>.</m:t>
                    </m:r>
                    <m:r>
                      <a:rPr kumimoji="0" lang="en-US" b="1" i="1" u="none" strike="noStrike" kern="0" cap="none" spc="0" normalizeH="0" baseline="0" noProof="0" smtClean="0">
                        <a:ln>
                          <a:noFill/>
                        </a:ln>
                        <a:solidFill>
                          <a:prstClr val="black"/>
                        </a:solidFill>
                        <a:effectLst/>
                        <a:uLnTx/>
                        <a:uFillTx/>
                        <a:latin typeface="Cambria Math" panose="02040503050406030204" pitchFamily="18" charset="0"/>
                      </a:rPr>
                      <m:t>𝟎𝟐</m:t>
                    </m:r>
                  </m:oMath>
                </a14:m>
                <a:r>
                  <a:rPr kumimoji="0" lang="en-US" b="1" i="0" u="none" strike="noStrike" kern="0" cap="none" spc="0" normalizeH="0" baseline="0" noProof="0" dirty="0">
                    <a:ln>
                      <a:noFill/>
                    </a:ln>
                    <a:solidFill>
                      <a:prstClr val="black"/>
                    </a:solidFill>
                    <a:effectLst/>
                    <a:uLnTx/>
                    <a:uFillTx/>
                    <a:latin typeface="Calibri"/>
                  </a:rPr>
                  <a:t> Mbps</a:t>
                </a:r>
              </a:p>
              <a:p>
                <a:pPr marL="0" marR="0" lvl="0" indent="0" algn="ctr" defTabSz="914338" eaLnBrk="1" fontAlgn="auto" latinLnBrk="0" hangingPunct="1">
                  <a:lnSpc>
                    <a:spcPct val="100000"/>
                  </a:lnSpc>
                  <a:spcBef>
                    <a:spcPts val="0"/>
                  </a:spcBef>
                  <a:spcAft>
                    <a:spcPts val="0"/>
                  </a:spcAft>
                  <a:buClrTx/>
                  <a:buSzTx/>
                  <a:buFontTx/>
                  <a:buNone/>
                  <a:tabLst/>
                  <a:defRPr/>
                </a:pPr>
                <a:r>
                  <a:rPr lang="en-US" b="1" kern="0" dirty="0">
                    <a:solidFill>
                      <a:prstClr val="black"/>
                    </a:solidFill>
                    <a:latin typeface="Calibri"/>
                  </a:rPr>
                  <a:t>STA 22 </a:t>
                </a:r>
                <a14:m>
                  <m:oMath xmlns:m="http://schemas.openxmlformats.org/officeDocument/2006/math">
                    <m:r>
                      <a:rPr lang="en-US" b="1" i="1" kern="0" smtClean="0">
                        <a:solidFill>
                          <a:prstClr val="black"/>
                        </a:solidFill>
                        <a:latin typeface="Cambria Math" panose="02040503050406030204" pitchFamily="18" charset="0"/>
                      </a:rPr>
                      <m:t>𝟔𝟑</m:t>
                    </m:r>
                    <m:r>
                      <a:rPr lang="en-US" b="1" i="1" kern="0" smtClean="0">
                        <a:solidFill>
                          <a:prstClr val="black"/>
                        </a:solidFill>
                        <a:latin typeface="Cambria Math" panose="02040503050406030204" pitchFamily="18" charset="0"/>
                      </a:rPr>
                      <m:t>.</m:t>
                    </m:r>
                    <m:r>
                      <a:rPr lang="en-US" b="1" i="1" kern="0" smtClean="0">
                        <a:solidFill>
                          <a:prstClr val="black"/>
                        </a:solidFill>
                        <a:latin typeface="Cambria Math" panose="02040503050406030204" pitchFamily="18" charset="0"/>
                      </a:rPr>
                      <m:t>𝟏𝟔</m:t>
                    </m:r>
                    <m:r>
                      <a:rPr lang="en-US" b="1" i="1" kern="0" smtClean="0">
                        <a:solidFill>
                          <a:prstClr val="black"/>
                        </a:solidFill>
                        <a:latin typeface="Cambria Math" panose="02040503050406030204" pitchFamily="18" charset="0"/>
                      </a:rPr>
                      <m:t>±</m:t>
                    </m:r>
                    <m:r>
                      <a:rPr lang="en-US" b="1" i="1" kern="0" smtClean="0">
                        <a:solidFill>
                          <a:prstClr val="black"/>
                        </a:solidFill>
                        <a:latin typeface="Cambria Math" panose="02040503050406030204" pitchFamily="18" charset="0"/>
                      </a:rPr>
                      <m:t>𝟐</m:t>
                    </m:r>
                    <m:r>
                      <a:rPr lang="en-US" b="1" i="1" kern="0" smtClean="0">
                        <a:solidFill>
                          <a:prstClr val="black"/>
                        </a:solidFill>
                        <a:latin typeface="Cambria Math" panose="02040503050406030204" pitchFamily="18" charset="0"/>
                      </a:rPr>
                      <m:t>.</m:t>
                    </m:r>
                    <m:r>
                      <a:rPr lang="en-US" b="1" i="1" kern="0" smtClean="0">
                        <a:solidFill>
                          <a:prstClr val="black"/>
                        </a:solidFill>
                        <a:latin typeface="Cambria Math" panose="02040503050406030204" pitchFamily="18" charset="0"/>
                      </a:rPr>
                      <m:t>𝟏𝟖</m:t>
                    </m:r>
                  </m:oMath>
                </a14:m>
                <a:r>
                  <a:rPr kumimoji="0" lang="en-US" b="1" i="0" u="none" strike="noStrike" kern="0" cap="none" spc="0" normalizeH="0" baseline="0" noProof="0" dirty="0">
                    <a:ln>
                      <a:noFill/>
                    </a:ln>
                    <a:solidFill>
                      <a:prstClr val="black"/>
                    </a:solidFill>
                    <a:effectLst/>
                    <a:uLnTx/>
                    <a:uFillTx/>
                    <a:latin typeface="Calibri"/>
                  </a:rPr>
                  <a:t> Mbps</a:t>
                </a:r>
              </a:p>
            </p:txBody>
          </p:sp>
        </mc:Choice>
        <mc:Fallback>
          <p:sp>
            <p:nvSpPr>
              <p:cNvPr id="22" name="Speech Bubble: Rectangle with Corners Rounded 21">
                <a:extLst>
                  <a:ext uri="{FF2B5EF4-FFF2-40B4-BE49-F238E27FC236}">
                    <a16:creationId xmlns:a16="http://schemas.microsoft.com/office/drawing/2014/main" id="{C90BFD2E-356F-1DEB-EDAB-8F8AFA2E4B8D}"/>
                  </a:ext>
                </a:extLst>
              </p:cNvPr>
              <p:cNvSpPr>
                <a:spLocks noRot="1" noChangeAspect="1" noMove="1" noResize="1" noEditPoints="1" noAdjustHandles="1" noChangeArrowheads="1" noChangeShapeType="1" noTextEdit="1"/>
              </p:cNvSpPr>
              <p:nvPr/>
            </p:nvSpPr>
            <p:spPr>
              <a:xfrm>
                <a:off x="2501286" y="4633161"/>
                <a:ext cx="1434906" cy="1883219"/>
              </a:xfrm>
              <a:prstGeom prst="wedgeRoundRectCallout">
                <a:avLst>
                  <a:gd name="adj1" fmla="val 192911"/>
                  <a:gd name="adj2" fmla="val -91650"/>
                  <a:gd name="adj3" fmla="val 16667"/>
                </a:avLst>
              </a:prstGeom>
              <a:blipFill>
                <a:blip r:embed="rId6"/>
                <a:stretch>
                  <a:fillRect b="-226"/>
                </a:stretch>
              </a:blipFill>
              <a:ln w="25400" cap="flat" cmpd="sng" algn="ctr">
                <a:solidFill>
                  <a:srgbClr val="4F81BD">
                    <a:shade val="50000"/>
                  </a:srgbClr>
                </a:solidFill>
                <a:prstDash val="solid"/>
              </a:ln>
              <a:effectLst/>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23" name="Speech Bubble: Rectangle with Corners Rounded 22">
                <a:extLst>
                  <a:ext uri="{FF2B5EF4-FFF2-40B4-BE49-F238E27FC236}">
                    <a16:creationId xmlns:a16="http://schemas.microsoft.com/office/drawing/2014/main" id="{8FCACEF9-F3BF-D5B4-A410-773E74B06896}"/>
                  </a:ext>
                </a:extLst>
              </p:cNvPr>
              <p:cNvSpPr/>
              <p:nvPr/>
            </p:nvSpPr>
            <p:spPr>
              <a:xfrm>
                <a:off x="4369705" y="4633161"/>
                <a:ext cx="1434906" cy="1883219"/>
              </a:xfrm>
              <a:prstGeom prst="wedgeRoundRectCallout">
                <a:avLst>
                  <a:gd name="adj1" fmla="val 186927"/>
                  <a:gd name="adj2" fmla="val -111097"/>
                  <a:gd name="adj3" fmla="val 16667"/>
                </a:avLst>
              </a:prstGeom>
              <a:solidFill>
                <a:srgbClr val="4F81BD">
                  <a:alpha val="50000"/>
                </a:srgbClr>
              </a:solidFill>
              <a:ln w="25400" cap="flat" cmpd="sng" algn="ctr">
                <a:solidFill>
                  <a:srgbClr val="4F81BD">
                    <a:shade val="50000"/>
                  </a:srgbClr>
                </a:solidFill>
                <a:prstDash val="solid"/>
              </a:ln>
              <a:effectLst/>
            </p:spPr>
            <p:txBody>
              <a:bodyPr wrap="square" rtlCol="0" anchor="ctr" anchorCtr="1">
                <a:spAutoFit/>
              </a:bodyPr>
              <a:lstStyle/>
              <a:p>
                <a:pPr marL="0" marR="0" lvl="0" indent="0" algn="ctr" defTabSz="914338"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black"/>
                    </a:solidFill>
                    <a:effectLst/>
                    <a:uLnTx/>
                    <a:uFillTx/>
                    <a:latin typeface="Calibri"/>
                  </a:rPr>
                  <a:t>STA21 </a:t>
                </a:r>
                <a14:m>
                  <m:oMath xmlns:m="http://schemas.openxmlformats.org/officeDocument/2006/math">
                    <m:r>
                      <a:rPr kumimoji="0" lang="en-US" b="1" i="0" u="none" strike="noStrike" kern="0" cap="none" spc="0" normalizeH="0" baseline="0" noProof="0" smtClean="0">
                        <a:ln>
                          <a:noFill/>
                        </a:ln>
                        <a:solidFill>
                          <a:prstClr val="black"/>
                        </a:solidFill>
                        <a:effectLst/>
                        <a:uLnTx/>
                        <a:uFillTx/>
                        <a:latin typeface="Cambria Math" panose="02040503050406030204" pitchFamily="18" charset="0"/>
                      </a:rPr>
                      <m:t>𝟓𝟖</m:t>
                    </m:r>
                    <m:r>
                      <a:rPr kumimoji="0" lang="en-US" b="1" i="0" u="none" strike="noStrike" kern="0" cap="none" spc="0" normalizeH="0" baseline="0" noProof="0" smtClean="0">
                        <a:ln>
                          <a:noFill/>
                        </a:ln>
                        <a:solidFill>
                          <a:prstClr val="black"/>
                        </a:solidFill>
                        <a:effectLst/>
                        <a:uLnTx/>
                        <a:uFillTx/>
                        <a:latin typeface="Cambria Math" panose="02040503050406030204" pitchFamily="18" charset="0"/>
                      </a:rPr>
                      <m:t>.</m:t>
                    </m:r>
                    <m:r>
                      <a:rPr kumimoji="0" lang="en-US" b="1" i="0" u="none" strike="noStrike" kern="0" cap="none" spc="0" normalizeH="0" baseline="0" noProof="0" smtClean="0">
                        <a:ln>
                          <a:noFill/>
                        </a:ln>
                        <a:solidFill>
                          <a:prstClr val="black"/>
                        </a:solidFill>
                        <a:effectLst/>
                        <a:uLnTx/>
                        <a:uFillTx/>
                        <a:latin typeface="Cambria Math" panose="02040503050406030204" pitchFamily="18" charset="0"/>
                      </a:rPr>
                      <m:t>𝟎</m:t>
                    </m:r>
                    <m:r>
                      <a:rPr kumimoji="0" lang="en-US" b="1" i="1" u="none" strike="noStrike" kern="0" cap="none" spc="0" normalizeH="0" baseline="0" noProof="0" smtClean="0">
                        <a:ln>
                          <a:noFill/>
                        </a:ln>
                        <a:solidFill>
                          <a:prstClr val="black"/>
                        </a:solidFill>
                        <a:effectLst/>
                        <a:uLnTx/>
                        <a:uFillTx/>
                        <a:latin typeface="Cambria Math" panose="02040503050406030204" pitchFamily="18" charset="0"/>
                      </a:rPr>
                      <m:t>𝟓</m:t>
                    </m:r>
                    <m:r>
                      <a:rPr kumimoji="0" lang="en-US" b="1" i="1" u="none" strike="noStrike" kern="0" cap="none" spc="0" normalizeH="0" baseline="0" noProof="0" smtClean="0">
                        <a:ln>
                          <a:noFill/>
                        </a:ln>
                        <a:solidFill>
                          <a:prstClr val="black"/>
                        </a:solidFill>
                        <a:effectLst/>
                        <a:uLnTx/>
                        <a:uFillTx/>
                        <a:latin typeface="Cambria Math" panose="02040503050406030204" pitchFamily="18" charset="0"/>
                      </a:rPr>
                      <m:t>±</m:t>
                    </m:r>
                    <m:r>
                      <a:rPr kumimoji="0" lang="en-US" b="1" i="1" u="none" strike="noStrike" kern="0" cap="none" spc="0" normalizeH="0" baseline="0" noProof="0" smtClean="0">
                        <a:ln>
                          <a:noFill/>
                        </a:ln>
                        <a:solidFill>
                          <a:prstClr val="black"/>
                        </a:solidFill>
                        <a:effectLst/>
                        <a:uLnTx/>
                        <a:uFillTx/>
                        <a:latin typeface="Cambria Math" panose="02040503050406030204" pitchFamily="18" charset="0"/>
                      </a:rPr>
                      <m:t>𝟏</m:t>
                    </m:r>
                    <m:r>
                      <a:rPr kumimoji="0" lang="en-US" b="1" i="1" u="none" strike="noStrike" kern="0" cap="none" spc="0" normalizeH="0" baseline="0" noProof="0" smtClean="0">
                        <a:ln>
                          <a:noFill/>
                        </a:ln>
                        <a:solidFill>
                          <a:prstClr val="black"/>
                        </a:solidFill>
                        <a:effectLst/>
                        <a:uLnTx/>
                        <a:uFillTx/>
                        <a:latin typeface="Cambria Math" panose="02040503050406030204" pitchFamily="18" charset="0"/>
                      </a:rPr>
                      <m:t>.</m:t>
                    </m:r>
                    <m:r>
                      <a:rPr kumimoji="0" lang="en-US" b="1" i="1" u="none" strike="noStrike" kern="0" cap="none" spc="0" normalizeH="0" baseline="0" noProof="0" smtClean="0">
                        <a:ln>
                          <a:noFill/>
                        </a:ln>
                        <a:solidFill>
                          <a:prstClr val="black"/>
                        </a:solidFill>
                        <a:effectLst/>
                        <a:uLnTx/>
                        <a:uFillTx/>
                        <a:latin typeface="Cambria Math" panose="02040503050406030204" pitchFamily="18" charset="0"/>
                      </a:rPr>
                      <m:t>𝟓𝟕</m:t>
                    </m:r>
                  </m:oMath>
                </a14:m>
                <a:r>
                  <a:rPr kumimoji="0" lang="en-US" b="1" i="0" u="none" strike="noStrike" kern="0" cap="none" spc="0" normalizeH="0" baseline="0" noProof="0" dirty="0">
                    <a:ln>
                      <a:noFill/>
                    </a:ln>
                    <a:solidFill>
                      <a:prstClr val="black"/>
                    </a:solidFill>
                    <a:effectLst/>
                    <a:uLnTx/>
                    <a:uFillTx/>
                    <a:latin typeface="Calibri"/>
                  </a:rPr>
                  <a:t> Mbps</a:t>
                </a:r>
              </a:p>
              <a:p>
                <a:pPr marL="0" marR="0" lvl="0" indent="0" algn="ctr" defTabSz="914338" eaLnBrk="1" fontAlgn="auto" latinLnBrk="0" hangingPunct="1">
                  <a:lnSpc>
                    <a:spcPct val="100000"/>
                  </a:lnSpc>
                  <a:spcBef>
                    <a:spcPts val="0"/>
                  </a:spcBef>
                  <a:spcAft>
                    <a:spcPts val="0"/>
                  </a:spcAft>
                  <a:buClrTx/>
                  <a:buSzTx/>
                  <a:buFontTx/>
                  <a:buNone/>
                  <a:tabLst/>
                  <a:defRPr/>
                </a:pPr>
                <a:r>
                  <a:rPr lang="en-US" b="1" kern="0" dirty="0">
                    <a:solidFill>
                      <a:prstClr val="black"/>
                    </a:solidFill>
                    <a:latin typeface="Calibri"/>
                  </a:rPr>
                  <a:t>STA 22 </a:t>
                </a:r>
                <a14:m>
                  <m:oMath xmlns:m="http://schemas.openxmlformats.org/officeDocument/2006/math">
                    <m:r>
                      <a:rPr lang="en-US" b="1" i="0" kern="0" smtClean="0">
                        <a:solidFill>
                          <a:prstClr val="black"/>
                        </a:solidFill>
                        <a:latin typeface="Cambria Math" panose="02040503050406030204" pitchFamily="18" charset="0"/>
                      </a:rPr>
                      <m:t>𝟔𝟐</m:t>
                    </m:r>
                    <m:r>
                      <a:rPr lang="en-US" b="1" i="0" kern="0" smtClean="0">
                        <a:solidFill>
                          <a:prstClr val="black"/>
                        </a:solidFill>
                        <a:latin typeface="Cambria Math" panose="02040503050406030204" pitchFamily="18" charset="0"/>
                      </a:rPr>
                      <m:t>.</m:t>
                    </m:r>
                    <m:r>
                      <a:rPr lang="en-US" b="1" i="0" kern="0" smtClean="0">
                        <a:solidFill>
                          <a:prstClr val="black"/>
                        </a:solidFill>
                        <a:latin typeface="Cambria Math" panose="02040503050406030204" pitchFamily="18" charset="0"/>
                      </a:rPr>
                      <m:t>𝟕𝟐</m:t>
                    </m:r>
                    <m:r>
                      <a:rPr lang="en-US" b="1" i="1" kern="0" smtClean="0">
                        <a:solidFill>
                          <a:prstClr val="black"/>
                        </a:solidFill>
                        <a:latin typeface="Cambria Math" panose="02040503050406030204" pitchFamily="18" charset="0"/>
                      </a:rPr>
                      <m:t>±</m:t>
                    </m:r>
                    <m:r>
                      <a:rPr lang="en-US" b="1" i="1" kern="0" smtClean="0">
                        <a:solidFill>
                          <a:prstClr val="black"/>
                        </a:solidFill>
                        <a:latin typeface="Cambria Math" panose="02040503050406030204" pitchFamily="18" charset="0"/>
                      </a:rPr>
                      <m:t>𝟏</m:t>
                    </m:r>
                    <m:r>
                      <a:rPr lang="en-US" b="1" i="1" kern="0" smtClean="0">
                        <a:solidFill>
                          <a:prstClr val="black"/>
                        </a:solidFill>
                        <a:latin typeface="Cambria Math" panose="02040503050406030204" pitchFamily="18" charset="0"/>
                      </a:rPr>
                      <m:t>.</m:t>
                    </m:r>
                    <m:r>
                      <a:rPr lang="en-US" b="1" i="1" kern="0" smtClean="0">
                        <a:solidFill>
                          <a:prstClr val="black"/>
                        </a:solidFill>
                        <a:latin typeface="Cambria Math" panose="02040503050406030204" pitchFamily="18" charset="0"/>
                      </a:rPr>
                      <m:t>𝟐𝟎</m:t>
                    </m:r>
                  </m:oMath>
                </a14:m>
                <a:r>
                  <a:rPr kumimoji="0" lang="en-US" b="1" i="0" u="none" strike="noStrike" kern="0" cap="none" spc="0" normalizeH="0" baseline="0" noProof="0" dirty="0">
                    <a:ln>
                      <a:noFill/>
                    </a:ln>
                    <a:solidFill>
                      <a:prstClr val="black"/>
                    </a:solidFill>
                    <a:effectLst/>
                    <a:uLnTx/>
                    <a:uFillTx/>
                    <a:latin typeface="Calibri"/>
                  </a:rPr>
                  <a:t> Mbps</a:t>
                </a:r>
              </a:p>
            </p:txBody>
          </p:sp>
        </mc:Choice>
        <mc:Fallback>
          <p:sp>
            <p:nvSpPr>
              <p:cNvPr id="23" name="Speech Bubble: Rectangle with Corners Rounded 22">
                <a:extLst>
                  <a:ext uri="{FF2B5EF4-FFF2-40B4-BE49-F238E27FC236}">
                    <a16:creationId xmlns:a16="http://schemas.microsoft.com/office/drawing/2014/main" id="{8FCACEF9-F3BF-D5B4-A410-773E74B06896}"/>
                  </a:ext>
                </a:extLst>
              </p:cNvPr>
              <p:cNvSpPr>
                <a:spLocks noRot="1" noChangeAspect="1" noMove="1" noResize="1" noEditPoints="1" noAdjustHandles="1" noChangeArrowheads="1" noChangeShapeType="1" noTextEdit="1"/>
              </p:cNvSpPr>
              <p:nvPr/>
            </p:nvSpPr>
            <p:spPr>
              <a:xfrm>
                <a:off x="4369705" y="4633161"/>
                <a:ext cx="1434906" cy="1883219"/>
              </a:xfrm>
              <a:prstGeom prst="wedgeRoundRectCallout">
                <a:avLst>
                  <a:gd name="adj1" fmla="val 186927"/>
                  <a:gd name="adj2" fmla="val -111097"/>
                  <a:gd name="adj3" fmla="val 16667"/>
                </a:avLst>
              </a:prstGeom>
              <a:blipFill>
                <a:blip r:embed="rId7"/>
                <a:stretch>
                  <a:fillRect b="-199"/>
                </a:stretch>
              </a:blipFill>
              <a:ln w="25400" cap="flat" cmpd="sng" algn="ctr">
                <a:solidFill>
                  <a:srgbClr val="4F81BD">
                    <a:shade val="50000"/>
                  </a:srgbClr>
                </a:solidFill>
                <a:prstDash val="solid"/>
              </a:ln>
              <a:effectLst/>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24" name="Speech Bubble: Rectangle with Corners Rounded 23">
                <a:extLst>
                  <a:ext uri="{FF2B5EF4-FFF2-40B4-BE49-F238E27FC236}">
                    <a16:creationId xmlns:a16="http://schemas.microsoft.com/office/drawing/2014/main" id="{83C3320F-477C-4B44-5DF9-8AABFCB0F162}"/>
                  </a:ext>
                </a:extLst>
              </p:cNvPr>
              <p:cNvSpPr/>
              <p:nvPr/>
            </p:nvSpPr>
            <p:spPr>
              <a:xfrm>
                <a:off x="6359383" y="4633161"/>
                <a:ext cx="1434906" cy="1883219"/>
              </a:xfrm>
              <a:prstGeom prst="wedgeRoundRectCallout">
                <a:avLst>
                  <a:gd name="adj1" fmla="val -169995"/>
                  <a:gd name="adj2" fmla="val -75535"/>
                  <a:gd name="adj3" fmla="val 16667"/>
                </a:avLst>
              </a:prstGeom>
              <a:solidFill>
                <a:srgbClr val="92D050">
                  <a:alpha val="50000"/>
                </a:srgbClr>
              </a:solidFill>
              <a:ln w="25400" cap="flat" cmpd="sng" algn="ctr">
                <a:solidFill>
                  <a:srgbClr val="4F81BD">
                    <a:shade val="50000"/>
                  </a:srgbClr>
                </a:solidFill>
                <a:prstDash val="solid"/>
              </a:ln>
              <a:effectLst/>
            </p:spPr>
            <p:txBody>
              <a:bodyPr wrap="square" rtlCol="0" anchor="ctr" anchorCtr="1">
                <a:spAutoFit/>
              </a:bodyPr>
              <a:lstStyle/>
              <a:p>
                <a:pPr marL="0" marR="0" lvl="0" indent="0" algn="ctr" defTabSz="914338"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black"/>
                    </a:solidFill>
                    <a:effectLst/>
                    <a:uLnTx/>
                    <a:uFillTx/>
                    <a:latin typeface="Calibri"/>
                  </a:rPr>
                  <a:t>STA21 </a:t>
                </a:r>
                <a14:m>
                  <m:oMath xmlns:m="http://schemas.openxmlformats.org/officeDocument/2006/math">
                    <m:r>
                      <a:rPr kumimoji="0" lang="en-US" b="1" i="0" u="none" strike="noStrike" kern="0" cap="none" spc="0" normalizeH="0" baseline="0" noProof="0" smtClean="0">
                        <a:ln>
                          <a:noFill/>
                        </a:ln>
                        <a:solidFill>
                          <a:prstClr val="black"/>
                        </a:solidFill>
                        <a:effectLst/>
                        <a:uLnTx/>
                        <a:uFillTx/>
                        <a:latin typeface="Cambria Math" panose="02040503050406030204" pitchFamily="18" charset="0"/>
                      </a:rPr>
                      <m:t>𝟕𝟒</m:t>
                    </m:r>
                    <m:r>
                      <a:rPr kumimoji="0" lang="en-US" b="1" i="0" u="none" strike="noStrike" kern="0" cap="none" spc="0" normalizeH="0" baseline="0" noProof="0" smtClean="0">
                        <a:ln>
                          <a:noFill/>
                        </a:ln>
                        <a:solidFill>
                          <a:prstClr val="black"/>
                        </a:solidFill>
                        <a:effectLst/>
                        <a:uLnTx/>
                        <a:uFillTx/>
                        <a:latin typeface="Cambria Math" panose="02040503050406030204" pitchFamily="18" charset="0"/>
                      </a:rPr>
                      <m:t>.</m:t>
                    </m:r>
                    <m:r>
                      <a:rPr kumimoji="0" lang="en-US" b="1" i="0" u="none" strike="noStrike" kern="0" cap="none" spc="0" normalizeH="0" baseline="0" noProof="0" smtClean="0">
                        <a:ln>
                          <a:noFill/>
                        </a:ln>
                        <a:solidFill>
                          <a:prstClr val="black"/>
                        </a:solidFill>
                        <a:effectLst/>
                        <a:uLnTx/>
                        <a:uFillTx/>
                        <a:latin typeface="Cambria Math" panose="02040503050406030204" pitchFamily="18" charset="0"/>
                      </a:rPr>
                      <m:t>𝟒𝟓</m:t>
                    </m:r>
                    <m:r>
                      <a:rPr kumimoji="0" lang="en-US" b="1" i="1" u="none" strike="noStrike" kern="0" cap="none" spc="0" normalizeH="0" baseline="0" noProof="0" smtClean="0">
                        <a:ln>
                          <a:noFill/>
                        </a:ln>
                        <a:solidFill>
                          <a:prstClr val="black"/>
                        </a:solidFill>
                        <a:effectLst/>
                        <a:uLnTx/>
                        <a:uFillTx/>
                        <a:latin typeface="Cambria Math" panose="02040503050406030204" pitchFamily="18" charset="0"/>
                      </a:rPr>
                      <m:t>±</m:t>
                    </m:r>
                    <m:r>
                      <a:rPr kumimoji="0" lang="en-US" b="1" i="1" u="none" strike="noStrike" kern="0" cap="none" spc="0" normalizeH="0" baseline="0" noProof="0" smtClean="0">
                        <a:ln>
                          <a:noFill/>
                        </a:ln>
                        <a:solidFill>
                          <a:prstClr val="black"/>
                        </a:solidFill>
                        <a:effectLst/>
                        <a:uLnTx/>
                        <a:uFillTx/>
                        <a:latin typeface="Cambria Math" panose="02040503050406030204" pitchFamily="18" charset="0"/>
                      </a:rPr>
                      <m:t>𝟑</m:t>
                    </m:r>
                    <m:r>
                      <a:rPr kumimoji="0" lang="en-US" b="1" i="1" u="none" strike="noStrike" kern="0" cap="none" spc="0" normalizeH="0" baseline="0" noProof="0" smtClean="0">
                        <a:ln>
                          <a:noFill/>
                        </a:ln>
                        <a:solidFill>
                          <a:prstClr val="black"/>
                        </a:solidFill>
                        <a:effectLst/>
                        <a:uLnTx/>
                        <a:uFillTx/>
                        <a:latin typeface="Cambria Math" panose="02040503050406030204" pitchFamily="18" charset="0"/>
                      </a:rPr>
                      <m:t>.</m:t>
                    </m:r>
                    <m:r>
                      <a:rPr kumimoji="0" lang="en-US" b="1" i="1" u="none" strike="noStrike" kern="0" cap="none" spc="0" normalizeH="0" baseline="0" noProof="0" smtClean="0">
                        <a:ln>
                          <a:noFill/>
                        </a:ln>
                        <a:solidFill>
                          <a:prstClr val="black"/>
                        </a:solidFill>
                        <a:effectLst/>
                        <a:uLnTx/>
                        <a:uFillTx/>
                        <a:latin typeface="Cambria Math" panose="02040503050406030204" pitchFamily="18" charset="0"/>
                      </a:rPr>
                      <m:t>𝟑𝟏</m:t>
                    </m:r>
                  </m:oMath>
                </a14:m>
                <a:r>
                  <a:rPr kumimoji="0" lang="en-US" b="1" i="0" u="none" strike="noStrike" kern="0" cap="none" spc="0" normalizeH="0" baseline="0" noProof="0" dirty="0">
                    <a:ln>
                      <a:noFill/>
                    </a:ln>
                    <a:solidFill>
                      <a:prstClr val="black"/>
                    </a:solidFill>
                    <a:effectLst/>
                    <a:uLnTx/>
                    <a:uFillTx/>
                    <a:latin typeface="Calibri"/>
                  </a:rPr>
                  <a:t> Mbps</a:t>
                </a:r>
              </a:p>
              <a:p>
                <a:pPr marL="0" marR="0" lvl="0" indent="0" algn="ctr" defTabSz="914338" eaLnBrk="1" fontAlgn="auto" latinLnBrk="0" hangingPunct="1">
                  <a:lnSpc>
                    <a:spcPct val="100000"/>
                  </a:lnSpc>
                  <a:spcBef>
                    <a:spcPts val="0"/>
                  </a:spcBef>
                  <a:spcAft>
                    <a:spcPts val="0"/>
                  </a:spcAft>
                  <a:buClrTx/>
                  <a:buSzTx/>
                  <a:buFontTx/>
                  <a:buNone/>
                  <a:tabLst/>
                  <a:defRPr/>
                </a:pPr>
                <a:r>
                  <a:rPr lang="en-US" b="1" kern="0" dirty="0">
                    <a:solidFill>
                      <a:prstClr val="black"/>
                    </a:solidFill>
                    <a:latin typeface="Calibri"/>
                  </a:rPr>
                  <a:t>STA 22 </a:t>
                </a:r>
                <a14:m>
                  <m:oMath xmlns:m="http://schemas.openxmlformats.org/officeDocument/2006/math">
                    <m:r>
                      <a:rPr lang="en-US" b="1" i="0" kern="0" smtClean="0">
                        <a:solidFill>
                          <a:prstClr val="black"/>
                        </a:solidFill>
                        <a:latin typeface="Cambria Math" panose="02040503050406030204" pitchFamily="18" charset="0"/>
                      </a:rPr>
                      <m:t>𝟏𝟒</m:t>
                    </m:r>
                    <m:r>
                      <a:rPr lang="en-US" b="1" i="0" kern="0" smtClean="0">
                        <a:solidFill>
                          <a:prstClr val="black"/>
                        </a:solidFill>
                        <a:latin typeface="Cambria Math" panose="02040503050406030204" pitchFamily="18" charset="0"/>
                      </a:rPr>
                      <m:t>.</m:t>
                    </m:r>
                    <m:r>
                      <a:rPr lang="en-US" b="1" i="0" kern="0" smtClean="0">
                        <a:solidFill>
                          <a:prstClr val="black"/>
                        </a:solidFill>
                        <a:latin typeface="Cambria Math" panose="02040503050406030204" pitchFamily="18" charset="0"/>
                      </a:rPr>
                      <m:t>𝟎𝟓</m:t>
                    </m:r>
                    <m:r>
                      <a:rPr lang="en-US" b="1" i="1" kern="0" smtClean="0">
                        <a:solidFill>
                          <a:prstClr val="black"/>
                        </a:solidFill>
                        <a:latin typeface="Cambria Math" panose="02040503050406030204" pitchFamily="18" charset="0"/>
                      </a:rPr>
                      <m:t>±</m:t>
                    </m:r>
                    <m:r>
                      <a:rPr lang="en-US" b="1" i="1" kern="0" smtClean="0">
                        <a:solidFill>
                          <a:prstClr val="black"/>
                        </a:solidFill>
                        <a:latin typeface="Cambria Math" panose="02040503050406030204" pitchFamily="18" charset="0"/>
                      </a:rPr>
                      <m:t>𝟐</m:t>
                    </m:r>
                    <m:r>
                      <a:rPr lang="en-US" b="1" i="1" kern="0" smtClean="0">
                        <a:solidFill>
                          <a:prstClr val="black"/>
                        </a:solidFill>
                        <a:latin typeface="Cambria Math" panose="02040503050406030204" pitchFamily="18" charset="0"/>
                      </a:rPr>
                      <m:t>.</m:t>
                    </m:r>
                    <m:r>
                      <a:rPr lang="en-US" b="1" i="1" kern="0" smtClean="0">
                        <a:solidFill>
                          <a:prstClr val="black"/>
                        </a:solidFill>
                        <a:latin typeface="Cambria Math" panose="02040503050406030204" pitchFamily="18" charset="0"/>
                      </a:rPr>
                      <m:t>𝟔𝟖</m:t>
                    </m:r>
                  </m:oMath>
                </a14:m>
                <a:r>
                  <a:rPr kumimoji="0" lang="en-US" b="1" i="0" u="none" strike="noStrike" kern="0" cap="none" spc="0" normalizeH="0" baseline="0" noProof="0" dirty="0">
                    <a:ln>
                      <a:noFill/>
                    </a:ln>
                    <a:solidFill>
                      <a:prstClr val="black"/>
                    </a:solidFill>
                    <a:effectLst/>
                    <a:uLnTx/>
                    <a:uFillTx/>
                    <a:latin typeface="Calibri"/>
                  </a:rPr>
                  <a:t> Mbps</a:t>
                </a:r>
              </a:p>
            </p:txBody>
          </p:sp>
        </mc:Choice>
        <mc:Fallback>
          <p:sp>
            <p:nvSpPr>
              <p:cNvPr id="24" name="Speech Bubble: Rectangle with Corners Rounded 23">
                <a:extLst>
                  <a:ext uri="{FF2B5EF4-FFF2-40B4-BE49-F238E27FC236}">
                    <a16:creationId xmlns:a16="http://schemas.microsoft.com/office/drawing/2014/main" id="{83C3320F-477C-4B44-5DF9-8AABFCB0F162}"/>
                  </a:ext>
                </a:extLst>
              </p:cNvPr>
              <p:cNvSpPr>
                <a:spLocks noRot="1" noChangeAspect="1" noMove="1" noResize="1" noEditPoints="1" noAdjustHandles="1" noChangeArrowheads="1" noChangeShapeType="1" noTextEdit="1"/>
              </p:cNvSpPr>
              <p:nvPr/>
            </p:nvSpPr>
            <p:spPr>
              <a:xfrm>
                <a:off x="6359383" y="4633161"/>
                <a:ext cx="1434906" cy="1883219"/>
              </a:xfrm>
              <a:prstGeom prst="wedgeRoundRectCallout">
                <a:avLst>
                  <a:gd name="adj1" fmla="val -169995"/>
                  <a:gd name="adj2" fmla="val -75535"/>
                  <a:gd name="adj3" fmla="val 16667"/>
                </a:avLst>
              </a:prstGeom>
              <a:blipFill>
                <a:blip r:embed="rId8"/>
                <a:stretch>
                  <a:fillRect b="-255"/>
                </a:stretch>
              </a:blipFill>
              <a:ln w="25400" cap="flat" cmpd="sng" algn="ctr">
                <a:solidFill>
                  <a:srgbClr val="4F81BD">
                    <a:shade val="50000"/>
                  </a:srgbClr>
                </a:solidFill>
                <a:prstDash val="solid"/>
              </a:ln>
              <a:effectLst/>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25" name="Speech Bubble: Rectangle with Corners Rounded 24">
                <a:extLst>
                  <a:ext uri="{FF2B5EF4-FFF2-40B4-BE49-F238E27FC236}">
                    <a16:creationId xmlns:a16="http://schemas.microsoft.com/office/drawing/2014/main" id="{BE9F5576-0A15-8086-C1D2-4A03D5AD3B31}"/>
                  </a:ext>
                </a:extLst>
              </p:cNvPr>
              <p:cNvSpPr/>
              <p:nvPr/>
            </p:nvSpPr>
            <p:spPr>
              <a:xfrm>
                <a:off x="8270639" y="4633161"/>
                <a:ext cx="1434906" cy="1883219"/>
              </a:xfrm>
              <a:prstGeom prst="wedgeRoundRectCallout">
                <a:avLst>
                  <a:gd name="adj1" fmla="val -193032"/>
                  <a:gd name="adj2" fmla="val -93316"/>
                  <a:gd name="adj3" fmla="val 16667"/>
                </a:avLst>
              </a:prstGeom>
              <a:solidFill>
                <a:srgbClr val="92D050">
                  <a:alpha val="50000"/>
                </a:srgbClr>
              </a:solidFill>
              <a:ln w="25400" cap="flat" cmpd="sng" algn="ctr">
                <a:solidFill>
                  <a:srgbClr val="4F81BD">
                    <a:shade val="50000"/>
                  </a:srgbClr>
                </a:solidFill>
                <a:prstDash val="solid"/>
              </a:ln>
              <a:effectLst/>
            </p:spPr>
            <p:txBody>
              <a:bodyPr wrap="square" rtlCol="0" anchor="ctr" anchorCtr="1">
                <a:spAutoFit/>
              </a:bodyPr>
              <a:lstStyle/>
              <a:p>
                <a:pPr marL="0" marR="0" lvl="0" indent="0" algn="ctr" defTabSz="914338"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black"/>
                    </a:solidFill>
                    <a:effectLst/>
                    <a:uLnTx/>
                    <a:uFillTx/>
                    <a:latin typeface="Calibri"/>
                  </a:rPr>
                  <a:t>STA21 </a:t>
                </a:r>
                <a14:m>
                  <m:oMath xmlns:m="http://schemas.openxmlformats.org/officeDocument/2006/math">
                    <m:r>
                      <a:rPr kumimoji="0" lang="en-US" b="1" i="0" u="none" strike="noStrike" kern="0" cap="none" spc="0" normalizeH="0" baseline="0" noProof="0" smtClean="0">
                        <a:ln>
                          <a:noFill/>
                        </a:ln>
                        <a:solidFill>
                          <a:prstClr val="black"/>
                        </a:solidFill>
                        <a:effectLst/>
                        <a:uLnTx/>
                        <a:uFillTx/>
                        <a:latin typeface="Cambria Math" panose="02040503050406030204" pitchFamily="18" charset="0"/>
                      </a:rPr>
                      <m:t>𝟕𝟓</m:t>
                    </m:r>
                    <m:r>
                      <a:rPr kumimoji="0" lang="en-US" b="1" i="0" u="none" strike="noStrike" kern="0" cap="none" spc="0" normalizeH="0" baseline="0" noProof="0" smtClean="0">
                        <a:ln>
                          <a:noFill/>
                        </a:ln>
                        <a:solidFill>
                          <a:prstClr val="black"/>
                        </a:solidFill>
                        <a:effectLst/>
                        <a:uLnTx/>
                        <a:uFillTx/>
                        <a:latin typeface="Cambria Math" panose="02040503050406030204" pitchFamily="18" charset="0"/>
                      </a:rPr>
                      <m:t>.</m:t>
                    </m:r>
                    <m:r>
                      <a:rPr kumimoji="0" lang="en-US" b="1" i="0" u="none" strike="noStrike" kern="0" cap="none" spc="0" normalizeH="0" baseline="0" noProof="0" smtClean="0">
                        <a:ln>
                          <a:noFill/>
                        </a:ln>
                        <a:solidFill>
                          <a:prstClr val="black"/>
                        </a:solidFill>
                        <a:effectLst/>
                        <a:uLnTx/>
                        <a:uFillTx/>
                        <a:latin typeface="Cambria Math" panose="02040503050406030204" pitchFamily="18" charset="0"/>
                      </a:rPr>
                      <m:t>𝟕𝟕</m:t>
                    </m:r>
                    <m:r>
                      <a:rPr kumimoji="0" lang="en-US" b="1" i="1" u="none" strike="noStrike" kern="0" cap="none" spc="0" normalizeH="0" baseline="0" noProof="0" smtClean="0">
                        <a:ln>
                          <a:noFill/>
                        </a:ln>
                        <a:solidFill>
                          <a:prstClr val="black"/>
                        </a:solidFill>
                        <a:effectLst/>
                        <a:uLnTx/>
                        <a:uFillTx/>
                        <a:latin typeface="Cambria Math" panose="02040503050406030204" pitchFamily="18" charset="0"/>
                      </a:rPr>
                      <m:t>±</m:t>
                    </m:r>
                    <m:r>
                      <a:rPr kumimoji="0" lang="en-US" b="1" i="1" u="none" strike="noStrike" kern="0" cap="none" spc="0" normalizeH="0" baseline="0" noProof="0" smtClean="0">
                        <a:ln>
                          <a:noFill/>
                        </a:ln>
                        <a:solidFill>
                          <a:prstClr val="black"/>
                        </a:solidFill>
                        <a:effectLst/>
                        <a:uLnTx/>
                        <a:uFillTx/>
                        <a:latin typeface="Cambria Math" panose="02040503050406030204" pitchFamily="18" charset="0"/>
                      </a:rPr>
                      <m:t>𝟏</m:t>
                    </m:r>
                    <m:r>
                      <a:rPr kumimoji="0" lang="en-US" b="1" i="1" u="none" strike="noStrike" kern="0" cap="none" spc="0" normalizeH="0" baseline="0" noProof="0" smtClean="0">
                        <a:ln>
                          <a:noFill/>
                        </a:ln>
                        <a:solidFill>
                          <a:prstClr val="black"/>
                        </a:solidFill>
                        <a:effectLst/>
                        <a:uLnTx/>
                        <a:uFillTx/>
                        <a:latin typeface="Cambria Math" panose="02040503050406030204" pitchFamily="18" charset="0"/>
                      </a:rPr>
                      <m:t>.</m:t>
                    </m:r>
                    <m:r>
                      <a:rPr kumimoji="0" lang="en-US" b="1" i="1" u="none" strike="noStrike" kern="0" cap="none" spc="0" normalizeH="0" baseline="0" noProof="0" smtClean="0">
                        <a:ln>
                          <a:noFill/>
                        </a:ln>
                        <a:solidFill>
                          <a:prstClr val="black"/>
                        </a:solidFill>
                        <a:effectLst/>
                        <a:uLnTx/>
                        <a:uFillTx/>
                        <a:latin typeface="Cambria Math" panose="02040503050406030204" pitchFamily="18" charset="0"/>
                      </a:rPr>
                      <m:t>𝟕𝟏</m:t>
                    </m:r>
                  </m:oMath>
                </a14:m>
                <a:r>
                  <a:rPr kumimoji="0" lang="en-US" b="1" i="0" u="none" strike="noStrike" kern="0" cap="none" spc="0" normalizeH="0" baseline="0" noProof="0" dirty="0">
                    <a:ln>
                      <a:noFill/>
                    </a:ln>
                    <a:solidFill>
                      <a:prstClr val="black"/>
                    </a:solidFill>
                    <a:effectLst/>
                    <a:uLnTx/>
                    <a:uFillTx/>
                    <a:latin typeface="Calibri"/>
                  </a:rPr>
                  <a:t> Mbps</a:t>
                </a:r>
              </a:p>
              <a:p>
                <a:pPr marL="0" marR="0" lvl="0" indent="0" algn="ctr" defTabSz="914338" eaLnBrk="1" fontAlgn="auto" latinLnBrk="0" hangingPunct="1">
                  <a:lnSpc>
                    <a:spcPct val="100000"/>
                  </a:lnSpc>
                  <a:spcBef>
                    <a:spcPts val="0"/>
                  </a:spcBef>
                  <a:spcAft>
                    <a:spcPts val="0"/>
                  </a:spcAft>
                  <a:buClrTx/>
                  <a:buSzTx/>
                  <a:buFontTx/>
                  <a:buNone/>
                  <a:tabLst/>
                  <a:defRPr/>
                </a:pPr>
                <a:r>
                  <a:rPr lang="en-US" b="1" kern="0" dirty="0">
                    <a:solidFill>
                      <a:prstClr val="black"/>
                    </a:solidFill>
                    <a:latin typeface="Calibri"/>
                  </a:rPr>
                  <a:t>STA 22 </a:t>
                </a:r>
                <a14:m>
                  <m:oMath xmlns:m="http://schemas.openxmlformats.org/officeDocument/2006/math">
                    <m:r>
                      <a:rPr lang="en-US" b="1" i="0" kern="0" smtClean="0">
                        <a:solidFill>
                          <a:prstClr val="black"/>
                        </a:solidFill>
                        <a:latin typeface="Cambria Math" panose="02040503050406030204" pitchFamily="18" charset="0"/>
                      </a:rPr>
                      <m:t>𝟐𝟖</m:t>
                    </m:r>
                    <m:r>
                      <a:rPr lang="en-US" b="1" i="0" kern="0" smtClean="0">
                        <a:solidFill>
                          <a:prstClr val="black"/>
                        </a:solidFill>
                        <a:latin typeface="Cambria Math" panose="02040503050406030204" pitchFamily="18" charset="0"/>
                      </a:rPr>
                      <m:t>.</m:t>
                    </m:r>
                    <m:r>
                      <a:rPr lang="en-US" b="1" i="0" kern="0" smtClean="0">
                        <a:solidFill>
                          <a:prstClr val="black"/>
                        </a:solidFill>
                        <a:latin typeface="Cambria Math" panose="02040503050406030204" pitchFamily="18" charset="0"/>
                      </a:rPr>
                      <m:t>𝟐𝟗</m:t>
                    </m:r>
                    <m:r>
                      <a:rPr lang="en-US" b="1" i="1" kern="0" smtClean="0">
                        <a:solidFill>
                          <a:prstClr val="black"/>
                        </a:solidFill>
                        <a:latin typeface="Cambria Math" panose="02040503050406030204" pitchFamily="18" charset="0"/>
                      </a:rPr>
                      <m:t>±</m:t>
                    </m:r>
                    <m:r>
                      <a:rPr lang="en-US" b="1" i="1" kern="0" smtClean="0">
                        <a:solidFill>
                          <a:prstClr val="black"/>
                        </a:solidFill>
                        <a:latin typeface="Cambria Math" panose="02040503050406030204" pitchFamily="18" charset="0"/>
                      </a:rPr>
                      <m:t>𝟏</m:t>
                    </m:r>
                    <m:r>
                      <a:rPr lang="en-US" b="1" i="1" kern="0" smtClean="0">
                        <a:solidFill>
                          <a:prstClr val="black"/>
                        </a:solidFill>
                        <a:latin typeface="Cambria Math" panose="02040503050406030204" pitchFamily="18" charset="0"/>
                      </a:rPr>
                      <m:t>.</m:t>
                    </m:r>
                    <m:r>
                      <a:rPr lang="en-US" b="1" i="1" kern="0" smtClean="0">
                        <a:solidFill>
                          <a:prstClr val="black"/>
                        </a:solidFill>
                        <a:latin typeface="Cambria Math" panose="02040503050406030204" pitchFamily="18" charset="0"/>
                      </a:rPr>
                      <m:t>𝟓𝟐</m:t>
                    </m:r>
                  </m:oMath>
                </a14:m>
                <a:r>
                  <a:rPr kumimoji="0" lang="en-US" b="1" i="0" u="none" strike="noStrike" kern="0" cap="none" spc="0" normalizeH="0" baseline="0" noProof="0" dirty="0">
                    <a:ln>
                      <a:noFill/>
                    </a:ln>
                    <a:solidFill>
                      <a:prstClr val="black"/>
                    </a:solidFill>
                    <a:effectLst/>
                    <a:uLnTx/>
                    <a:uFillTx/>
                    <a:latin typeface="Calibri"/>
                  </a:rPr>
                  <a:t> Mbps</a:t>
                </a:r>
              </a:p>
            </p:txBody>
          </p:sp>
        </mc:Choice>
        <mc:Fallback>
          <p:sp>
            <p:nvSpPr>
              <p:cNvPr id="25" name="Speech Bubble: Rectangle with Corners Rounded 24">
                <a:extLst>
                  <a:ext uri="{FF2B5EF4-FFF2-40B4-BE49-F238E27FC236}">
                    <a16:creationId xmlns:a16="http://schemas.microsoft.com/office/drawing/2014/main" id="{BE9F5576-0A15-8086-C1D2-4A03D5AD3B31}"/>
                  </a:ext>
                </a:extLst>
              </p:cNvPr>
              <p:cNvSpPr>
                <a:spLocks noRot="1" noChangeAspect="1" noMove="1" noResize="1" noEditPoints="1" noAdjustHandles="1" noChangeArrowheads="1" noChangeShapeType="1" noTextEdit="1"/>
              </p:cNvSpPr>
              <p:nvPr/>
            </p:nvSpPr>
            <p:spPr>
              <a:xfrm>
                <a:off x="8270639" y="4633161"/>
                <a:ext cx="1434906" cy="1883219"/>
              </a:xfrm>
              <a:prstGeom prst="wedgeRoundRectCallout">
                <a:avLst>
                  <a:gd name="adj1" fmla="val -193032"/>
                  <a:gd name="adj2" fmla="val -93316"/>
                  <a:gd name="adj3" fmla="val 16667"/>
                </a:avLst>
              </a:prstGeom>
              <a:blipFill>
                <a:blip r:embed="rId9"/>
                <a:stretch>
                  <a:fillRect b="-224"/>
                </a:stretch>
              </a:blipFill>
              <a:ln w="25400" cap="flat" cmpd="sng" algn="ctr">
                <a:solidFill>
                  <a:srgbClr val="4F81BD">
                    <a:shade val="50000"/>
                  </a:srgbClr>
                </a:solidFill>
                <a:prstDash val="solid"/>
              </a:ln>
              <a:effectLst/>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26" name="Speech Bubble: Rectangle with Corners Rounded 25">
                <a:extLst>
                  <a:ext uri="{FF2B5EF4-FFF2-40B4-BE49-F238E27FC236}">
                    <a16:creationId xmlns:a16="http://schemas.microsoft.com/office/drawing/2014/main" id="{B35BA8B3-2CDE-ABCE-02F7-328D2CFD48F9}"/>
                  </a:ext>
                </a:extLst>
              </p:cNvPr>
              <p:cNvSpPr/>
              <p:nvPr/>
            </p:nvSpPr>
            <p:spPr>
              <a:xfrm>
                <a:off x="10260317" y="4633161"/>
                <a:ext cx="1434906" cy="1883219"/>
              </a:xfrm>
              <a:prstGeom prst="wedgeRoundRectCallout">
                <a:avLst>
                  <a:gd name="adj1" fmla="val -210684"/>
                  <a:gd name="adj2" fmla="val -110413"/>
                  <a:gd name="adj3" fmla="val 16667"/>
                </a:avLst>
              </a:prstGeom>
              <a:solidFill>
                <a:srgbClr val="92D050">
                  <a:alpha val="50000"/>
                </a:srgbClr>
              </a:solidFill>
              <a:ln w="25400" cap="flat" cmpd="sng" algn="ctr">
                <a:solidFill>
                  <a:srgbClr val="4F81BD">
                    <a:shade val="50000"/>
                  </a:srgbClr>
                </a:solidFill>
                <a:prstDash val="solid"/>
              </a:ln>
              <a:effectLst/>
            </p:spPr>
            <p:txBody>
              <a:bodyPr wrap="square" rtlCol="0" anchor="ctr" anchorCtr="1">
                <a:spAutoFit/>
              </a:bodyPr>
              <a:lstStyle/>
              <a:p>
                <a:pPr marL="0" marR="0" lvl="0" indent="0" algn="ctr" defTabSz="914338"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black"/>
                    </a:solidFill>
                    <a:effectLst/>
                    <a:uLnTx/>
                    <a:uFillTx/>
                    <a:latin typeface="Calibri"/>
                  </a:rPr>
                  <a:t>STA21 </a:t>
                </a:r>
                <a14:m>
                  <m:oMath xmlns:m="http://schemas.openxmlformats.org/officeDocument/2006/math">
                    <m:r>
                      <a:rPr kumimoji="0" lang="en-US" b="1" i="0" u="none" strike="noStrike" kern="0" cap="none" spc="0" normalizeH="0" baseline="0" noProof="0" smtClean="0">
                        <a:ln>
                          <a:noFill/>
                        </a:ln>
                        <a:solidFill>
                          <a:prstClr val="black"/>
                        </a:solidFill>
                        <a:effectLst/>
                        <a:uLnTx/>
                        <a:uFillTx/>
                        <a:latin typeface="Cambria Math" panose="02040503050406030204" pitchFamily="18" charset="0"/>
                      </a:rPr>
                      <m:t>𝟕𝟒</m:t>
                    </m:r>
                    <m:r>
                      <a:rPr kumimoji="0" lang="en-US" b="1" i="0" u="none" strike="noStrike" kern="0" cap="none" spc="0" normalizeH="0" baseline="0" noProof="0" smtClean="0">
                        <a:ln>
                          <a:noFill/>
                        </a:ln>
                        <a:solidFill>
                          <a:prstClr val="black"/>
                        </a:solidFill>
                        <a:effectLst/>
                        <a:uLnTx/>
                        <a:uFillTx/>
                        <a:latin typeface="Cambria Math" panose="02040503050406030204" pitchFamily="18" charset="0"/>
                      </a:rPr>
                      <m:t>.</m:t>
                    </m:r>
                    <m:r>
                      <a:rPr kumimoji="0" lang="en-US" b="1" i="1" u="none" strike="noStrike" kern="0" cap="none" spc="0" normalizeH="0" baseline="0" noProof="0" smtClean="0">
                        <a:ln>
                          <a:noFill/>
                        </a:ln>
                        <a:solidFill>
                          <a:prstClr val="black"/>
                        </a:solidFill>
                        <a:effectLst/>
                        <a:uLnTx/>
                        <a:uFillTx/>
                        <a:latin typeface="Cambria Math" panose="02040503050406030204" pitchFamily="18" charset="0"/>
                      </a:rPr>
                      <m:t>𝟗𝟏</m:t>
                    </m:r>
                    <m:r>
                      <a:rPr kumimoji="0" lang="en-US" b="1" i="1" u="none" strike="noStrike" kern="0" cap="none" spc="0" normalizeH="0" baseline="0" noProof="0" smtClean="0">
                        <a:ln>
                          <a:noFill/>
                        </a:ln>
                        <a:solidFill>
                          <a:prstClr val="black"/>
                        </a:solidFill>
                        <a:effectLst/>
                        <a:uLnTx/>
                        <a:uFillTx/>
                        <a:latin typeface="Cambria Math" panose="02040503050406030204" pitchFamily="18" charset="0"/>
                      </a:rPr>
                      <m:t>±</m:t>
                    </m:r>
                    <m:r>
                      <a:rPr kumimoji="0" lang="en-US" b="1" i="1" u="none" strike="noStrike" kern="0" cap="none" spc="0" normalizeH="0" baseline="0" noProof="0" smtClean="0">
                        <a:ln>
                          <a:noFill/>
                        </a:ln>
                        <a:solidFill>
                          <a:prstClr val="black"/>
                        </a:solidFill>
                        <a:effectLst/>
                        <a:uLnTx/>
                        <a:uFillTx/>
                        <a:latin typeface="Cambria Math" panose="02040503050406030204" pitchFamily="18" charset="0"/>
                      </a:rPr>
                      <m:t>𝟏</m:t>
                    </m:r>
                    <m:r>
                      <a:rPr kumimoji="0" lang="en-US" b="1" i="1" u="none" strike="noStrike" kern="0" cap="none" spc="0" normalizeH="0" baseline="0" noProof="0" smtClean="0">
                        <a:ln>
                          <a:noFill/>
                        </a:ln>
                        <a:solidFill>
                          <a:prstClr val="black"/>
                        </a:solidFill>
                        <a:effectLst/>
                        <a:uLnTx/>
                        <a:uFillTx/>
                        <a:latin typeface="Cambria Math" panose="02040503050406030204" pitchFamily="18" charset="0"/>
                      </a:rPr>
                      <m:t>.</m:t>
                    </m:r>
                    <m:r>
                      <a:rPr kumimoji="0" lang="en-US" b="1" i="1" u="none" strike="noStrike" kern="0" cap="none" spc="0" normalizeH="0" baseline="0" noProof="0" smtClean="0">
                        <a:ln>
                          <a:noFill/>
                        </a:ln>
                        <a:solidFill>
                          <a:prstClr val="black"/>
                        </a:solidFill>
                        <a:effectLst/>
                        <a:uLnTx/>
                        <a:uFillTx/>
                        <a:latin typeface="Cambria Math" panose="02040503050406030204" pitchFamily="18" charset="0"/>
                      </a:rPr>
                      <m:t>𝟔𝟓</m:t>
                    </m:r>
                  </m:oMath>
                </a14:m>
                <a:r>
                  <a:rPr kumimoji="0" lang="en-US" b="1" i="0" u="none" strike="noStrike" kern="0" cap="none" spc="0" normalizeH="0" baseline="0" noProof="0" dirty="0">
                    <a:ln>
                      <a:noFill/>
                    </a:ln>
                    <a:solidFill>
                      <a:prstClr val="black"/>
                    </a:solidFill>
                    <a:effectLst/>
                    <a:uLnTx/>
                    <a:uFillTx/>
                    <a:latin typeface="Calibri"/>
                  </a:rPr>
                  <a:t> Mbps</a:t>
                </a:r>
              </a:p>
              <a:p>
                <a:pPr marL="0" marR="0" lvl="0" indent="0" algn="ctr" defTabSz="914338" eaLnBrk="1" fontAlgn="auto" latinLnBrk="0" hangingPunct="1">
                  <a:lnSpc>
                    <a:spcPct val="100000"/>
                  </a:lnSpc>
                  <a:spcBef>
                    <a:spcPts val="0"/>
                  </a:spcBef>
                  <a:spcAft>
                    <a:spcPts val="0"/>
                  </a:spcAft>
                  <a:buClrTx/>
                  <a:buSzTx/>
                  <a:buFontTx/>
                  <a:buNone/>
                  <a:tabLst/>
                  <a:defRPr/>
                </a:pPr>
                <a:r>
                  <a:rPr lang="en-US" b="1" kern="0" dirty="0">
                    <a:solidFill>
                      <a:prstClr val="black"/>
                    </a:solidFill>
                    <a:latin typeface="Calibri"/>
                  </a:rPr>
                  <a:t>STA 22 </a:t>
                </a:r>
                <a14:m>
                  <m:oMath xmlns:m="http://schemas.openxmlformats.org/officeDocument/2006/math">
                    <m:r>
                      <a:rPr lang="en-US" b="1" i="0" kern="0" smtClean="0">
                        <a:solidFill>
                          <a:prstClr val="black"/>
                        </a:solidFill>
                        <a:latin typeface="Cambria Math" panose="02040503050406030204" pitchFamily="18" charset="0"/>
                      </a:rPr>
                      <m:t>𝟐𝟕</m:t>
                    </m:r>
                    <m:r>
                      <a:rPr lang="en-US" b="1" i="0" kern="0" smtClean="0">
                        <a:solidFill>
                          <a:prstClr val="black"/>
                        </a:solidFill>
                        <a:latin typeface="Cambria Math" panose="02040503050406030204" pitchFamily="18" charset="0"/>
                      </a:rPr>
                      <m:t>.</m:t>
                    </m:r>
                    <m:r>
                      <a:rPr lang="en-US" b="1" i="0" kern="0" smtClean="0">
                        <a:solidFill>
                          <a:prstClr val="black"/>
                        </a:solidFill>
                        <a:latin typeface="Cambria Math" panose="02040503050406030204" pitchFamily="18" charset="0"/>
                      </a:rPr>
                      <m:t>𝟑𝟎</m:t>
                    </m:r>
                    <m:r>
                      <a:rPr lang="en-US" b="1" i="1" kern="0" smtClean="0">
                        <a:solidFill>
                          <a:prstClr val="black"/>
                        </a:solidFill>
                        <a:latin typeface="Cambria Math" panose="02040503050406030204" pitchFamily="18" charset="0"/>
                      </a:rPr>
                      <m:t>±</m:t>
                    </m:r>
                    <m:r>
                      <a:rPr lang="en-US" b="1" i="1" kern="0" smtClean="0">
                        <a:solidFill>
                          <a:prstClr val="black"/>
                        </a:solidFill>
                        <a:latin typeface="Cambria Math" panose="02040503050406030204" pitchFamily="18" charset="0"/>
                      </a:rPr>
                      <m:t>𝟐</m:t>
                    </m:r>
                    <m:r>
                      <a:rPr lang="en-US" b="1" i="1" kern="0" smtClean="0">
                        <a:solidFill>
                          <a:prstClr val="black"/>
                        </a:solidFill>
                        <a:latin typeface="Cambria Math" panose="02040503050406030204" pitchFamily="18" charset="0"/>
                      </a:rPr>
                      <m:t>.</m:t>
                    </m:r>
                    <m:r>
                      <a:rPr lang="en-US" b="1" i="1" kern="0" smtClean="0">
                        <a:solidFill>
                          <a:prstClr val="black"/>
                        </a:solidFill>
                        <a:latin typeface="Cambria Math" panose="02040503050406030204" pitchFamily="18" charset="0"/>
                      </a:rPr>
                      <m:t>𝟔𝟕</m:t>
                    </m:r>
                  </m:oMath>
                </a14:m>
                <a:r>
                  <a:rPr kumimoji="0" lang="en-US" b="1" i="0" u="none" strike="noStrike" kern="0" cap="none" spc="0" normalizeH="0" baseline="0" noProof="0" dirty="0">
                    <a:ln>
                      <a:noFill/>
                    </a:ln>
                    <a:solidFill>
                      <a:prstClr val="black"/>
                    </a:solidFill>
                    <a:effectLst/>
                    <a:uLnTx/>
                    <a:uFillTx/>
                    <a:latin typeface="Calibri"/>
                  </a:rPr>
                  <a:t> Mbps</a:t>
                </a:r>
              </a:p>
            </p:txBody>
          </p:sp>
        </mc:Choice>
        <mc:Fallback>
          <p:sp>
            <p:nvSpPr>
              <p:cNvPr id="26" name="Speech Bubble: Rectangle with Corners Rounded 25">
                <a:extLst>
                  <a:ext uri="{FF2B5EF4-FFF2-40B4-BE49-F238E27FC236}">
                    <a16:creationId xmlns:a16="http://schemas.microsoft.com/office/drawing/2014/main" id="{B35BA8B3-2CDE-ABCE-02F7-328D2CFD48F9}"/>
                  </a:ext>
                </a:extLst>
              </p:cNvPr>
              <p:cNvSpPr>
                <a:spLocks noRot="1" noChangeAspect="1" noMove="1" noResize="1" noEditPoints="1" noAdjustHandles="1" noChangeArrowheads="1" noChangeShapeType="1" noTextEdit="1"/>
              </p:cNvSpPr>
              <p:nvPr/>
            </p:nvSpPr>
            <p:spPr>
              <a:xfrm>
                <a:off x="10260317" y="4633161"/>
                <a:ext cx="1434906" cy="1883219"/>
              </a:xfrm>
              <a:prstGeom prst="wedgeRoundRectCallout">
                <a:avLst>
                  <a:gd name="adj1" fmla="val -210684"/>
                  <a:gd name="adj2" fmla="val -110413"/>
                  <a:gd name="adj3" fmla="val 16667"/>
                </a:avLst>
              </a:prstGeom>
              <a:blipFill>
                <a:blip r:embed="rId10"/>
                <a:stretch>
                  <a:fillRect b="-200"/>
                </a:stretch>
              </a:blipFill>
              <a:ln w="25400" cap="flat" cmpd="sng" algn="ctr">
                <a:solidFill>
                  <a:srgbClr val="4F81BD">
                    <a:shade val="50000"/>
                  </a:srgbClr>
                </a:solidFill>
                <a:prstDash val="solid"/>
              </a:ln>
              <a:effectLst/>
            </p:spPr>
            <p:txBody>
              <a:bodyPr/>
              <a:lstStyle/>
              <a:p>
                <a:r>
                  <a:rPr lang="en-IN">
                    <a:noFill/>
                  </a:rPr>
                  <a:t> </a:t>
                </a:r>
              </a:p>
            </p:txBody>
          </p:sp>
        </mc:Fallback>
      </mc:AlternateContent>
      <p:sp>
        <p:nvSpPr>
          <p:cNvPr id="27" name="TextBox 26">
            <a:extLst>
              <a:ext uri="{FF2B5EF4-FFF2-40B4-BE49-F238E27FC236}">
                <a16:creationId xmlns:a16="http://schemas.microsoft.com/office/drawing/2014/main" id="{9D18DC1C-AB26-B905-7971-533BCFFAEF10}"/>
              </a:ext>
            </a:extLst>
          </p:cNvPr>
          <p:cNvSpPr txBox="1"/>
          <p:nvPr/>
        </p:nvSpPr>
        <p:spPr>
          <a:xfrm>
            <a:off x="2019825" y="6501428"/>
            <a:ext cx="2473219" cy="400110"/>
          </a:xfrm>
          <a:prstGeom prst="rect">
            <a:avLst/>
          </a:prstGeom>
          <a:noFill/>
          <a:ln>
            <a:noFill/>
          </a:ln>
        </p:spPr>
        <p:txBody>
          <a:bodyPr wrap="square" rtlCol="0">
            <a:spAutoFit/>
          </a:bodyPr>
          <a:lstStyle/>
          <a:p>
            <a:pPr marL="0" marR="0" lvl="0" indent="0" algn="ctr" defTabSz="1072866" eaLnBrk="1" fontAlgn="auto" latinLnBrk="0" hangingPunct="1">
              <a:lnSpc>
                <a:spcPct val="100000"/>
              </a:lnSpc>
              <a:spcBef>
                <a:spcPts val="0"/>
              </a:spcBef>
              <a:spcAft>
                <a:spcPts val="0"/>
              </a:spcAft>
              <a:buClrTx/>
              <a:buSzTx/>
              <a:buFontTx/>
              <a:buNone/>
              <a:tabLst/>
              <a:defRPr/>
            </a:pPr>
            <a:r>
              <a:rPr lang="en-US" sz="2000" b="1" kern="0" dirty="0">
                <a:solidFill>
                  <a:prstClr val="black"/>
                </a:solidFill>
              </a:rPr>
              <a:t>Default Throughputs</a:t>
            </a:r>
          </a:p>
        </p:txBody>
      </p:sp>
      <p:sp>
        <p:nvSpPr>
          <p:cNvPr id="28" name="TextBox 27">
            <a:extLst>
              <a:ext uri="{FF2B5EF4-FFF2-40B4-BE49-F238E27FC236}">
                <a16:creationId xmlns:a16="http://schemas.microsoft.com/office/drawing/2014/main" id="{95B32A22-6B95-318E-D8F0-316587B896DC}"/>
              </a:ext>
            </a:extLst>
          </p:cNvPr>
          <p:cNvSpPr txBox="1"/>
          <p:nvPr/>
        </p:nvSpPr>
        <p:spPr>
          <a:xfrm>
            <a:off x="7336666" y="6504611"/>
            <a:ext cx="3324472" cy="400110"/>
          </a:xfrm>
          <a:prstGeom prst="rect">
            <a:avLst/>
          </a:prstGeom>
          <a:noFill/>
          <a:ln>
            <a:noFill/>
          </a:ln>
        </p:spPr>
        <p:txBody>
          <a:bodyPr wrap="square" rtlCol="0">
            <a:spAutoFit/>
          </a:bodyPr>
          <a:lstStyle/>
          <a:p>
            <a:pPr marL="0" marR="0" lvl="0" indent="0" algn="ctr" defTabSz="1072866" eaLnBrk="1" fontAlgn="auto" latinLnBrk="0" hangingPunct="1">
              <a:lnSpc>
                <a:spcPct val="100000"/>
              </a:lnSpc>
              <a:spcBef>
                <a:spcPts val="0"/>
              </a:spcBef>
              <a:spcAft>
                <a:spcPts val="0"/>
              </a:spcAft>
              <a:buClrTx/>
              <a:buSzTx/>
              <a:buFontTx/>
              <a:buNone/>
              <a:tabLst/>
              <a:defRPr/>
            </a:pPr>
            <a:r>
              <a:rPr lang="en-US" sz="2000" b="1" kern="0" dirty="0">
                <a:solidFill>
                  <a:prstClr val="black"/>
                </a:solidFill>
              </a:rPr>
              <a:t>Throughputs with ADWISER</a:t>
            </a:r>
          </a:p>
        </p:txBody>
      </p:sp>
      <p:sp>
        <p:nvSpPr>
          <p:cNvPr id="33" name="TextBox 32">
            <a:extLst>
              <a:ext uri="{FF2B5EF4-FFF2-40B4-BE49-F238E27FC236}">
                <a16:creationId xmlns:a16="http://schemas.microsoft.com/office/drawing/2014/main" id="{7B584364-EB52-112B-4D99-92A05A722DB5}"/>
              </a:ext>
            </a:extLst>
          </p:cNvPr>
          <p:cNvSpPr txBox="1"/>
          <p:nvPr/>
        </p:nvSpPr>
        <p:spPr>
          <a:xfrm>
            <a:off x="391848" y="2501585"/>
            <a:ext cx="2473219" cy="707886"/>
          </a:xfrm>
          <a:prstGeom prst="rect">
            <a:avLst/>
          </a:prstGeom>
          <a:noFill/>
          <a:ln>
            <a:noFill/>
          </a:ln>
        </p:spPr>
        <p:txBody>
          <a:bodyPr wrap="square" rtlCol="0">
            <a:spAutoFit/>
          </a:bodyPr>
          <a:lstStyle/>
          <a:p>
            <a:pPr marL="0" marR="0" lvl="0" indent="0" algn="ctr" defTabSz="1072866" eaLnBrk="1" fontAlgn="auto" latinLnBrk="0" hangingPunct="1">
              <a:lnSpc>
                <a:spcPct val="100000"/>
              </a:lnSpc>
              <a:spcBef>
                <a:spcPts val="0"/>
              </a:spcBef>
              <a:spcAft>
                <a:spcPts val="0"/>
              </a:spcAft>
              <a:buClrTx/>
              <a:buSzTx/>
              <a:buFontTx/>
              <a:buNone/>
              <a:tabLst/>
              <a:defRPr/>
            </a:pPr>
            <a:r>
              <a:rPr lang="en-US" sz="2000" b="1" kern="0" dirty="0">
                <a:solidFill>
                  <a:prstClr val="black"/>
                </a:solidFill>
              </a:rPr>
              <a:t>STA21 is placed at different locations</a:t>
            </a:r>
          </a:p>
        </p:txBody>
      </p:sp>
    </p:spTree>
    <p:extLst>
      <p:ext uri="{BB962C8B-B14F-4D97-AF65-F5344CB8AC3E}">
        <p14:creationId xmlns:p14="http://schemas.microsoft.com/office/powerpoint/2010/main" val="28630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30" grpId="0"/>
      <p:bldP spid="32" grpId="0"/>
      <p:bldP spid="6" grpId="0"/>
      <p:bldP spid="11" grpId="0"/>
      <p:bldP spid="13" grpId="0"/>
      <p:bldP spid="14" grpId="0" animBg="1"/>
      <p:bldP spid="22" grpId="0" animBg="1"/>
      <p:bldP spid="23" grpId="0" animBg="1"/>
      <p:bldP spid="24" grpId="0" animBg="1"/>
      <p:bldP spid="25" grpId="0" animBg="1"/>
      <p:bldP spid="26" grpId="0" animBg="1"/>
      <p:bldP spid="27" grpId="0"/>
      <p:bldP spid="28" grpId="0" animBg="1"/>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7FCFC-EEF7-CA3B-A94D-5A67F9C51EC0}"/>
              </a:ext>
            </a:extLst>
          </p:cNvPr>
          <p:cNvSpPr>
            <a:spLocks noGrp="1"/>
          </p:cNvSpPr>
          <p:nvPr>
            <p:ph type="title"/>
          </p:nvPr>
        </p:nvSpPr>
        <p:spPr>
          <a:xfrm>
            <a:off x="503381" y="1743363"/>
            <a:ext cx="10972800" cy="2509982"/>
          </a:xfrm>
        </p:spPr>
        <p:txBody>
          <a:bodyPr>
            <a:normAutofit/>
          </a:bodyPr>
          <a:lstStyle/>
          <a:p>
            <a:r>
              <a:rPr lang="en-US" sz="2800" dirty="0"/>
              <a:t>How ADWISER Works</a:t>
            </a:r>
            <a:endParaRPr lang="en-IN" sz="2800" dirty="0"/>
          </a:p>
        </p:txBody>
      </p:sp>
    </p:spTree>
    <p:extLst>
      <p:ext uri="{BB962C8B-B14F-4D97-AF65-F5344CB8AC3E}">
        <p14:creationId xmlns:p14="http://schemas.microsoft.com/office/powerpoint/2010/main" val="1210899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D7CCF-CFD0-4D56-B2FC-50867091FCD1}"/>
              </a:ext>
            </a:extLst>
          </p:cNvPr>
          <p:cNvSpPr>
            <a:spLocks noGrp="1"/>
          </p:cNvSpPr>
          <p:nvPr>
            <p:ph type="title"/>
          </p:nvPr>
        </p:nvSpPr>
        <p:spPr>
          <a:xfrm>
            <a:off x="76412" y="121"/>
            <a:ext cx="11962981" cy="609578"/>
          </a:xfrm>
        </p:spPr>
        <p:txBody>
          <a:bodyPr>
            <a:noAutofit/>
          </a:bodyPr>
          <a:lstStyle/>
          <a:p>
            <a:pPr algn="ctr"/>
            <a:r>
              <a:rPr lang="en-US" sz="2800" b="1" spc="-1" dirty="0">
                <a:latin typeface="Calibri"/>
                <a:ea typeface="+mn-ea"/>
                <a:cs typeface="Calibri"/>
              </a:rPr>
              <a:t>ADWISER: Internal Architecture</a:t>
            </a:r>
            <a:endParaRPr lang="en-IN" sz="2800" b="1" spc="-1" dirty="0">
              <a:latin typeface="Calibri"/>
              <a:ea typeface="+mn-ea"/>
              <a:cs typeface="Calibri"/>
            </a:endParaRPr>
          </a:p>
        </p:txBody>
      </p:sp>
      <p:sp>
        <p:nvSpPr>
          <p:cNvPr id="3" name="TextBox 2">
            <a:extLst>
              <a:ext uri="{FF2B5EF4-FFF2-40B4-BE49-F238E27FC236}">
                <a16:creationId xmlns:a16="http://schemas.microsoft.com/office/drawing/2014/main" id="{B2D4B408-81F3-4550-1E1F-A07B3BE9055D}"/>
              </a:ext>
            </a:extLst>
          </p:cNvPr>
          <p:cNvSpPr txBox="1"/>
          <p:nvPr/>
        </p:nvSpPr>
        <p:spPr>
          <a:xfrm>
            <a:off x="1022161" y="5267846"/>
            <a:ext cx="10626141" cy="1569660"/>
          </a:xfrm>
          <a:prstGeom prst="rect">
            <a:avLst/>
          </a:prstGeom>
          <a:noFill/>
          <a:ln>
            <a:noFill/>
          </a:ln>
        </p:spPr>
        <p:txBody>
          <a:bodyPr wrap="square" rtlCol="0">
            <a:spAutoFit/>
          </a:bodyPr>
          <a:lstStyle/>
          <a:p>
            <a:pPr marL="342900" marR="0" lvl="0" indent="-342900" defTabSz="1072866"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0" cap="none" spc="0" normalizeH="0" baseline="0" noProof="0" dirty="0">
                <a:ln>
                  <a:noFill/>
                </a:ln>
                <a:solidFill>
                  <a:prstClr val="black"/>
                </a:solidFill>
                <a:effectLst/>
                <a:uLnTx/>
                <a:uFillTx/>
              </a:rPr>
              <a:t>ADWISER controls link activation by controlling the release of packets into the AP queues</a:t>
            </a:r>
          </a:p>
          <a:p>
            <a:pPr marL="342900" marR="0" lvl="0" indent="-342900" defTabSz="1072866"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0" dirty="0">
                <a:solidFill>
                  <a:prstClr val="black"/>
                </a:solidFill>
              </a:rPr>
              <a:t>This permits the control of uplink and downlink TCP flows</a:t>
            </a:r>
          </a:p>
          <a:p>
            <a:pPr marL="342900" marR="0" lvl="0" indent="-342900" defTabSz="1072866"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0" cap="none" spc="0" normalizeH="0" baseline="0" noProof="0" dirty="0">
                <a:ln>
                  <a:noFill/>
                </a:ln>
                <a:solidFill>
                  <a:prstClr val="black"/>
                </a:solidFill>
                <a:effectLst/>
                <a:uLnTx/>
                <a:uFillTx/>
              </a:rPr>
              <a:t>Downlink</a:t>
            </a:r>
            <a:r>
              <a:rPr kumimoji="0" lang="en-US" sz="2000" i="0" u="none" strike="noStrike" kern="0" cap="none" spc="0" normalizeH="0" noProof="0" dirty="0">
                <a:ln>
                  <a:noFill/>
                </a:ln>
                <a:solidFill>
                  <a:prstClr val="black"/>
                </a:solidFill>
                <a:effectLst/>
                <a:uLnTx/>
                <a:uFillTx/>
              </a:rPr>
              <a:t> UDP flows</a:t>
            </a:r>
          </a:p>
          <a:p>
            <a:pPr marL="342900" marR="0" lvl="0" indent="-342900" defTabSz="1072866"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0" baseline="0" dirty="0">
                <a:solidFill>
                  <a:prstClr val="black"/>
                </a:solidFill>
              </a:rPr>
              <a:t>Uplink UDP flows are not controlled</a:t>
            </a:r>
            <a:endParaRPr kumimoji="0" lang="en-US" sz="2000" i="0" u="none" strike="noStrike" kern="0" cap="none" spc="0" normalizeH="0" baseline="0" noProof="0" dirty="0">
              <a:ln>
                <a:noFill/>
              </a:ln>
              <a:solidFill>
                <a:prstClr val="black"/>
              </a:solidFill>
              <a:effectLst/>
              <a:uLnTx/>
              <a:uFillTx/>
            </a:endParaRPr>
          </a:p>
          <a:p>
            <a:pPr marL="0" marR="0" lvl="0" indent="0" algn="ctr" defTabSz="1072866" eaLnBrk="1" fontAlgn="auto" latinLnBrk="0" hangingPunct="1">
              <a:lnSpc>
                <a:spcPct val="100000"/>
              </a:lnSpc>
              <a:spcBef>
                <a:spcPts val="0"/>
              </a:spcBef>
              <a:spcAft>
                <a:spcPts val="0"/>
              </a:spcAft>
              <a:buClrTx/>
              <a:buSzTx/>
              <a:buFontTx/>
              <a:buNone/>
              <a:tabLst/>
              <a:defRPr/>
            </a:pPr>
            <a:endParaRPr kumimoji="0" lang="en-IN" sz="1600" b="1" i="0" u="none" strike="noStrike" kern="0" cap="none" spc="0" normalizeH="0" baseline="0" noProof="0" dirty="0">
              <a:ln>
                <a:noFill/>
              </a:ln>
              <a:solidFill>
                <a:prstClr val="black"/>
              </a:solidFill>
              <a:effectLst/>
              <a:uLnTx/>
              <a:uFillTx/>
            </a:endParaRPr>
          </a:p>
        </p:txBody>
      </p:sp>
      <p:pic>
        <p:nvPicPr>
          <p:cNvPr id="4" name="Picture 3" descr="Diagram&#10;&#10;Description automatically generated">
            <a:extLst>
              <a:ext uri="{FF2B5EF4-FFF2-40B4-BE49-F238E27FC236}">
                <a16:creationId xmlns:a16="http://schemas.microsoft.com/office/drawing/2014/main" id="{E4C59790-39C9-F689-0440-93EE620CC1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0265" y="620332"/>
            <a:ext cx="5023884" cy="4647514"/>
          </a:xfrm>
          <a:prstGeom prst="rect">
            <a:avLst/>
          </a:prstGeom>
        </p:spPr>
      </p:pic>
    </p:spTree>
    <p:extLst>
      <p:ext uri="{BB962C8B-B14F-4D97-AF65-F5344CB8AC3E}">
        <p14:creationId xmlns:p14="http://schemas.microsoft.com/office/powerpoint/2010/main" val="242282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60089C1E-6647-52E2-53BB-16E14E5B9FE6}"/>
              </a:ext>
            </a:extLst>
          </p:cNvPr>
          <p:cNvPicPr>
            <a:picLocks noChangeAspect="1"/>
          </p:cNvPicPr>
          <p:nvPr/>
        </p:nvPicPr>
        <p:blipFill>
          <a:blip r:embed="rId2"/>
          <a:stretch>
            <a:fillRect/>
          </a:stretch>
        </p:blipFill>
        <p:spPr>
          <a:xfrm>
            <a:off x="20433" y="483873"/>
            <a:ext cx="4102393" cy="1569661"/>
          </a:xfrm>
          <a:prstGeom prst="rect">
            <a:avLst/>
          </a:prstGeom>
        </p:spPr>
      </p:pic>
      <p:sp>
        <p:nvSpPr>
          <p:cNvPr id="2" name="Title 1">
            <a:extLst>
              <a:ext uri="{FF2B5EF4-FFF2-40B4-BE49-F238E27FC236}">
                <a16:creationId xmlns:a16="http://schemas.microsoft.com/office/drawing/2014/main" id="{16A5C64C-BFBD-1716-F8A4-5E75EE8862AA}"/>
              </a:ext>
            </a:extLst>
          </p:cNvPr>
          <p:cNvSpPr>
            <a:spLocks noGrp="1"/>
          </p:cNvSpPr>
          <p:nvPr>
            <p:ph type="title"/>
          </p:nvPr>
        </p:nvSpPr>
        <p:spPr>
          <a:xfrm>
            <a:off x="609600" y="-34721"/>
            <a:ext cx="10972800" cy="609600"/>
          </a:xfrm>
        </p:spPr>
        <p:txBody>
          <a:bodyPr/>
          <a:lstStyle/>
          <a:p>
            <a:r>
              <a:rPr lang="en-US" dirty="0"/>
              <a:t>Measurement and Control in ADWISER</a:t>
            </a:r>
            <a:endParaRPr lang="en-IN" dirty="0"/>
          </a:p>
        </p:txBody>
      </p:sp>
      <p:cxnSp>
        <p:nvCxnSpPr>
          <p:cNvPr id="4" name="Straight Connector 3">
            <a:extLst>
              <a:ext uri="{FF2B5EF4-FFF2-40B4-BE49-F238E27FC236}">
                <a16:creationId xmlns:a16="http://schemas.microsoft.com/office/drawing/2014/main" id="{3516F9DC-A92C-1506-6171-B03B05B05222}"/>
              </a:ext>
            </a:extLst>
          </p:cNvPr>
          <p:cNvCxnSpPr>
            <a:cxnSpLocks/>
          </p:cNvCxnSpPr>
          <p:nvPr/>
        </p:nvCxnSpPr>
        <p:spPr>
          <a:xfrm flipH="1">
            <a:off x="3061852" y="4322614"/>
            <a:ext cx="1712" cy="457200"/>
          </a:xfrm>
          <a:prstGeom prst="line">
            <a:avLst/>
          </a:prstGeom>
          <a:noFill/>
          <a:ln w="38100" cap="flat" cmpd="sng" algn="ctr">
            <a:solidFill>
              <a:srgbClr val="C00000"/>
            </a:solidFill>
            <a:prstDash val="solid"/>
            <a:miter lim="800000"/>
            <a:tailEnd type="none" w="lg" len="lg"/>
          </a:ln>
          <a:effectLst/>
        </p:spPr>
      </p:cxnSp>
      <p:cxnSp>
        <p:nvCxnSpPr>
          <p:cNvPr id="5" name="Straight Connector 4">
            <a:extLst>
              <a:ext uri="{FF2B5EF4-FFF2-40B4-BE49-F238E27FC236}">
                <a16:creationId xmlns:a16="http://schemas.microsoft.com/office/drawing/2014/main" id="{22B405BC-BBD0-9D4A-1365-36CCA7F7DD6B}"/>
              </a:ext>
            </a:extLst>
          </p:cNvPr>
          <p:cNvCxnSpPr>
            <a:cxnSpLocks/>
          </p:cNvCxnSpPr>
          <p:nvPr/>
        </p:nvCxnSpPr>
        <p:spPr>
          <a:xfrm flipH="1">
            <a:off x="6164982" y="4333013"/>
            <a:ext cx="1712" cy="457200"/>
          </a:xfrm>
          <a:prstGeom prst="line">
            <a:avLst/>
          </a:prstGeom>
          <a:noFill/>
          <a:ln w="38100" cap="flat" cmpd="sng" algn="ctr">
            <a:solidFill>
              <a:srgbClr val="C00000"/>
            </a:solidFill>
            <a:prstDash val="solid"/>
            <a:miter lim="800000"/>
            <a:tailEnd type="none" w="lg" len="lg"/>
          </a:ln>
          <a:effectLst/>
        </p:spPr>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4781278-57F7-6C2C-F00F-5E7602C6D28F}"/>
                  </a:ext>
                </a:extLst>
              </p:cNvPr>
              <p:cNvSpPr txBox="1"/>
              <p:nvPr/>
            </p:nvSpPr>
            <p:spPr>
              <a:xfrm>
                <a:off x="3381999" y="4809416"/>
                <a:ext cx="2425064" cy="338554"/>
              </a:xfrm>
              <a:prstGeom prst="rect">
                <a:avLst/>
              </a:prstGeom>
              <a:noFill/>
              <a:ln>
                <a:noFill/>
              </a:ln>
            </p:spPr>
            <p:txBody>
              <a:bodyPr wrap="square" rtlCol="0">
                <a:spAutoFit/>
              </a:bodyPr>
              <a:lstStyle/>
              <a:p>
                <a:pPr marL="0" marR="0" lvl="0" indent="0" algn="ctr" defTabSz="1072866"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Time Slice </a:t>
                </a:r>
                <a14:m>
                  <m:oMath xmlns:m="http://schemas.openxmlformats.org/officeDocument/2006/math">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𝒌</m:t>
                    </m:r>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 </m:t>
                    </m:r>
                  </m:oMath>
                </a14:m>
                <a:endParaRPr kumimoji="0" lang="en-IN" sz="1600" b="1" i="0" u="none" strike="noStrike" kern="0" cap="none" spc="0" normalizeH="0" baseline="0" noProof="0" dirty="0">
                  <a:ln>
                    <a:noFill/>
                  </a:ln>
                  <a:solidFill>
                    <a:prstClr val="black"/>
                  </a:solidFill>
                  <a:effectLst/>
                  <a:uLnTx/>
                  <a:uFillTx/>
                </a:endParaRPr>
              </a:p>
            </p:txBody>
          </p:sp>
        </mc:Choice>
        <mc:Fallback xmlns="">
          <p:sp>
            <p:nvSpPr>
              <p:cNvPr id="6" name="TextBox 5">
                <a:extLst>
                  <a:ext uri="{FF2B5EF4-FFF2-40B4-BE49-F238E27FC236}">
                    <a16:creationId xmlns:a16="http://schemas.microsoft.com/office/drawing/2014/main" id="{B4781278-57F7-6C2C-F00F-5E7602C6D28F}"/>
                  </a:ext>
                </a:extLst>
              </p:cNvPr>
              <p:cNvSpPr txBox="1">
                <a:spLocks noRot="1" noChangeAspect="1" noMove="1" noResize="1" noEditPoints="1" noAdjustHandles="1" noChangeArrowheads="1" noChangeShapeType="1" noTextEdit="1"/>
              </p:cNvSpPr>
              <p:nvPr/>
            </p:nvSpPr>
            <p:spPr>
              <a:xfrm>
                <a:off x="3381999" y="4809416"/>
                <a:ext cx="2425064" cy="338554"/>
              </a:xfrm>
              <a:prstGeom prst="rect">
                <a:avLst/>
              </a:prstGeom>
              <a:blipFill>
                <a:blip r:embed="rId3"/>
                <a:stretch>
                  <a:fillRect t="-5455" b="-23636"/>
                </a:stretch>
              </a:blipFill>
              <a:ln>
                <a:no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9ED0955-C56F-873A-381B-A997FDE927EE}"/>
                  </a:ext>
                </a:extLst>
              </p:cNvPr>
              <p:cNvSpPr txBox="1"/>
              <p:nvPr/>
            </p:nvSpPr>
            <p:spPr>
              <a:xfrm>
                <a:off x="6579919" y="4799814"/>
                <a:ext cx="2302725" cy="338554"/>
              </a:xfrm>
              <a:prstGeom prst="rect">
                <a:avLst/>
              </a:prstGeom>
              <a:noFill/>
              <a:ln>
                <a:noFill/>
              </a:ln>
            </p:spPr>
            <p:txBody>
              <a:bodyPr wrap="square" rtlCol="0">
                <a:spAutoFit/>
              </a:bodyPr>
              <a:lstStyle/>
              <a:p>
                <a:pPr marL="0" marR="0" lvl="0" indent="0" algn="ctr" defTabSz="1072866"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Time Slice </a:t>
                </a:r>
                <a14:m>
                  <m:oMath xmlns:m="http://schemas.openxmlformats.org/officeDocument/2006/math">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𝒌</m:t>
                    </m:r>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m:t>
                    </m:r>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𝟏</m:t>
                    </m:r>
                  </m:oMath>
                </a14:m>
                <a:endParaRPr kumimoji="0" lang="en-IN" sz="1600" b="1" i="0" u="none" strike="noStrike" kern="0" cap="none" spc="0" normalizeH="0" baseline="0" noProof="0" dirty="0">
                  <a:ln>
                    <a:noFill/>
                  </a:ln>
                  <a:solidFill>
                    <a:prstClr val="black"/>
                  </a:solidFill>
                  <a:effectLst/>
                  <a:uLnTx/>
                  <a:uFillTx/>
                </a:endParaRPr>
              </a:p>
            </p:txBody>
          </p:sp>
        </mc:Choice>
        <mc:Fallback xmlns="">
          <p:sp>
            <p:nvSpPr>
              <p:cNvPr id="7" name="TextBox 6">
                <a:extLst>
                  <a:ext uri="{FF2B5EF4-FFF2-40B4-BE49-F238E27FC236}">
                    <a16:creationId xmlns:a16="http://schemas.microsoft.com/office/drawing/2014/main" id="{39ED0955-C56F-873A-381B-A997FDE927EE}"/>
                  </a:ext>
                </a:extLst>
              </p:cNvPr>
              <p:cNvSpPr txBox="1">
                <a:spLocks noRot="1" noChangeAspect="1" noMove="1" noResize="1" noEditPoints="1" noAdjustHandles="1" noChangeArrowheads="1" noChangeShapeType="1" noTextEdit="1"/>
              </p:cNvSpPr>
              <p:nvPr/>
            </p:nvSpPr>
            <p:spPr>
              <a:xfrm>
                <a:off x="6579919" y="4799814"/>
                <a:ext cx="2302725" cy="338554"/>
              </a:xfrm>
              <a:prstGeom prst="rect">
                <a:avLst/>
              </a:prstGeom>
              <a:blipFill>
                <a:blip r:embed="rId4"/>
                <a:stretch>
                  <a:fillRect t="-5357" b="-21429"/>
                </a:stretch>
              </a:blipFill>
              <a:ln>
                <a:noFill/>
              </a:ln>
            </p:spPr>
            <p:txBody>
              <a:bodyPr/>
              <a:lstStyle/>
              <a:p>
                <a:r>
                  <a:rPr lang="en-IN">
                    <a:noFill/>
                  </a:rPr>
                  <a:t> </a:t>
                </a:r>
              </a:p>
            </p:txBody>
          </p:sp>
        </mc:Fallback>
      </mc:AlternateContent>
      <p:cxnSp>
        <p:nvCxnSpPr>
          <p:cNvPr id="8" name="Straight Arrow Connector 7">
            <a:extLst>
              <a:ext uri="{FF2B5EF4-FFF2-40B4-BE49-F238E27FC236}">
                <a16:creationId xmlns:a16="http://schemas.microsoft.com/office/drawing/2014/main" id="{A42FD1CE-CB16-24F1-970B-0327E9010630}"/>
              </a:ext>
            </a:extLst>
          </p:cNvPr>
          <p:cNvCxnSpPr>
            <a:cxnSpLocks/>
          </p:cNvCxnSpPr>
          <p:nvPr/>
        </p:nvCxnSpPr>
        <p:spPr>
          <a:xfrm>
            <a:off x="1899784" y="4799814"/>
            <a:ext cx="7589520" cy="0"/>
          </a:xfrm>
          <a:prstGeom prst="straightConnector1">
            <a:avLst/>
          </a:prstGeom>
          <a:noFill/>
          <a:ln w="38100" cap="flat" cmpd="sng" algn="ctr">
            <a:solidFill>
              <a:srgbClr val="C00000"/>
            </a:solidFill>
            <a:prstDash val="solid"/>
            <a:miter lim="800000"/>
            <a:tailEnd type="triangle" w="lg" len="lg"/>
          </a:ln>
          <a:effectLst/>
        </p:spPr>
      </p:cxnSp>
      <p:cxnSp>
        <p:nvCxnSpPr>
          <p:cNvPr id="9" name="Straight Connector 8">
            <a:extLst>
              <a:ext uri="{FF2B5EF4-FFF2-40B4-BE49-F238E27FC236}">
                <a16:creationId xmlns:a16="http://schemas.microsoft.com/office/drawing/2014/main" id="{B4354BDE-3DF0-AA27-5EF6-D2BE124DFCAA}"/>
              </a:ext>
            </a:extLst>
          </p:cNvPr>
          <p:cNvCxnSpPr>
            <a:cxnSpLocks/>
          </p:cNvCxnSpPr>
          <p:nvPr/>
        </p:nvCxnSpPr>
        <p:spPr>
          <a:xfrm flipH="1">
            <a:off x="9079487" y="4322136"/>
            <a:ext cx="1712" cy="457200"/>
          </a:xfrm>
          <a:prstGeom prst="line">
            <a:avLst/>
          </a:prstGeom>
          <a:noFill/>
          <a:ln w="38100" cap="flat" cmpd="sng" algn="ctr">
            <a:solidFill>
              <a:srgbClr val="C00000"/>
            </a:solidFill>
            <a:prstDash val="solid"/>
            <a:miter lim="800000"/>
            <a:tailEnd type="none" w="lg" len="lg"/>
          </a:ln>
          <a:effectLst/>
        </p:spPr>
      </p:cxnSp>
      <p:sp>
        <p:nvSpPr>
          <p:cNvPr id="10" name="TextBox 9">
            <a:extLst>
              <a:ext uri="{FF2B5EF4-FFF2-40B4-BE49-F238E27FC236}">
                <a16:creationId xmlns:a16="http://schemas.microsoft.com/office/drawing/2014/main" id="{E58E5803-8CDF-7EAE-6802-58C75F23EBD8}"/>
              </a:ext>
            </a:extLst>
          </p:cNvPr>
          <p:cNvSpPr txBox="1"/>
          <p:nvPr/>
        </p:nvSpPr>
        <p:spPr>
          <a:xfrm>
            <a:off x="1106302" y="2525585"/>
            <a:ext cx="4187673" cy="584775"/>
          </a:xfrm>
          <a:prstGeom prst="rect">
            <a:avLst/>
          </a:prstGeom>
          <a:noFill/>
          <a:ln>
            <a:solidFill>
              <a:srgbClr val="4472C4"/>
            </a:solidFill>
          </a:ln>
        </p:spPr>
        <p:txBody>
          <a:bodyPr wrap="square" rtlCol="0">
            <a:spAutoFit/>
          </a:bodyPr>
          <a:lstStyle/>
          <a:p>
            <a:pPr marL="0" marR="0" lvl="0" indent="0" algn="ctr" defTabSz="1072866"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In each TS, ADWISER schedules sets of AP-STA links and collects measurements </a:t>
            </a:r>
          </a:p>
        </p:txBody>
      </p:sp>
      <p:cxnSp>
        <p:nvCxnSpPr>
          <p:cNvPr id="11" name="Straight Arrow Connector 10">
            <a:extLst>
              <a:ext uri="{FF2B5EF4-FFF2-40B4-BE49-F238E27FC236}">
                <a16:creationId xmlns:a16="http://schemas.microsoft.com/office/drawing/2014/main" id="{FD6433BA-7679-4650-6C64-87363EEF976E}"/>
              </a:ext>
            </a:extLst>
          </p:cNvPr>
          <p:cNvCxnSpPr>
            <a:cxnSpLocks/>
          </p:cNvCxnSpPr>
          <p:nvPr/>
        </p:nvCxnSpPr>
        <p:spPr>
          <a:xfrm flipH="1">
            <a:off x="3212162" y="3102934"/>
            <a:ext cx="0" cy="914400"/>
          </a:xfrm>
          <a:prstGeom prst="straightConnector1">
            <a:avLst/>
          </a:prstGeom>
          <a:noFill/>
          <a:ln w="38100" cap="flat" cmpd="sng" algn="ctr">
            <a:solidFill>
              <a:srgbClr val="0070C0"/>
            </a:solidFill>
            <a:prstDash val="solid"/>
            <a:miter lim="800000"/>
            <a:tailEnd type="triangle" w="lg" len="lg"/>
          </a:ln>
          <a:effectLst/>
        </p:spPr>
      </p:cxnSp>
      <p:sp>
        <p:nvSpPr>
          <p:cNvPr id="12" name="Left Brace 11">
            <a:extLst>
              <a:ext uri="{FF2B5EF4-FFF2-40B4-BE49-F238E27FC236}">
                <a16:creationId xmlns:a16="http://schemas.microsoft.com/office/drawing/2014/main" id="{8CE68458-53DC-08BE-9F9E-022564CAC819}"/>
              </a:ext>
            </a:extLst>
          </p:cNvPr>
          <p:cNvSpPr/>
          <p:nvPr/>
        </p:nvSpPr>
        <p:spPr>
          <a:xfrm rot="5400000">
            <a:off x="3026468" y="1517277"/>
            <a:ext cx="371389" cy="5516578"/>
          </a:xfrm>
          <a:prstGeom prst="leftBrace">
            <a:avLst/>
          </a:prstGeom>
          <a:noFill/>
          <a:ln w="38100" cap="flat" cmpd="sng" algn="ctr">
            <a:solidFill>
              <a:srgbClr val="0070C0"/>
            </a:solidFill>
            <a:prstDash val="solid"/>
            <a:tailEnd type="none" w="lg" len="lg"/>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sp>
        <p:nvSpPr>
          <p:cNvPr id="13" name="TextBox 12">
            <a:extLst>
              <a:ext uri="{FF2B5EF4-FFF2-40B4-BE49-F238E27FC236}">
                <a16:creationId xmlns:a16="http://schemas.microsoft.com/office/drawing/2014/main" id="{1C3CE9CD-F37A-34E4-289D-B7E048EC8E20}"/>
              </a:ext>
            </a:extLst>
          </p:cNvPr>
          <p:cNvSpPr txBox="1"/>
          <p:nvPr/>
        </p:nvSpPr>
        <p:spPr>
          <a:xfrm>
            <a:off x="6373578" y="2167872"/>
            <a:ext cx="2017478" cy="1569660"/>
          </a:xfrm>
          <a:prstGeom prst="rect">
            <a:avLst/>
          </a:prstGeom>
          <a:noFill/>
          <a:ln>
            <a:solidFill>
              <a:srgbClr val="4F81BD"/>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At each TS boundary, ADWISER determines and  releases a burst of packets to each scheduled AP-STA pair</a:t>
            </a:r>
          </a:p>
        </p:txBody>
      </p:sp>
      <p:cxnSp>
        <p:nvCxnSpPr>
          <p:cNvPr id="14" name="Straight Arrow Connector 13">
            <a:extLst>
              <a:ext uri="{FF2B5EF4-FFF2-40B4-BE49-F238E27FC236}">
                <a16:creationId xmlns:a16="http://schemas.microsoft.com/office/drawing/2014/main" id="{F4BA2828-CAC5-A42A-A4B8-0A7B295E8F20}"/>
              </a:ext>
            </a:extLst>
          </p:cNvPr>
          <p:cNvCxnSpPr>
            <a:cxnSpLocks/>
          </p:cNvCxnSpPr>
          <p:nvPr/>
        </p:nvCxnSpPr>
        <p:spPr>
          <a:xfrm flipH="1">
            <a:off x="6138480" y="3747771"/>
            <a:ext cx="1296663" cy="617285"/>
          </a:xfrm>
          <a:prstGeom prst="straightConnector1">
            <a:avLst/>
          </a:prstGeom>
          <a:noFill/>
          <a:ln w="38100" cap="flat" cmpd="sng" algn="ctr">
            <a:solidFill>
              <a:srgbClr val="0070C0"/>
            </a:solidFill>
            <a:prstDash val="solid"/>
            <a:tailEnd type="triangle" w="lg" len="lg"/>
          </a:ln>
          <a:effectLst/>
        </p:spPr>
      </p:cxn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77FE987E-846F-94A2-6B34-CF961422CED3}"/>
                  </a:ext>
                </a:extLst>
              </p:cNvPr>
              <p:cNvSpPr txBox="1"/>
              <p:nvPr/>
            </p:nvSpPr>
            <p:spPr>
              <a:xfrm>
                <a:off x="4033094" y="1169675"/>
                <a:ext cx="4267200" cy="830997"/>
              </a:xfrm>
              <a:prstGeom prst="rect">
                <a:avLst/>
              </a:prstGeom>
              <a:noFill/>
              <a:ln>
                <a:solidFill>
                  <a:srgbClr val="4472C4"/>
                </a:solidFill>
              </a:ln>
            </p:spPr>
            <p:txBody>
              <a:bodyPr wrap="square" rtlCol="0">
                <a:spAutoFit/>
              </a:bodyPr>
              <a:lstStyle/>
              <a:p>
                <a:pPr marL="0" marR="0" lvl="0" indent="0" algn="ctr" defTabSz="1072866"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ADWISER uses past measurements to determine the set of AP-STA links to be scheduled in TS </a:t>
                </a:r>
                <a14:m>
                  <m:oMath xmlns:m="http://schemas.openxmlformats.org/officeDocument/2006/math">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𝒌</m:t>
                    </m:r>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m:t>
                    </m:r>
                    <m:r>
                      <a:rPr kumimoji="0" lang="en-US" sz="1600" b="1" i="1" u="none" strike="noStrike" kern="0" cap="none" spc="0" normalizeH="0" baseline="0" noProof="0" smtClean="0">
                        <a:ln>
                          <a:noFill/>
                        </a:ln>
                        <a:solidFill>
                          <a:prstClr val="black"/>
                        </a:solidFill>
                        <a:effectLst/>
                        <a:uLnTx/>
                        <a:uFillTx/>
                        <a:latin typeface="Cambria Math" panose="02040503050406030204" pitchFamily="18" charset="0"/>
                      </a:rPr>
                      <m:t>𝟏</m:t>
                    </m:r>
                  </m:oMath>
                </a14:m>
                <a:r>
                  <a:rPr kumimoji="0" lang="en-US" sz="1600" b="1" i="0" u="none" strike="noStrike" kern="0" cap="none" spc="0" normalizeH="0" baseline="0" noProof="0" dirty="0">
                    <a:ln>
                      <a:noFill/>
                    </a:ln>
                    <a:solidFill>
                      <a:prstClr val="black"/>
                    </a:solidFill>
                    <a:effectLst/>
                    <a:uLnTx/>
                    <a:uFillTx/>
                  </a:rPr>
                  <a:t> (for example: AP1-STA12 and AP2-STA22)</a:t>
                </a:r>
              </a:p>
            </p:txBody>
          </p:sp>
        </mc:Choice>
        <mc:Fallback>
          <p:sp>
            <p:nvSpPr>
              <p:cNvPr id="15" name="TextBox 14">
                <a:extLst>
                  <a:ext uri="{FF2B5EF4-FFF2-40B4-BE49-F238E27FC236}">
                    <a16:creationId xmlns:a16="http://schemas.microsoft.com/office/drawing/2014/main" id="{77FE987E-846F-94A2-6B34-CF961422CED3}"/>
                  </a:ext>
                </a:extLst>
              </p:cNvPr>
              <p:cNvSpPr txBox="1">
                <a:spLocks noRot="1" noChangeAspect="1" noMove="1" noResize="1" noEditPoints="1" noAdjustHandles="1" noChangeArrowheads="1" noChangeShapeType="1" noTextEdit="1"/>
              </p:cNvSpPr>
              <p:nvPr/>
            </p:nvSpPr>
            <p:spPr>
              <a:xfrm>
                <a:off x="4033094" y="1169675"/>
                <a:ext cx="4267200" cy="830997"/>
              </a:xfrm>
              <a:prstGeom prst="rect">
                <a:avLst/>
              </a:prstGeom>
              <a:blipFill>
                <a:blip r:embed="rId5"/>
                <a:stretch>
                  <a:fillRect l="-712" t="-1449" r="-1567" b="-7971"/>
                </a:stretch>
              </a:blipFill>
              <a:ln>
                <a:solidFill>
                  <a:srgbClr val="4472C4"/>
                </a:solidFill>
              </a:ln>
            </p:spPr>
            <p:txBody>
              <a:bodyPr/>
              <a:lstStyle/>
              <a:p>
                <a:r>
                  <a:rPr lang="en-IN">
                    <a:noFill/>
                  </a:rPr>
                  <a:t> </a:t>
                </a:r>
              </a:p>
            </p:txBody>
          </p:sp>
        </mc:Fallback>
      </mc:AlternateContent>
      <p:cxnSp>
        <p:nvCxnSpPr>
          <p:cNvPr id="16" name="Straight Arrow Connector 15">
            <a:extLst>
              <a:ext uri="{FF2B5EF4-FFF2-40B4-BE49-F238E27FC236}">
                <a16:creationId xmlns:a16="http://schemas.microsoft.com/office/drawing/2014/main" id="{74F5C240-41B4-7744-9421-3957DC519376}"/>
              </a:ext>
            </a:extLst>
          </p:cNvPr>
          <p:cNvCxnSpPr>
            <a:cxnSpLocks/>
          </p:cNvCxnSpPr>
          <p:nvPr/>
        </p:nvCxnSpPr>
        <p:spPr>
          <a:xfrm flipH="1">
            <a:off x="6166694" y="2005637"/>
            <a:ext cx="0" cy="2194560"/>
          </a:xfrm>
          <a:prstGeom prst="straightConnector1">
            <a:avLst/>
          </a:prstGeom>
          <a:noFill/>
          <a:ln w="38100" cap="flat" cmpd="sng" algn="ctr">
            <a:solidFill>
              <a:srgbClr val="0070C0"/>
            </a:solidFill>
            <a:prstDash val="solid"/>
            <a:miter lim="800000"/>
            <a:tailEnd type="triangle" w="lg" len="lg"/>
          </a:ln>
          <a:effectLst/>
        </p:spPr>
      </p:cxnSp>
      <p:sp>
        <p:nvSpPr>
          <p:cNvPr id="17" name="Left Brace 16">
            <a:extLst>
              <a:ext uri="{FF2B5EF4-FFF2-40B4-BE49-F238E27FC236}">
                <a16:creationId xmlns:a16="http://schemas.microsoft.com/office/drawing/2014/main" id="{4C26C58B-CFD2-96FD-9113-520C5307CC65}"/>
              </a:ext>
            </a:extLst>
          </p:cNvPr>
          <p:cNvSpPr/>
          <p:nvPr/>
        </p:nvSpPr>
        <p:spPr>
          <a:xfrm rot="5400000">
            <a:off x="7439341" y="3097638"/>
            <a:ext cx="371389" cy="2641098"/>
          </a:xfrm>
          <a:prstGeom prst="leftBrace">
            <a:avLst/>
          </a:prstGeom>
          <a:noFill/>
          <a:ln w="38100" cap="flat" cmpd="sng" algn="ctr">
            <a:solidFill>
              <a:srgbClr val="0070C0"/>
            </a:solidFill>
            <a:prstDash val="solid"/>
            <a:tailEnd type="none" w="lg" len="lg"/>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sp>
        <p:nvSpPr>
          <p:cNvPr id="18" name="TextBox 17">
            <a:extLst>
              <a:ext uri="{FF2B5EF4-FFF2-40B4-BE49-F238E27FC236}">
                <a16:creationId xmlns:a16="http://schemas.microsoft.com/office/drawing/2014/main" id="{E25F1CA5-8DCE-DF00-9C1A-4CB323A5BEA3}"/>
              </a:ext>
            </a:extLst>
          </p:cNvPr>
          <p:cNvSpPr txBox="1"/>
          <p:nvPr/>
        </p:nvSpPr>
        <p:spPr>
          <a:xfrm>
            <a:off x="8480275" y="1350418"/>
            <a:ext cx="1854459" cy="1569660"/>
          </a:xfrm>
          <a:prstGeom prst="rect">
            <a:avLst/>
          </a:prstGeom>
          <a:noFill/>
          <a:ln>
            <a:solidFill>
              <a:srgbClr val="4F81BD"/>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Scheduled APs and STAs use standard IEEE 802.11 mechanisms to send packets to each other</a:t>
            </a:r>
          </a:p>
        </p:txBody>
      </p:sp>
      <p:cxnSp>
        <p:nvCxnSpPr>
          <p:cNvPr id="19" name="Straight Arrow Connector 18">
            <a:extLst>
              <a:ext uri="{FF2B5EF4-FFF2-40B4-BE49-F238E27FC236}">
                <a16:creationId xmlns:a16="http://schemas.microsoft.com/office/drawing/2014/main" id="{8B0B1448-AA10-BE08-4F32-1FCCD7E5537F}"/>
              </a:ext>
            </a:extLst>
          </p:cNvPr>
          <p:cNvCxnSpPr>
            <a:cxnSpLocks/>
            <a:stCxn id="18" idx="2"/>
          </p:cNvCxnSpPr>
          <p:nvPr/>
        </p:nvCxnSpPr>
        <p:spPr>
          <a:xfrm flipH="1">
            <a:off x="7653721" y="2920078"/>
            <a:ext cx="1753784" cy="1302606"/>
          </a:xfrm>
          <a:prstGeom prst="straightConnector1">
            <a:avLst/>
          </a:prstGeom>
          <a:noFill/>
          <a:ln w="38100" cap="flat" cmpd="sng" algn="ctr">
            <a:solidFill>
              <a:srgbClr val="0070C0"/>
            </a:solidFill>
            <a:prstDash val="solid"/>
            <a:tailEnd type="triangle" w="lg" len="lg"/>
          </a:ln>
          <a:effectLst/>
        </p:spPr>
      </p:cxnSp>
      <p:sp>
        <p:nvSpPr>
          <p:cNvPr id="20" name="TextBox 19">
            <a:extLst>
              <a:ext uri="{FF2B5EF4-FFF2-40B4-BE49-F238E27FC236}">
                <a16:creationId xmlns:a16="http://schemas.microsoft.com/office/drawing/2014/main" id="{A855D910-4A7E-A6A4-08E4-0B2F6F790C33}"/>
              </a:ext>
            </a:extLst>
          </p:cNvPr>
          <p:cNvSpPr txBox="1"/>
          <p:nvPr/>
        </p:nvSpPr>
        <p:spPr>
          <a:xfrm>
            <a:off x="10530977" y="1363487"/>
            <a:ext cx="1553633" cy="1815882"/>
          </a:xfrm>
          <a:prstGeom prst="rect">
            <a:avLst/>
          </a:prstGeom>
          <a:noFill/>
          <a:ln>
            <a:solidFill>
              <a:srgbClr val="4F81BD"/>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ADWISER updates measurements and determines the next set of AP-STA links to schedule</a:t>
            </a:r>
          </a:p>
        </p:txBody>
      </p:sp>
      <p:cxnSp>
        <p:nvCxnSpPr>
          <p:cNvPr id="21" name="Straight Arrow Connector 20">
            <a:extLst>
              <a:ext uri="{FF2B5EF4-FFF2-40B4-BE49-F238E27FC236}">
                <a16:creationId xmlns:a16="http://schemas.microsoft.com/office/drawing/2014/main" id="{5E2C5FB5-FA3B-D21F-1356-CEF01245E0BA}"/>
              </a:ext>
            </a:extLst>
          </p:cNvPr>
          <p:cNvCxnSpPr>
            <a:cxnSpLocks/>
            <a:stCxn id="20" idx="2"/>
          </p:cNvCxnSpPr>
          <p:nvPr/>
        </p:nvCxnSpPr>
        <p:spPr>
          <a:xfrm flipH="1">
            <a:off x="9079487" y="3179369"/>
            <a:ext cx="2228307" cy="1211100"/>
          </a:xfrm>
          <a:prstGeom prst="straightConnector1">
            <a:avLst/>
          </a:prstGeom>
          <a:noFill/>
          <a:ln w="38100" cap="flat" cmpd="sng" algn="ctr">
            <a:solidFill>
              <a:srgbClr val="0070C0"/>
            </a:solidFill>
            <a:prstDash val="solid"/>
            <a:tailEnd type="triangle" w="lg" len="lg"/>
          </a:ln>
          <a:effectLst/>
        </p:spPr>
      </p:cxnSp>
      <p:sp>
        <p:nvSpPr>
          <p:cNvPr id="22" name="TextBox 21">
            <a:extLst>
              <a:ext uri="{FF2B5EF4-FFF2-40B4-BE49-F238E27FC236}">
                <a16:creationId xmlns:a16="http://schemas.microsoft.com/office/drawing/2014/main" id="{7068C954-3EF7-8B5C-7B69-9470796CF0D7}"/>
              </a:ext>
            </a:extLst>
          </p:cNvPr>
          <p:cNvSpPr txBox="1"/>
          <p:nvPr/>
        </p:nvSpPr>
        <p:spPr>
          <a:xfrm>
            <a:off x="3335774" y="5244727"/>
            <a:ext cx="5701185" cy="584775"/>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We have experimented with 20 </a:t>
            </a:r>
            <a:r>
              <a:rPr kumimoji="0" lang="en-US" sz="1600" b="1" i="0" u="none" strike="noStrike" kern="0" cap="none" spc="0" normalizeH="0" baseline="0" noProof="0" dirty="0" err="1">
                <a:ln>
                  <a:noFill/>
                </a:ln>
                <a:solidFill>
                  <a:prstClr val="black"/>
                </a:solidFill>
                <a:effectLst/>
                <a:uLnTx/>
                <a:uFillTx/>
              </a:rPr>
              <a:t>ms</a:t>
            </a:r>
            <a:r>
              <a:rPr kumimoji="0" lang="en-US" sz="1600" b="1" i="0" u="none" strike="noStrike" kern="0" cap="none" spc="0" normalizeH="0" baseline="0" noProof="0" dirty="0">
                <a:ln>
                  <a:noFill/>
                </a:ln>
                <a:solidFill>
                  <a:prstClr val="black"/>
                </a:solidFill>
                <a:effectLst/>
                <a:uLnTx/>
                <a:uFillTx/>
              </a:rPr>
              <a:t>, 40 </a:t>
            </a:r>
            <a:r>
              <a:rPr kumimoji="0" lang="en-US" sz="1600" b="1" i="0" u="none" strike="noStrike" kern="0" cap="none" spc="0" normalizeH="0" baseline="0" noProof="0" dirty="0" err="1">
                <a:ln>
                  <a:noFill/>
                </a:ln>
                <a:solidFill>
                  <a:prstClr val="black"/>
                </a:solidFill>
                <a:effectLst/>
                <a:uLnTx/>
                <a:uFillTx/>
              </a:rPr>
              <a:t>ms</a:t>
            </a:r>
            <a:r>
              <a:rPr kumimoji="0" lang="en-US" sz="1600" b="1" i="0" u="none" strike="noStrike" kern="0" cap="none" spc="0" normalizeH="0" baseline="0" noProof="0" dirty="0">
                <a:ln>
                  <a:noFill/>
                </a:ln>
                <a:solidFill>
                  <a:prstClr val="black"/>
                </a:solidFill>
                <a:effectLst/>
                <a:uLnTx/>
                <a:uFillTx/>
              </a:rPr>
              <a:t>, 80 </a:t>
            </a:r>
            <a:r>
              <a:rPr kumimoji="0" lang="en-US" sz="1600" b="1" i="0" u="none" strike="noStrike" kern="0" cap="none" spc="0" normalizeH="0" baseline="0" noProof="0" dirty="0" err="1">
                <a:ln>
                  <a:noFill/>
                </a:ln>
                <a:solidFill>
                  <a:prstClr val="black"/>
                </a:solidFill>
                <a:effectLst/>
                <a:uLnTx/>
                <a:uFillTx/>
              </a:rPr>
              <a:t>ms</a:t>
            </a:r>
            <a:r>
              <a:rPr kumimoji="0" lang="en-US" sz="1600" b="1" i="0" u="none" strike="noStrike" kern="0" cap="none" spc="0" normalizeH="0" baseline="0" noProof="0" dirty="0">
                <a:ln>
                  <a:noFill/>
                </a:ln>
                <a:solidFill>
                  <a:prstClr val="black"/>
                </a:solidFill>
                <a:effectLst/>
                <a:uLnTx/>
                <a:uFillTx/>
              </a:rPr>
              <a:t>, 100 </a:t>
            </a:r>
            <a:r>
              <a:rPr kumimoji="0" lang="en-US" sz="1600" b="1" i="0" u="none" strike="noStrike" kern="0" cap="none" spc="0" normalizeH="0" baseline="0" noProof="0" dirty="0" err="1">
                <a:ln>
                  <a:noFill/>
                </a:ln>
                <a:solidFill>
                  <a:prstClr val="black"/>
                </a:solidFill>
                <a:effectLst/>
                <a:uLnTx/>
                <a:uFillTx/>
              </a:rPr>
              <a:t>ms</a:t>
            </a:r>
            <a:r>
              <a:rPr kumimoji="0" lang="en-US" sz="1600" b="1" i="0" u="none" strike="noStrike" kern="0" cap="none" spc="0" normalizeH="0" baseline="0" noProof="0" dirty="0">
                <a:ln>
                  <a:noFill/>
                </a:ln>
                <a:solidFill>
                  <a:prstClr val="black"/>
                </a:solidFill>
                <a:effectLst/>
                <a:uLnTx/>
                <a:uFillTx/>
              </a:rPr>
              <a:t> slices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Smaller time slices are better for real-time interactive traffic QoS</a:t>
            </a:r>
            <a:endParaRPr kumimoji="0" lang="en-IN" sz="1600" b="1" i="0" u="none" strike="noStrike" kern="0" cap="none" spc="0" normalizeH="0" baseline="0" noProof="0" dirty="0">
              <a:ln>
                <a:noFill/>
              </a:ln>
              <a:solidFill>
                <a:prstClr val="black"/>
              </a:solidFill>
              <a:effectLst/>
              <a:uLnTx/>
              <a:uFillTx/>
            </a:endParaRPr>
          </a:p>
        </p:txBody>
      </p:sp>
      <p:cxnSp>
        <p:nvCxnSpPr>
          <p:cNvPr id="23" name="Straight Arrow Connector 22">
            <a:extLst>
              <a:ext uri="{FF2B5EF4-FFF2-40B4-BE49-F238E27FC236}">
                <a16:creationId xmlns:a16="http://schemas.microsoft.com/office/drawing/2014/main" id="{19977DA5-2FD6-0E2C-5206-2B3F257A127C}"/>
              </a:ext>
            </a:extLst>
          </p:cNvPr>
          <p:cNvCxnSpPr>
            <a:cxnSpLocks/>
          </p:cNvCxnSpPr>
          <p:nvPr/>
        </p:nvCxnSpPr>
        <p:spPr>
          <a:xfrm>
            <a:off x="3034041" y="5147970"/>
            <a:ext cx="3017520" cy="0"/>
          </a:xfrm>
          <a:prstGeom prst="straightConnector1">
            <a:avLst/>
          </a:prstGeom>
          <a:noFill/>
          <a:ln w="25400" cap="flat" cmpd="sng" algn="ctr">
            <a:solidFill>
              <a:srgbClr val="0070C0">
                <a:alpha val="84000"/>
              </a:srgbClr>
            </a:solidFill>
            <a:prstDash val="solid"/>
            <a:headEnd type="triangle" w="lg" len="lg"/>
            <a:tailEnd type="triangle" w="lg" len="lg"/>
          </a:ln>
          <a:effectLst/>
        </p:spPr>
      </p:cxnSp>
      <p:cxnSp>
        <p:nvCxnSpPr>
          <p:cNvPr id="24" name="Straight Arrow Connector 23">
            <a:extLst>
              <a:ext uri="{FF2B5EF4-FFF2-40B4-BE49-F238E27FC236}">
                <a16:creationId xmlns:a16="http://schemas.microsoft.com/office/drawing/2014/main" id="{AA0B66F0-5743-7AFB-4C34-8BA5915B5BB8}"/>
              </a:ext>
            </a:extLst>
          </p:cNvPr>
          <p:cNvCxnSpPr>
            <a:cxnSpLocks/>
          </p:cNvCxnSpPr>
          <p:nvPr/>
        </p:nvCxnSpPr>
        <p:spPr>
          <a:xfrm>
            <a:off x="6244292" y="5130356"/>
            <a:ext cx="2926080" cy="0"/>
          </a:xfrm>
          <a:prstGeom prst="straightConnector1">
            <a:avLst/>
          </a:prstGeom>
          <a:noFill/>
          <a:ln w="25400" cap="flat" cmpd="sng" algn="ctr">
            <a:solidFill>
              <a:srgbClr val="0070C0">
                <a:alpha val="84000"/>
              </a:srgbClr>
            </a:solidFill>
            <a:prstDash val="solid"/>
            <a:headEnd type="triangle" w="lg" len="lg"/>
            <a:tailEnd type="triangle" w="lg" len="lg"/>
          </a:ln>
          <a:effectLst/>
        </p:spPr>
      </p:cxnSp>
      <p:sp>
        <p:nvSpPr>
          <p:cNvPr id="29" name="TextBox 28">
            <a:extLst>
              <a:ext uri="{FF2B5EF4-FFF2-40B4-BE49-F238E27FC236}">
                <a16:creationId xmlns:a16="http://schemas.microsoft.com/office/drawing/2014/main" id="{D0289A85-6514-0B44-10D3-4F9386A36703}"/>
              </a:ext>
            </a:extLst>
          </p:cNvPr>
          <p:cNvSpPr txBox="1"/>
          <p:nvPr/>
        </p:nvSpPr>
        <p:spPr>
          <a:xfrm>
            <a:off x="804615" y="5988079"/>
            <a:ext cx="10667729" cy="707886"/>
          </a:xfrm>
          <a:prstGeom prst="rect">
            <a:avLst/>
          </a:prstGeom>
          <a:noFill/>
          <a:ln>
            <a:solidFill>
              <a:srgbClr val="4472C4"/>
            </a:solidFill>
          </a:ln>
        </p:spPr>
        <p:txBody>
          <a:bodyPr wrap="square" rtlCol="0">
            <a:spAutoFit/>
          </a:bodyPr>
          <a:lstStyle/>
          <a:p>
            <a:pPr marL="0" marR="0" lvl="0" indent="0" algn="ctr" defTabSz="1072866" eaLnBrk="1" fontAlgn="auto" latinLnBrk="0" hangingPunct="1">
              <a:lnSpc>
                <a:spcPct val="100000"/>
              </a:lnSpc>
              <a:spcBef>
                <a:spcPts val="0"/>
              </a:spcBef>
              <a:spcAft>
                <a:spcPts val="0"/>
              </a:spcAft>
              <a:buClrTx/>
              <a:buSzTx/>
              <a:buFontTx/>
              <a:buNone/>
              <a:tabLst/>
              <a:defRPr/>
            </a:pPr>
            <a:r>
              <a:rPr lang="en-US" sz="2000" b="1" kern="0" dirty="0">
                <a:solidFill>
                  <a:prstClr val="black"/>
                </a:solidFill>
              </a:rPr>
              <a:t>The approach is similar to 4G and 5G Cellular Networks</a:t>
            </a:r>
          </a:p>
          <a:p>
            <a:pPr marL="0" marR="0" lvl="0" indent="0" algn="ctr" defTabSz="1072866"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rPr>
              <a:t>Hence, </a:t>
            </a:r>
            <a:r>
              <a:rPr lang="en-US" sz="2000" b="1" kern="0" dirty="0">
                <a:solidFill>
                  <a:prstClr val="black"/>
                </a:solidFill>
              </a:rPr>
              <a:t>the ADWISER approach can be viewed as </a:t>
            </a:r>
            <a:r>
              <a:rPr lang="en-US" sz="2000" b="1" kern="0" dirty="0" err="1">
                <a:solidFill>
                  <a:srgbClr val="C00000"/>
                </a:solidFill>
              </a:rPr>
              <a:t>Cellularising</a:t>
            </a:r>
            <a:r>
              <a:rPr lang="en-US" sz="2000" b="1" kern="0" dirty="0">
                <a:solidFill>
                  <a:srgbClr val="C00000"/>
                </a:solidFill>
              </a:rPr>
              <a:t> a </a:t>
            </a:r>
            <a:r>
              <a:rPr lang="en-US" sz="2000" b="1" kern="0" dirty="0" err="1">
                <a:solidFill>
                  <a:srgbClr val="C00000"/>
                </a:solidFill>
              </a:rPr>
              <a:t>WiFi</a:t>
            </a:r>
            <a:r>
              <a:rPr lang="en-US" sz="2000" b="1" kern="0" dirty="0">
                <a:solidFill>
                  <a:srgbClr val="C00000"/>
                </a:solidFill>
              </a:rPr>
              <a:t> Network</a:t>
            </a:r>
            <a:endParaRPr kumimoji="0" lang="en-US" sz="2000" b="1" i="0" u="none" strike="noStrike" kern="0" cap="none" spc="0" normalizeH="0" baseline="0" noProof="0" dirty="0">
              <a:ln>
                <a:noFill/>
              </a:ln>
              <a:solidFill>
                <a:srgbClr val="C00000"/>
              </a:solidFill>
              <a:effectLst/>
              <a:uLnTx/>
              <a:uFillTx/>
            </a:endParaRPr>
          </a:p>
        </p:txBody>
      </p:sp>
      <p:sp>
        <p:nvSpPr>
          <p:cNvPr id="25" name="TextBox 24">
            <a:extLst>
              <a:ext uri="{FF2B5EF4-FFF2-40B4-BE49-F238E27FC236}">
                <a16:creationId xmlns:a16="http://schemas.microsoft.com/office/drawing/2014/main" id="{7109851F-B542-95D3-76A1-A2A656AAE7D1}"/>
              </a:ext>
            </a:extLst>
          </p:cNvPr>
          <p:cNvSpPr txBox="1"/>
          <p:nvPr/>
        </p:nvSpPr>
        <p:spPr>
          <a:xfrm>
            <a:off x="10059788" y="4056413"/>
            <a:ext cx="1984121" cy="1569660"/>
          </a:xfrm>
          <a:prstGeom prst="rect">
            <a:avLst/>
          </a:prstGeom>
          <a:noFill/>
          <a:ln>
            <a:solidFill>
              <a:srgbClr val="4F81BD"/>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dirty="0">
                <a:solidFill>
                  <a:srgbClr val="C00000"/>
                </a:solidFill>
              </a:rPr>
              <a:t>Over successive Time Slices, ADWISER learns which sets of AP-STA links to schedule and how often</a:t>
            </a:r>
            <a:endParaRPr kumimoji="0" lang="en-US" sz="1600" b="1" i="0" u="none" strike="noStrike" kern="0" cap="none" spc="0" normalizeH="0" baseline="0" noProof="0" dirty="0">
              <a:ln>
                <a:noFill/>
              </a:ln>
              <a:solidFill>
                <a:srgbClr val="C00000"/>
              </a:solidFill>
              <a:effectLst/>
              <a:uLnTx/>
              <a:uFillTx/>
            </a:endParaRPr>
          </a:p>
        </p:txBody>
      </p:sp>
    </p:spTree>
    <p:extLst>
      <p:ext uri="{BB962C8B-B14F-4D97-AF65-F5344CB8AC3E}">
        <p14:creationId xmlns:p14="http://schemas.microsoft.com/office/powerpoint/2010/main" val="12386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P spid="12" grpId="0" animBg="1"/>
      <p:bldP spid="13" grpId="0" animBg="1"/>
      <p:bldP spid="15" grpId="0" animBg="1"/>
      <p:bldP spid="17" grpId="0" animBg="1"/>
      <p:bldP spid="18" grpId="0" animBg="1"/>
      <p:bldP spid="20" grpId="0" animBg="1"/>
      <p:bldP spid="22" grpId="0"/>
      <p:bldP spid="29"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a:extLst>
              <a:ext uri="{FF2B5EF4-FFF2-40B4-BE49-F238E27FC236}">
                <a16:creationId xmlns:a16="http://schemas.microsoft.com/office/drawing/2014/main" id="{1D5C3B1A-957F-4A38-895C-564460167BB6}"/>
              </a:ext>
            </a:extLst>
          </p:cNvPr>
          <p:cNvSpPr/>
          <p:nvPr/>
        </p:nvSpPr>
        <p:spPr>
          <a:xfrm>
            <a:off x="614022" y="213539"/>
            <a:ext cx="10963951" cy="648701"/>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540" b="1" i="0" u="none" strike="noStrike" kern="1200" cap="none" spc="-1" normalizeH="0" baseline="0" noProof="0" dirty="0">
                <a:ln>
                  <a:noFill/>
                </a:ln>
                <a:solidFill>
                  <a:prstClr val="black"/>
                </a:solidFill>
                <a:effectLst/>
                <a:uLnTx/>
                <a:uFillTx/>
                <a:latin typeface="Calibri"/>
                <a:ea typeface="+mn-ea"/>
                <a:cs typeface="Calibri"/>
              </a:rPr>
              <a:t>2AP 4STA Test-Bed, ADWISER TS-PF-IB-ABR-OT (SACK Aware)</a:t>
            </a:r>
            <a:endParaRPr kumimoji="0" lang="en-IN" sz="2540" b="1" i="0" u="none" strike="noStrike" kern="1200" cap="none" spc="-1"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540" b="1" i="0" u="none" strike="noStrike" kern="1200" cap="none" spc="-1" normalizeH="0" baseline="0" noProof="0" dirty="0">
                <a:ln>
                  <a:noFill/>
                </a:ln>
                <a:solidFill>
                  <a:prstClr val="black"/>
                </a:solidFill>
                <a:effectLst/>
                <a:uLnTx/>
                <a:uFillTx/>
                <a:latin typeface="Calibri"/>
                <a:ea typeface="+mn-ea"/>
                <a:cs typeface="+mn-cs"/>
              </a:rPr>
              <a:t>Optimal  (upper) &amp; Achieved (lower)  Scheduling Frequencies</a:t>
            </a:r>
            <a:endParaRPr kumimoji="0" lang="en-IN" sz="1754" b="1" i="0" u="none" strike="noStrike" kern="1200" cap="none" spc="-1" normalizeH="0" baseline="0" noProof="0" dirty="0">
              <a:ln>
                <a:noFill/>
              </a:ln>
              <a:solidFill>
                <a:prstClr val="black"/>
              </a:solidFill>
              <a:effectLst/>
              <a:uLnTx/>
              <a:uFillTx/>
              <a:latin typeface="Calibri"/>
              <a:ea typeface="+mn-ea"/>
              <a:cs typeface="Calibri"/>
            </a:endParaRPr>
          </a:p>
        </p:txBody>
      </p:sp>
      <mc:AlternateContent xmlns:mc="http://schemas.openxmlformats.org/markup-compatibility/2006" xmlns:a14="http://schemas.microsoft.com/office/drawing/2010/main">
        <mc:Choice Requires="a14">
          <p:graphicFrame>
            <p:nvGraphicFramePr>
              <p:cNvPr id="2" name="Table 146">
                <a:extLst>
                  <a:ext uri="{FF2B5EF4-FFF2-40B4-BE49-F238E27FC236}">
                    <a16:creationId xmlns:a16="http://schemas.microsoft.com/office/drawing/2014/main" id="{4D991815-56BA-2E8E-A653-CDF34FFAD750}"/>
                  </a:ext>
                </a:extLst>
              </p:cNvPr>
              <p:cNvGraphicFramePr>
                <a:graphicFrameLocks noGrp="1"/>
              </p:cNvGraphicFramePr>
              <p:nvPr/>
            </p:nvGraphicFramePr>
            <p:xfrm>
              <a:off x="98766" y="970706"/>
              <a:ext cx="11994468" cy="5722045"/>
            </p:xfrm>
            <a:graphic>
              <a:graphicData uri="http://schemas.openxmlformats.org/drawingml/2006/table">
                <a:tbl>
                  <a:tblPr firstRow="1" bandRow="1">
                    <a:tableStyleId>{5C22544A-7EE6-4342-B048-85BDC9FD1C3A}</a:tableStyleId>
                  </a:tblPr>
                  <a:tblGrid>
                    <a:gridCol w="533042">
                      <a:extLst>
                        <a:ext uri="{9D8B030D-6E8A-4147-A177-3AD203B41FA5}">
                          <a16:colId xmlns:a16="http://schemas.microsoft.com/office/drawing/2014/main" val="4058011973"/>
                        </a:ext>
                      </a:extLst>
                    </a:gridCol>
                    <a:gridCol w="2387620">
                      <a:extLst>
                        <a:ext uri="{9D8B030D-6E8A-4147-A177-3AD203B41FA5}">
                          <a16:colId xmlns:a16="http://schemas.microsoft.com/office/drawing/2014/main" val="3007420008"/>
                        </a:ext>
                      </a:extLst>
                    </a:gridCol>
                    <a:gridCol w="766188">
                      <a:extLst>
                        <a:ext uri="{9D8B030D-6E8A-4147-A177-3AD203B41FA5}">
                          <a16:colId xmlns:a16="http://schemas.microsoft.com/office/drawing/2014/main" val="4251438021"/>
                        </a:ext>
                      </a:extLst>
                    </a:gridCol>
                    <a:gridCol w="676656">
                      <a:extLst>
                        <a:ext uri="{9D8B030D-6E8A-4147-A177-3AD203B41FA5}">
                          <a16:colId xmlns:a16="http://schemas.microsoft.com/office/drawing/2014/main" val="1610654930"/>
                        </a:ext>
                      </a:extLst>
                    </a:gridCol>
                    <a:gridCol w="713232">
                      <a:extLst>
                        <a:ext uri="{9D8B030D-6E8A-4147-A177-3AD203B41FA5}">
                          <a16:colId xmlns:a16="http://schemas.microsoft.com/office/drawing/2014/main" val="43876929"/>
                        </a:ext>
                      </a:extLst>
                    </a:gridCol>
                    <a:gridCol w="689927">
                      <a:extLst>
                        <a:ext uri="{9D8B030D-6E8A-4147-A177-3AD203B41FA5}">
                          <a16:colId xmlns:a16="http://schemas.microsoft.com/office/drawing/2014/main" val="685784943"/>
                        </a:ext>
                      </a:extLst>
                    </a:gridCol>
                    <a:gridCol w="896553">
                      <a:extLst>
                        <a:ext uri="{9D8B030D-6E8A-4147-A177-3AD203B41FA5}">
                          <a16:colId xmlns:a16="http://schemas.microsoft.com/office/drawing/2014/main" val="2491179780"/>
                        </a:ext>
                      </a:extLst>
                    </a:gridCol>
                    <a:gridCol w="843197">
                      <a:extLst>
                        <a:ext uri="{9D8B030D-6E8A-4147-A177-3AD203B41FA5}">
                          <a16:colId xmlns:a16="http://schemas.microsoft.com/office/drawing/2014/main" val="2301190305"/>
                        </a:ext>
                      </a:extLst>
                    </a:gridCol>
                    <a:gridCol w="832503">
                      <a:extLst>
                        <a:ext uri="{9D8B030D-6E8A-4147-A177-3AD203B41FA5}">
                          <a16:colId xmlns:a16="http://schemas.microsoft.com/office/drawing/2014/main" val="2439386418"/>
                        </a:ext>
                      </a:extLst>
                    </a:gridCol>
                    <a:gridCol w="864533">
                      <a:extLst>
                        <a:ext uri="{9D8B030D-6E8A-4147-A177-3AD203B41FA5}">
                          <a16:colId xmlns:a16="http://schemas.microsoft.com/office/drawing/2014/main" val="317771772"/>
                        </a:ext>
                      </a:extLst>
                    </a:gridCol>
                    <a:gridCol w="912526">
                      <a:extLst>
                        <a:ext uri="{9D8B030D-6E8A-4147-A177-3AD203B41FA5}">
                          <a16:colId xmlns:a16="http://schemas.microsoft.com/office/drawing/2014/main" val="1149869576"/>
                        </a:ext>
                      </a:extLst>
                    </a:gridCol>
                    <a:gridCol w="1077997">
                      <a:extLst>
                        <a:ext uri="{9D8B030D-6E8A-4147-A177-3AD203B41FA5}">
                          <a16:colId xmlns:a16="http://schemas.microsoft.com/office/drawing/2014/main" val="834329254"/>
                        </a:ext>
                      </a:extLst>
                    </a:gridCol>
                    <a:gridCol w="800494">
                      <a:extLst>
                        <a:ext uri="{9D8B030D-6E8A-4147-A177-3AD203B41FA5}">
                          <a16:colId xmlns:a16="http://schemas.microsoft.com/office/drawing/2014/main" val="565272501"/>
                        </a:ext>
                      </a:extLst>
                    </a:gridCol>
                  </a:tblGrid>
                  <a:tr h="737149">
                    <a:tc>
                      <a:txBody>
                        <a:bodyPr/>
                        <a:lstStyle/>
                        <a:p>
                          <a:endParaRPr lang="en-IN" sz="1500" b="0" dirty="0">
                            <a:latin typeface="Calibri"/>
                          </a:endParaRPr>
                        </a:p>
                      </a:txBody>
                      <a:tcPr marL="110585" marR="110585" marT="55292" marB="55292" anchor="ctr" anchorCtr="1"/>
                    </a:tc>
                    <a:tc>
                      <a:txBody>
                        <a:bodyPr/>
                        <a:lstStyle/>
                        <a:p>
                          <a:pPr lvl="0" algn="ctr">
                            <a:buNone/>
                          </a:pPr>
                          <a:r>
                            <a:rPr lang="en-US" sz="1600" b="1" dirty="0">
                              <a:latin typeface="Calibri"/>
                            </a:rPr>
                            <a:t>Experiment Details</a:t>
                          </a:r>
                        </a:p>
                      </a:txBody>
                      <a:tcPr marL="110585" marR="110585" marT="55292" marB="55292" anchor="ctr"/>
                    </a:tc>
                    <a:tc>
                      <a:txBody>
                        <a:bodyPr/>
                        <a:lstStyle/>
                        <a:p>
                          <a:pPr algn="ctr"/>
                          <a:r>
                            <a:rPr lang="en-US" sz="1600" b="1" dirty="0">
                              <a:latin typeface="Calibri"/>
                            </a:rPr>
                            <a:t>{11}</a:t>
                          </a:r>
                          <a:endParaRPr lang="en-US" sz="1600" dirty="0">
                            <a:solidFill>
                              <a:srgbClr val="FF0000"/>
                            </a:solidFill>
                          </a:endParaRPr>
                        </a:p>
                      </a:txBody>
                      <a:tcPr marL="110585" marR="110585" marT="55292" marB="55292" anchor="ctr" anchorCtr="1"/>
                    </a:tc>
                    <a:tc>
                      <a:txBody>
                        <a:bodyPr/>
                        <a:lstStyle/>
                        <a:p>
                          <a:pPr algn="ctr"/>
                          <a:r>
                            <a:rPr lang="en-US" sz="1600" b="1" dirty="0">
                              <a:latin typeface="+mn-lt"/>
                            </a:rPr>
                            <a:t>{12}</a:t>
                          </a:r>
                          <a:endParaRPr lang="en-US" sz="1600" dirty="0">
                            <a:solidFill>
                              <a:srgbClr val="FF0000"/>
                            </a:solidFill>
                          </a:endParaRPr>
                        </a:p>
                      </a:txBody>
                      <a:tcPr marL="110585" marR="110585" marT="55292" marB="55292" anchor="ctr"/>
                    </a:tc>
                    <a:tc>
                      <a:txBody>
                        <a:bodyPr/>
                        <a:lstStyle/>
                        <a:p>
                          <a:pPr algn="ctr"/>
                          <a:r>
                            <a:rPr lang="en-US" sz="1600" b="1" dirty="0">
                              <a:latin typeface="+mn-lt"/>
                            </a:rPr>
                            <a:t>{21}</a:t>
                          </a:r>
                          <a:endParaRPr lang="en-US" sz="1600" dirty="0">
                            <a:solidFill>
                              <a:srgbClr val="FF0000"/>
                            </a:solidFill>
                          </a:endParaRPr>
                        </a:p>
                      </a:txBody>
                      <a:tcPr marL="110585" marR="110585" marT="55292" marB="55292" anchor="ctr" anchorCtr="1"/>
                    </a:tc>
                    <a:tc>
                      <a:txBody>
                        <a:bodyPr/>
                        <a:lstStyle/>
                        <a:p>
                          <a:pPr algn="ctr"/>
                          <a:r>
                            <a:rPr lang="en-US" sz="1600" b="1" dirty="0">
                              <a:latin typeface="+mn-lt"/>
                            </a:rPr>
                            <a:t>{22}</a:t>
                          </a:r>
                          <a:endParaRPr lang="en-US" sz="1600" dirty="0">
                            <a:solidFill>
                              <a:srgbClr val="FF0000"/>
                            </a:solidFill>
                          </a:endParaRPr>
                        </a:p>
                      </a:txBody>
                      <a:tcPr marL="110585" marR="110585" marT="55292" marB="55292" anchor="ctr"/>
                    </a:tc>
                    <a:tc>
                      <a:txBody>
                        <a:bodyPr/>
                        <a:lstStyle/>
                        <a:p>
                          <a:pPr algn="ctr"/>
                          <a:r>
                            <a:rPr lang="en-US" sz="1600" dirty="0">
                              <a:solidFill>
                                <a:schemeClr val="bg1"/>
                              </a:solidFill>
                            </a:rPr>
                            <a:t>{11,21}</a:t>
                          </a:r>
                        </a:p>
                      </a:txBody>
                      <a:tcPr marL="110585" marR="110585" marT="55292" marB="55292" anchor="ctr"/>
                    </a:tc>
                    <a:tc>
                      <a:txBody>
                        <a:bodyPr/>
                        <a:lstStyle/>
                        <a:p>
                          <a:pPr algn="ctr"/>
                          <a:r>
                            <a:rPr lang="en-US" sz="1600" dirty="0">
                              <a:solidFill>
                                <a:schemeClr val="bg1"/>
                              </a:solidFill>
                            </a:rPr>
                            <a:t>{11,22}</a:t>
                          </a:r>
                        </a:p>
                      </a:txBody>
                      <a:tcPr marL="110585" marR="110585" marT="55292" marB="55292" anchor="ctr"/>
                    </a:tc>
                    <a:tc>
                      <a:txBody>
                        <a:bodyPr/>
                        <a:lstStyle/>
                        <a:p>
                          <a:pPr algn="ctr"/>
                          <a:r>
                            <a:rPr lang="en-US" sz="1600" dirty="0">
                              <a:solidFill>
                                <a:schemeClr val="bg1"/>
                              </a:solidFill>
                            </a:rPr>
                            <a:t>{12,21}</a:t>
                          </a:r>
                        </a:p>
                      </a:txBody>
                      <a:tcPr marL="110585" marR="110585" marT="55292" marB="55292" anchor="ctr"/>
                    </a:tc>
                    <a:tc>
                      <a:txBody>
                        <a:bodyPr/>
                        <a:lstStyle/>
                        <a:p>
                          <a:pPr algn="ctr"/>
                          <a:r>
                            <a:rPr lang="en-US" sz="1600" dirty="0">
                              <a:solidFill>
                                <a:schemeClr val="bg1"/>
                              </a:solidFill>
                            </a:rPr>
                            <a:t>{12,22}</a:t>
                          </a:r>
                        </a:p>
                      </a:txBody>
                      <a:tcPr marL="110585" marR="110585" marT="55292" marB="55292" anchor="ctr"/>
                    </a:tc>
                    <a:tc>
                      <a:txBody>
                        <a:bodyPr/>
                        <a:lstStyle/>
                        <a:p>
                          <a:pPr algn="ctr"/>
                          <a:r>
                            <a:rPr lang="en-US" sz="1600" b="1" dirty="0">
                              <a:solidFill>
                                <a:schemeClr val="bg1"/>
                              </a:solidFill>
                              <a:latin typeface="+mn-lt"/>
                            </a:rPr>
                            <a:t>Utility</a:t>
                          </a:r>
                        </a:p>
                        <a:p>
                          <a:pPr algn="ctr"/>
                          <a:r>
                            <a:rPr lang="en-US" sz="1600" b="1" dirty="0">
                              <a:solidFill>
                                <a:schemeClr val="bg1"/>
                              </a:solidFill>
                              <a:latin typeface="+mn-lt"/>
                            </a:rPr>
                            <a:t>Default</a:t>
                          </a:r>
                          <a:endParaRPr lang="en-US" sz="1600" dirty="0">
                            <a:solidFill>
                              <a:schemeClr val="bg1"/>
                            </a:solidFill>
                          </a:endParaRPr>
                        </a:p>
                      </a:txBody>
                      <a:tcPr marL="110585" marR="110585" marT="55292" marB="55292" anchor="ctr"/>
                    </a:tc>
                    <a:tc>
                      <a:txBody>
                        <a:bodyPr/>
                        <a:lstStyle/>
                        <a:p>
                          <a:pPr algn="ctr"/>
                          <a:r>
                            <a:rPr lang="en-US" sz="1600" dirty="0">
                              <a:solidFill>
                                <a:schemeClr val="bg1"/>
                              </a:solidFill>
                            </a:rPr>
                            <a:t>Utility Observed</a:t>
                          </a:r>
                        </a:p>
                      </a:txBody>
                      <a:tcPr marL="110585" marR="110585" marT="55292" marB="55292" anchor="ctr"/>
                    </a:tc>
                    <a:tc>
                      <a:txBody>
                        <a:bodyPr/>
                        <a:lstStyle/>
                        <a:p>
                          <a:pPr algn="ctr"/>
                          <a:r>
                            <a:rPr lang="en-US" sz="1600" dirty="0">
                              <a:solidFill>
                                <a:srgbClr val="FF0000"/>
                              </a:solidFill>
                            </a:rPr>
                            <a:t>Utility Bound</a:t>
                          </a:r>
                        </a:p>
                      </a:txBody>
                      <a:tcPr marL="110585" marR="110585" marT="55292" marB="55292" anchor="ctr"/>
                    </a:tc>
                    <a:extLst>
                      <a:ext uri="{0D108BD9-81ED-4DB2-BD59-A6C34878D82A}">
                        <a16:rowId xmlns:a16="http://schemas.microsoft.com/office/drawing/2014/main" val="1793914966"/>
                      </a:ext>
                    </a:extLst>
                  </a:tr>
                  <a:tr h="816210">
                    <a:tc>
                      <a:txBody>
                        <a:bodyPr/>
                        <a:lstStyle/>
                        <a:p>
                          <a:pPr algn="ctr"/>
                          <a:r>
                            <a:rPr lang="en-US" sz="1500" b="0" dirty="0">
                              <a:latin typeface="Calibri"/>
                            </a:rPr>
                            <a:t>1</a:t>
                          </a:r>
                          <a:endParaRPr lang="en-IN" sz="1500" b="0" dirty="0">
                            <a:latin typeface="Calibri"/>
                          </a:endParaRPr>
                        </a:p>
                      </a:txBody>
                      <a:tcPr marL="110585" marR="110585" marT="55292" marB="55292" anchor="ctr"/>
                    </a:tc>
                    <a:tc>
                      <a:txBody>
                        <a:bodyPr/>
                        <a:lstStyle/>
                        <a:p>
                          <a:pPr lvl="0">
                            <a:buNone/>
                          </a:pPr>
                          <a:r>
                            <a:rPr lang="en-US" sz="1600" b="0" dirty="0">
                              <a:latin typeface="Calibri"/>
                            </a:rPr>
                            <a:t>STA 11 &amp; STA 12 Active</a:t>
                          </a:r>
                          <a:endParaRPr lang="en-IN" sz="1600" b="0" dirty="0">
                            <a:latin typeface="Calibri"/>
                          </a:endParaRPr>
                        </a:p>
                      </a:txBody>
                      <a:tcPr marL="110585" marR="110585" marT="55292" marB="5529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1600" b="0" i="1" u="none" strike="noStrike" noProof="0" smtClean="0">
                                        <a:latin typeface="Cambria Math" panose="02040503050406030204" pitchFamily="18" charset="0"/>
                                      </a:rPr>
                                    </m:ctrlPr>
                                  </m:fPr>
                                  <m:num>
                                    <m:r>
                                      <a:rPr lang="en-IN" sz="1600" b="0" i="1" u="none" strike="noStrike" noProof="0" smtClean="0">
                                        <a:latin typeface="Cambria Math" panose="02040503050406030204" pitchFamily="18" charset="0"/>
                                      </a:rPr>
                                      <m:t>0.50</m:t>
                                    </m:r>
                                  </m:num>
                                  <m:den>
                                    <m:r>
                                      <a:rPr lang="en-IN" sz="1600" b="0" i="1" u="none" strike="noStrike" noProof="0" smtClean="0">
                                        <a:latin typeface="Cambria Math" panose="02040503050406030204" pitchFamily="18" charset="0"/>
                                      </a:rPr>
                                      <m:t>0.50</m:t>
                                    </m:r>
                                  </m:den>
                                </m:f>
                              </m:oMath>
                            </m:oMathPara>
                          </a14:m>
                          <a:endParaRPr lang="en-US" sz="1600" b="0" i="0" u="none" strike="noStrike" noProof="0" dirty="0">
                            <a:latin typeface="Calibri"/>
                          </a:endParaRPr>
                        </a:p>
                      </a:txBody>
                      <a:tcPr marL="110585" marR="110585" marT="55292" marB="5529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1600" b="0" i="1" u="none" strike="noStrike" noProof="0" smtClean="0">
                                        <a:latin typeface="Cambria Math" panose="02040503050406030204" pitchFamily="18" charset="0"/>
                                      </a:rPr>
                                    </m:ctrlPr>
                                  </m:fPr>
                                  <m:num>
                                    <m:r>
                                      <a:rPr lang="en-IN" sz="1600" b="0" i="1" u="none" strike="noStrike" noProof="0" smtClean="0">
                                        <a:latin typeface="Cambria Math" panose="02040503050406030204" pitchFamily="18" charset="0"/>
                                      </a:rPr>
                                      <m:t>0.50</m:t>
                                    </m:r>
                                  </m:num>
                                  <m:den>
                                    <m:r>
                                      <a:rPr lang="en-IN" sz="1600" b="0" i="1" u="none" strike="noStrike" noProof="0" smtClean="0">
                                        <a:latin typeface="Cambria Math" panose="02040503050406030204" pitchFamily="18" charset="0"/>
                                      </a:rPr>
                                      <m:t>0.50</m:t>
                                    </m:r>
                                  </m:den>
                                </m:f>
                              </m:oMath>
                            </m:oMathPara>
                          </a14:m>
                          <a:endParaRPr lang="en-US" sz="1600" b="0" i="0" u="none" strike="noStrike" noProof="0" dirty="0">
                            <a:latin typeface="+mn-lt"/>
                          </a:endParaRPr>
                        </a:p>
                      </a:txBody>
                      <a:tcPr marL="110585" marR="110585" marT="55292" marB="55292" anchor="ctr"/>
                    </a:tc>
                    <a:tc>
                      <a:txBody>
                        <a:bodyPr/>
                        <a:lstStyle/>
                        <a:p>
                          <a:pPr marL="0" marR="0" lvl="0" indent="0" algn="ctr" defTabSz="1072866" rtl="0" eaLnBrk="1" fontAlgn="auto" latinLnBrk="0" hangingPunct="1">
                            <a:lnSpc>
                              <a:spcPct val="100000"/>
                            </a:lnSpc>
                            <a:spcBef>
                              <a:spcPts val="0"/>
                            </a:spcBef>
                            <a:spcAft>
                              <a:spcPts val="0"/>
                            </a:spcAft>
                            <a:buClrTx/>
                            <a:buSzTx/>
                            <a:buFontTx/>
                            <a:buNone/>
                            <a:tabLst/>
                            <a:defRPr/>
                          </a:pPr>
                          <a:r>
                            <a:rPr lang="en-US" sz="1600" b="0" i="0" u="none" strike="noStrike" noProof="0" dirty="0">
                              <a:latin typeface="+mn-lt"/>
                            </a:rPr>
                            <a:t>-</a:t>
                          </a:r>
                        </a:p>
                      </a:txBody>
                      <a:tcPr marL="110585" marR="110585" marT="55292" marB="55292" anchor="ctr"/>
                    </a:tc>
                    <a:tc>
                      <a:txBody>
                        <a:bodyPr/>
                        <a:lstStyle/>
                        <a:p>
                          <a:pPr lvl="0" algn="ctr">
                            <a:buNone/>
                          </a:pPr>
                          <a:r>
                            <a:rPr lang="en-US" sz="1600" b="0" i="0" u="none" strike="noStrike" noProof="0" dirty="0">
                              <a:latin typeface="Calibri"/>
                            </a:rPr>
                            <a:t>-</a:t>
                          </a:r>
                        </a:p>
                      </a:txBody>
                      <a:tcPr marL="110585" marR="110585" marT="55292" marB="55292" anchor="ctr"/>
                    </a:tc>
                    <a:tc>
                      <a:txBody>
                        <a:bodyPr/>
                        <a:lstStyle/>
                        <a:p>
                          <a:pPr algn="ctr" fontAlgn="ctr"/>
                          <a:r>
                            <a:rPr lang="en-IN" sz="1600" b="0" i="0" u="none" strike="noStrike" dirty="0">
                              <a:solidFill>
                                <a:srgbClr val="000000"/>
                              </a:solidFill>
                              <a:effectLst/>
                              <a:latin typeface="Calibri" panose="020F0502020204030204" pitchFamily="34" charset="0"/>
                            </a:rPr>
                            <a:t>-</a:t>
                          </a:r>
                        </a:p>
                      </a:txBody>
                      <a:tcPr marL="6350" marR="6350" marT="6350" marB="0" anchor="ctr"/>
                    </a:tc>
                    <a:tc>
                      <a:txBody>
                        <a:bodyPr/>
                        <a:lstStyle/>
                        <a:p>
                          <a:pPr algn="ctr" fontAlgn="ctr"/>
                          <a:r>
                            <a:rPr lang="en-IN" sz="1600" b="0" i="0" u="none" strike="noStrike" dirty="0">
                              <a:solidFill>
                                <a:srgbClr val="000000"/>
                              </a:solidFill>
                              <a:effectLst/>
                              <a:latin typeface="Calibri" panose="020F0502020204030204" pitchFamily="34" charset="0"/>
                            </a:rPr>
                            <a:t>-</a:t>
                          </a:r>
                        </a:p>
                      </a:txBody>
                      <a:tcPr marL="6350" marR="6350" marT="6350" marB="0" anchor="ctr"/>
                    </a:tc>
                    <a:tc>
                      <a:txBody>
                        <a:bodyPr/>
                        <a:lstStyle/>
                        <a:p>
                          <a:pPr algn="ctr" fontAlgn="ctr"/>
                          <a:r>
                            <a:rPr lang="en-IN" sz="1600" b="0" i="0" u="none" strike="noStrike" dirty="0">
                              <a:solidFill>
                                <a:srgbClr val="000000"/>
                              </a:solidFill>
                              <a:effectLst/>
                              <a:latin typeface="Calibri" panose="020F0502020204030204" pitchFamily="34" charset="0"/>
                            </a:rPr>
                            <a:t>-</a:t>
                          </a:r>
                        </a:p>
                      </a:txBody>
                      <a:tcPr marL="6350" marR="6350" marT="6350" marB="0" anchor="ctr"/>
                    </a:tc>
                    <a:tc>
                      <a:txBody>
                        <a:bodyPr/>
                        <a:lstStyle/>
                        <a:p>
                          <a:pPr algn="ctr" fontAlgn="ctr"/>
                          <a:r>
                            <a:rPr lang="en-IN" sz="1600" b="0" i="0" u="none" strike="noStrike" dirty="0">
                              <a:solidFill>
                                <a:srgbClr val="000000"/>
                              </a:solidFill>
                              <a:effectLst/>
                              <a:latin typeface="Calibri" panose="020F0502020204030204" pitchFamily="34" charset="0"/>
                            </a:rPr>
                            <a:t>-</a:t>
                          </a:r>
                        </a:p>
                      </a:txBody>
                      <a:tcPr marL="6350" marR="6350" marT="6350" marB="0" anchor="ctr"/>
                    </a:tc>
                    <a:tc>
                      <a:txBody>
                        <a:bodyPr/>
                        <a:lstStyle/>
                        <a:p>
                          <a:pPr algn="ctr" fontAlgn="b"/>
                          <a:r>
                            <a:rPr lang="en-IN" sz="1500" b="0" i="0" u="none" strike="noStrike" kern="1200" dirty="0">
                              <a:solidFill>
                                <a:schemeClr val="dk1"/>
                              </a:solidFill>
                              <a:latin typeface="+mn-lt"/>
                              <a:ea typeface="+mn-ea"/>
                              <a:cs typeface="+mn-cs"/>
                            </a:rPr>
                            <a:t>7.81</a:t>
                          </a:r>
                        </a:p>
                      </a:txBody>
                      <a:tcPr marL="6350" marR="6350" marT="6350" marB="0" anchor="ctr"/>
                    </a:tc>
                    <a:tc>
                      <a:txBody>
                        <a:bodyPr/>
                        <a:lstStyle/>
                        <a:p>
                          <a:pPr algn="ctr" fontAlgn="ctr"/>
                          <a:r>
                            <a:rPr lang="en-IN" sz="1500" b="0" i="0" u="none" strike="noStrike" dirty="0">
                              <a:solidFill>
                                <a:srgbClr val="000000"/>
                              </a:solidFill>
                              <a:effectLst/>
                              <a:latin typeface="Calibri" panose="020F0502020204030204" pitchFamily="34" charset="0"/>
                            </a:rPr>
                            <a:t>7.64</a:t>
                          </a:r>
                        </a:p>
                      </a:txBody>
                      <a:tcPr marL="6350" marR="6350" marT="6350" marB="0" anchor="ctr"/>
                    </a:tc>
                    <a:tc>
                      <a:txBody>
                        <a:bodyPr/>
                        <a:lstStyle/>
                        <a:p>
                          <a:pPr marL="0" algn="ctr" defTabSz="914400" rtl="0" eaLnBrk="1" fontAlgn="ctr" latinLnBrk="0" hangingPunct="1"/>
                          <a:r>
                            <a:rPr lang="en-IN" sz="1500" b="0" i="0" u="none" strike="noStrike" kern="1200" dirty="0">
                              <a:solidFill>
                                <a:schemeClr val="dk1"/>
                              </a:solidFill>
                              <a:latin typeface="+mn-lt"/>
                              <a:ea typeface="+mn-ea"/>
                              <a:cs typeface="+mn-cs"/>
                            </a:rPr>
                            <a:t>7.84</a:t>
                          </a:r>
                        </a:p>
                      </a:txBody>
                      <a:tcPr marL="6350" marR="6350" marT="6350" marB="0" anchor="ctr"/>
                    </a:tc>
                    <a:extLst>
                      <a:ext uri="{0D108BD9-81ED-4DB2-BD59-A6C34878D82A}">
                        <a16:rowId xmlns:a16="http://schemas.microsoft.com/office/drawing/2014/main" val="4070439776"/>
                      </a:ext>
                    </a:extLst>
                  </a:tr>
                  <a:tr h="825082">
                    <a:tc>
                      <a:txBody>
                        <a:bodyPr/>
                        <a:lstStyle/>
                        <a:p>
                          <a:pPr lvl="0" algn="ctr">
                            <a:buNone/>
                          </a:pPr>
                          <a:r>
                            <a:rPr lang="en-US" sz="1500" b="0" dirty="0">
                              <a:latin typeface="Calibri"/>
                            </a:rPr>
                            <a:t>2</a:t>
                          </a:r>
                        </a:p>
                      </a:txBody>
                      <a:tcPr marL="110585" marR="110585" marT="55292" marB="55292" anchor="ctr"/>
                    </a:tc>
                    <a:tc>
                      <a:txBody>
                        <a:bodyPr/>
                        <a:lstStyle/>
                        <a:p>
                          <a:pPr lvl="0">
                            <a:buNone/>
                          </a:pPr>
                          <a:r>
                            <a:rPr lang="en-US" sz="1600" b="0" kern="1200" dirty="0">
                              <a:solidFill>
                                <a:schemeClr val="dk1"/>
                              </a:solidFill>
                              <a:latin typeface="Calibri"/>
                              <a:ea typeface="+mn-ea"/>
                              <a:cs typeface="+mn-cs"/>
                            </a:rPr>
                            <a:t>STA 11 &amp; STA 21 Active</a:t>
                          </a:r>
                        </a:p>
                      </a:txBody>
                      <a:tcPr marL="110585" marR="110585" marT="55292" marB="55292" anchor="ctr"/>
                    </a:tc>
                    <a:tc>
                      <a:txBody>
                        <a:bodyPr/>
                        <a:lstStyle/>
                        <a:p>
                          <a:pPr lvl="0" algn="ctr">
                            <a:buNone/>
                          </a:pPr>
                          <a14:m>
                            <m:oMathPara xmlns:m="http://schemas.openxmlformats.org/officeDocument/2006/math">
                              <m:oMathParaPr>
                                <m:jc m:val="centerGroup"/>
                              </m:oMathParaPr>
                              <m:oMath xmlns:m="http://schemas.openxmlformats.org/officeDocument/2006/math">
                                <m:f>
                                  <m:fPr>
                                    <m:ctrlPr>
                                      <a:rPr lang="en-US" sz="1600" b="0" i="1" u="none" strike="noStrike" noProof="0" smtClean="0">
                                        <a:latin typeface="Cambria Math" panose="02040503050406030204" pitchFamily="18" charset="0"/>
                                      </a:rPr>
                                    </m:ctrlPr>
                                  </m:fPr>
                                  <m:num>
                                    <m:r>
                                      <a:rPr lang="en-IN" sz="1600" b="0" i="1" u="none" strike="noStrike" noProof="0" smtClean="0">
                                        <a:latin typeface="Cambria Math" panose="02040503050406030204" pitchFamily="18" charset="0"/>
                                      </a:rPr>
                                      <m:t>0</m:t>
                                    </m:r>
                                  </m:num>
                                  <m:den>
                                    <m:r>
                                      <a:rPr lang="en-IN" sz="1600" b="0" i="1" u="none" strike="noStrike" noProof="0" smtClean="0">
                                        <a:latin typeface="Cambria Math" panose="02040503050406030204" pitchFamily="18" charset="0"/>
                                      </a:rPr>
                                      <m:t>0.01</m:t>
                                    </m:r>
                                  </m:den>
                                </m:f>
                              </m:oMath>
                            </m:oMathPara>
                          </a14:m>
                          <a:endParaRPr lang="en-US" sz="1600" dirty="0"/>
                        </a:p>
                      </a:txBody>
                      <a:tcPr marL="110585" marR="110585" marT="55292" marB="55292" anchor="ctr"/>
                    </a:tc>
                    <a:tc>
                      <a:txBody>
                        <a:bodyPr/>
                        <a:lstStyle/>
                        <a:p>
                          <a:pPr marL="0" marR="0" lvl="0" indent="0" algn="ctr" defTabSz="1072866" rtl="0" eaLnBrk="1" fontAlgn="auto" latinLnBrk="0" hangingPunct="1">
                            <a:lnSpc>
                              <a:spcPct val="100000"/>
                            </a:lnSpc>
                            <a:spcBef>
                              <a:spcPts val="0"/>
                            </a:spcBef>
                            <a:spcAft>
                              <a:spcPts val="0"/>
                            </a:spcAft>
                            <a:buClrTx/>
                            <a:buSzTx/>
                            <a:buFontTx/>
                            <a:buNone/>
                            <a:tabLst/>
                            <a:defRPr/>
                          </a:pPr>
                          <a:r>
                            <a:rPr lang="en-US" sz="1600" b="0" i="0" u="none" strike="noStrike" noProof="0" dirty="0">
                              <a:latin typeface="+mn-lt"/>
                            </a:rPr>
                            <a:t>-</a:t>
                          </a:r>
                        </a:p>
                      </a:txBody>
                      <a:tcPr marL="110585" marR="110585" marT="55292" marB="55292" anchor="ctr"/>
                    </a:tc>
                    <a:tc>
                      <a:txBody>
                        <a:bodyPr/>
                        <a:lstStyle/>
                        <a:p>
                          <a:pPr marL="0" marR="0" lvl="0" indent="0" algn="ctr" defTabSz="1072866"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1600" b="0" i="1" u="none" strike="noStrike" noProof="0" smtClean="0">
                                        <a:latin typeface="Cambria Math" panose="02040503050406030204" pitchFamily="18" charset="0"/>
                                      </a:rPr>
                                    </m:ctrlPr>
                                  </m:fPr>
                                  <m:num>
                                    <m:r>
                                      <a:rPr lang="en-IN" sz="1600" b="0" i="1" u="none" strike="noStrike" noProof="0" smtClean="0">
                                        <a:latin typeface="Cambria Math" panose="02040503050406030204" pitchFamily="18" charset="0"/>
                                      </a:rPr>
                                      <m:t>0.22</m:t>
                                    </m:r>
                                  </m:num>
                                  <m:den>
                                    <m:r>
                                      <a:rPr lang="en-IN" sz="1600" b="0" i="1" u="none" strike="noStrike" noProof="0" smtClean="0">
                                        <a:latin typeface="Cambria Math" panose="02040503050406030204" pitchFamily="18" charset="0"/>
                                      </a:rPr>
                                      <m:t>0.23</m:t>
                                    </m:r>
                                  </m:den>
                                </m:f>
                              </m:oMath>
                            </m:oMathPara>
                          </a14:m>
                          <a:endParaRPr lang="en-US" sz="1600" b="0" i="0" u="none" strike="noStrike" noProof="0" dirty="0">
                            <a:latin typeface="+mn-lt"/>
                          </a:endParaRPr>
                        </a:p>
                      </a:txBody>
                      <a:tcPr marL="110585" marR="110585" marT="55292" marB="55292" anchor="ctr"/>
                    </a:tc>
                    <a:tc>
                      <a:txBody>
                        <a:bodyPr/>
                        <a:lstStyle/>
                        <a:p>
                          <a:pPr marL="0" marR="0" lvl="0" indent="0" algn="ctr" defTabSz="1072866"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1600" b="0" i="1" u="none" strike="noStrike" noProof="0" smtClean="0">
                                        <a:latin typeface="Cambria Math" panose="02040503050406030204" pitchFamily="18" charset="0"/>
                                      </a:rPr>
                                    </m:ctrlPr>
                                  </m:fPr>
                                  <m:num>
                                    <m:r>
                                      <a:rPr lang="en-IN" sz="1600" b="0" i="1" u="none" strike="noStrike" noProof="0" smtClean="0">
                                        <a:latin typeface="Cambria Math" panose="02040503050406030204" pitchFamily="18" charset="0"/>
                                      </a:rPr>
                                      <m:t>0</m:t>
                                    </m:r>
                                  </m:num>
                                  <m:den>
                                    <m:r>
                                      <a:rPr lang="en-IN" sz="1600" b="0" i="1" u="none" strike="noStrike" noProof="0" smtClean="0">
                                        <a:latin typeface="Cambria Math" panose="02040503050406030204" pitchFamily="18" charset="0"/>
                                      </a:rPr>
                                      <m:t>0</m:t>
                                    </m:r>
                                  </m:den>
                                </m:f>
                              </m:oMath>
                            </m:oMathPara>
                          </a14:m>
                          <a:endParaRPr lang="en-US" sz="1600" b="0" i="0" u="none" strike="noStrike" noProof="0" dirty="0">
                            <a:latin typeface="+mn-lt"/>
                          </a:endParaRPr>
                        </a:p>
                      </a:txBody>
                      <a:tcPr marL="110585" marR="110585" marT="55292" marB="55292" anchor="ctr"/>
                    </a:tc>
                    <a:tc>
                      <a:txBody>
                        <a:bodyPr/>
                        <a:lstStyle/>
                        <a:p>
                          <a:pPr algn="ctr" fontAlgn="ctr"/>
                          <a14:m>
                            <m:oMathPara xmlns:m="http://schemas.openxmlformats.org/officeDocument/2006/math">
                              <m:oMathParaPr>
                                <m:jc m:val="centerGroup"/>
                              </m:oMathParaPr>
                              <m:oMath xmlns:m="http://schemas.openxmlformats.org/officeDocument/2006/math">
                                <m:f>
                                  <m:fPr>
                                    <m:ctrlPr>
                                      <a:rPr lang="en-US" sz="1600" b="0" i="1" u="none" strike="noStrike" noProof="0" smtClean="0">
                                        <a:latin typeface="Cambria Math" panose="02040503050406030204" pitchFamily="18" charset="0"/>
                                      </a:rPr>
                                    </m:ctrlPr>
                                  </m:fPr>
                                  <m:num>
                                    <m:r>
                                      <a:rPr lang="en-IN" sz="1600" b="0" i="1" u="none" strike="noStrike" noProof="0" smtClean="0">
                                        <a:latin typeface="Cambria Math" panose="02040503050406030204" pitchFamily="18" charset="0"/>
                                      </a:rPr>
                                      <m:t>0.78</m:t>
                                    </m:r>
                                  </m:num>
                                  <m:den>
                                    <m:r>
                                      <a:rPr lang="en-IN" sz="1600" b="0" i="1" u="none" strike="noStrike" noProof="0" smtClean="0">
                                        <a:latin typeface="Cambria Math" panose="02040503050406030204" pitchFamily="18" charset="0"/>
                                      </a:rPr>
                                      <m:t>0.76</m:t>
                                    </m:r>
                                  </m:den>
                                </m:f>
                              </m:oMath>
                            </m:oMathPara>
                          </a14:m>
                          <a:endParaRPr lang="en-IN"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IN" sz="1600" b="0" i="0" u="none" strike="noStrike" dirty="0">
                              <a:solidFill>
                                <a:srgbClr val="000000"/>
                              </a:solidFill>
                              <a:effectLst/>
                              <a:latin typeface="Calibri" panose="020F0502020204030204" pitchFamily="34" charset="0"/>
                            </a:rPr>
                            <a:t>-</a:t>
                          </a:r>
                        </a:p>
                      </a:txBody>
                      <a:tcPr marL="6350" marR="6350" marT="6350" marB="0" anchor="ctr"/>
                    </a:tc>
                    <a:tc>
                      <a:txBody>
                        <a:bodyPr/>
                        <a:lstStyle/>
                        <a:p>
                          <a:pPr algn="ctr" fontAlgn="ctr"/>
                          <a:r>
                            <a:rPr lang="en-IN" sz="1600" b="0" i="0" u="none" strike="noStrike" dirty="0">
                              <a:solidFill>
                                <a:srgbClr val="000000"/>
                              </a:solidFill>
                              <a:effectLst/>
                              <a:latin typeface="Calibri" panose="020F0502020204030204" pitchFamily="34" charset="0"/>
                            </a:rPr>
                            <a:t>-</a:t>
                          </a:r>
                        </a:p>
                      </a:txBody>
                      <a:tcPr marL="6350" marR="6350" marT="6350" marB="0" anchor="ctr"/>
                    </a:tc>
                    <a:tc>
                      <a:txBody>
                        <a:bodyPr/>
                        <a:lstStyle/>
                        <a:p>
                          <a:pPr algn="ctr" fontAlgn="ctr"/>
                          <a:r>
                            <a:rPr lang="en-IN" sz="1600" b="0" i="0" u="none" strike="noStrike" dirty="0">
                              <a:solidFill>
                                <a:srgbClr val="000000"/>
                              </a:solidFill>
                              <a:effectLst/>
                              <a:latin typeface="Calibri" panose="020F0502020204030204" pitchFamily="34" charset="0"/>
                            </a:rPr>
                            <a:t>-</a:t>
                          </a:r>
                        </a:p>
                      </a:txBody>
                      <a:tcPr marL="6350" marR="6350" marT="6350" marB="0" anchor="ctr"/>
                    </a:tc>
                    <a:tc>
                      <a:txBody>
                        <a:bodyPr/>
                        <a:lstStyle/>
                        <a:p>
                          <a:pPr algn="ctr" fontAlgn="b"/>
                          <a:r>
                            <a:rPr lang="en-IN" sz="1500" b="0" i="0" u="none" strike="noStrike" kern="1200" dirty="0">
                              <a:solidFill>
                                <a:schemeClr val="dk1"/>
                              </a:solidFill>
                              <a:latin typeface="+mn-lt"/>
                              <a:ea typeface="+mn-ea"/>
                              <a:cs typeface="+mn-cs"/>
                            </a:rPr>
                            <a:t>8.06</a:t>
                          </a:r>
                        </a:p>
                      </a:txBody>
                      <a:tcPr marL="6350" marR="6350" marT="6350" marB="0" anchor="ctr"/>
                    </a:tc>
                    <a:tc>
                      <a:txBody>
                        <a:bodyPr/>
                        <a:lstStyle/>
                        <a:p>
                          <a:pPr algn="ctr" fontAlgn="ctr"/>
                          <a:r>
                            <a:rPr lang="en-IN" sz="1500" b="0" i="0" u="none" strike="noStrike" dirty="0">
                              <a:solidFill>
                                <a:srgbClr val="000000"/>
                              </a:solidFill>
                              <a:effectLst/>
                              <a:latin typeface="Calibri" panose="020F0502020204030204" pitchFamily="34" charset="0"/>
                            </a:rPr>
                            <a:t>7.93</a:t>
                          </a:r>
                        </a:p>
                      </a:txBody>
                      <a:tcPr marL="6350" marR="6350" marT="6350" marB="0" anchor="ctr"/>
                    </a:tc>
                    <a:tc>
                      <a:txBody>
                        <a:bodyPr/>
                        <a:lstStyle/>
                        <a:p>
                          <a:pPr marL="0" algn="ctr" defTabSz="914400" rtl="0" eaLnBrk="1" fontAlgn="ctr" latinLnBrk="0" hangingPunct="1"/>
                          <a:r>
                            <a:rPr lang="en-IN" sz="1500" b="0" i="0" u="none" strike="noStrike" kern="1200" dirty="0">
                              <a:solidFill>
                                <a:schemeClr val="dk1"/>
                              </a:solidFill>
                              <a:latin typeface="+mn-lt"/>
                              <a:ea typeface="+mn-ea"/>
                              <a:cs typeface="+mn-cs"/>
                            </a:rPr>
                            <a:t>8.15</a:t>
                          </a:r>
                        </a:p>
                      </a:txBody>
                      <a:tcPr marL="6350" marR="6350" marT="6350" marB="0" anchor="ctr"/>
                    </a:tc>
                    <a:extLst>
                      <a:ext uri="{0D108BD9-81ED-4DB2-BD59-A6C34878D82A}">
                        <a16:rowId xmlns:a16="http://schemas.microsoft.com/office/drawing/2014/main" val="2282628900"/>
                      </a:ext>
                    </a:extLst>
                  </a:tr>
                  <a:tr h="780722">
                    <a:tc>
                      <a:txBody>
                        <a:bodyPr/>
                        <a:lstStyle/>
                        <a:p>
                          <a:pPr lvl="0" algn="ctr">
                            <a:buNone/>
                          </a:pPr>
                          <a:r>
                            <a:rPr lang="en-US" sz="1500" b="0" dirty="0">
                              <a:latin typeface="Calibri"/>
                            </a:rPr>
                            <a:t>3</a:t>
                          </a:r>
                        </a:p>
                      </a:txBody>
                      <a:tcPr marL="110585" marR="110585" marT="55290" marB="55290" anchor="ctr"/>
                    </a:tc>
                    <a:tc>
                      <a:txBody>
                        <a:bodyPr/>
                        <a:lstStyle/>
                        <a:p>
                          <a:pPr lvl="0">
                            <a:buNone/>
                          </a:pPr>
                          <a:r>
                            <a:rPr lang="en-US" sz="1600" b="0" dirty="0">
                              <a:latin typeface="+mn-lt"/>
                            </a:rPr>
                            <a:t>STA 11 &amp; STA 22 Active</a:t>
                          </a:r>
                          <a:endParaRPr lang="en-US" sz="1600" dirty="0"/>
                        </a:p>
                      </a:txBody>
                      <a:tcPr marL="110585" marR="110585" marT="55290" marB="55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1600" b="0" i="1" u="none" strike="noStrike" noProof="0" smtClean="0">
                                        <a:latin typeface="Cambria Math" panose="02040503050406030204" pitchFamily="18" charset="0"/>
                                      </a:rPr>
                                    </m:ctrlPr>
                                  </m:fPr>
                                  <m:num>
                                    <m:r>
                                      <a:rPr lang="en-IN" sz="1600" b="0" i="1" u="none" strike="noStrike" noProof="0" smtClean="0">
                                        <a:latin typeface="Cambria Math" panose="02040503050406030204" pitchFamily="18" charset="0"/>
                                      </a:rPr>
                                      <m:t>0</m:t>
                                    </m:r>
                                  </m:num>
                                  <m:den>
                                    <m:r>
                                      <a:rPr lang="en-IN" sz="1600" b="0" i="1" u="none" strike="noStrike" noProof="0" smtClean="0">
                                        <a:latin typeface="Cambria Math" panose="02040503050406030204" pitchFamily="18" charset="0"/>
                                      </a:rPr>
                                      <m:t>0.01</m:t>
                                    </m:r>
                                  </m:den>
                                </m:f>
                              </m:oMath>
                            </m:oMathPara>
                          </a14:m>
                          <a:endParaRPr lang="en-US" sz="1600" b="0" i="0" u="none" strike="noStrike" noProof="0" dirty="0">
                            <a:latin typeface="+mn-lt"/>
                          </a:endParaRPr>
                        </a:p>
                      </a:txBody>
                      <a:tcPr marL="110585" marR="110585" marT="55290" marB="55290" anchor="ctr"/>
                    </a:tc>
                    <a:tc>
                      <a:txBody>
                        <a:bodyPr/>
                        <a:lstStyle/>
                        <a:p>
                          <a:pPr lvl="0" algn="ctr">
                            <a:buNone/>
                          </a:pPr>
                          <a:r>
                            <a:rPr lang="en-US" sz="1600" b="0" i="0" u="none" strike="noStrike" noProof="0" dirty="0">
                              <a:latin typeface="+mn-lt"/>
                            </a:rPr>
                            <a:t>-</a:t>
                          </a:r>
                          <a:endParaRPr lang="en-US" sz="1600" dirty="0"/>
                        </a:p>
                      </a:txBody>
                      <a:tcPr marL="110585" marR="110585" marT="55290" marB="55290" anchor="ctr"/>
                    </a:tc>
                    <a:tc>
                      <a:txBody>
                        <a:bodyPr/>
                        <a:lstStyle/>
                        <a:p>
                          <a:pPr marL="0" marR="0" lvl="0" indent="0" algn="ctr" defTabSz="1072866" rtl="0" eaLnBrk="1" fontAlgn="auto" latinLnBrk="0" hangingPunct="1">
                            <a:lnSpc>
                              <a:spcPct val="100000"/>
                            </a:lnSpc>
                            <a:spcBef>
                              <a:spcPts val="0"/>
                            </a:spcBef>
                            <a:spcAft>
                              <a:spcPts val="0"/>
                            </a:spcAft>
                            <a:buClrTx/>
                            <a:buSzTx/>
                            <a:buFontTx/>
                            <a:buNone/>
                            <a:tabLst/>
                            <a:defRPr/>
                          </a:pPr>
                          <a:r>
                            <a:rPr lang="en-US" sz="1600" b="0" i="0" u="none" strike="noStrike" noProof="0" dirty="0">
                              <a:latin typeface="+mn-lt"/>
                            </a:rPr>
                            <a:t>-</a:t>
                          </a:r>
                        </a:p>
                      </a:txBody>
                      <a:tcPr marL="110585" marR="110585" marT="55290" marB="55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1600" b="0" i="1" u="none" strike="noStrike" noProof="0" smtClean="0">
                                        <a:latin typeface="Cambria Math" panose="02040503050406030204" pitchFamily="18" charset="0"/>
                                      </a:rPr>
                                    </m:ctrlPr>
                                  </m:fPr>
                                  <m:num>
                                    <m:r>
                                      <a:rPr lang="en-IN" sz="1600" b="0" i="1" u="none" strike="noStrike" noProof="0" smtClean="0">
                                        <a:latin typeface="Cambria Math" panose="02040503050406030204" pitchFamily="18" charset="0"/>
                                      </a:rPr>
                                      <m:t>0</m:t>
                                    </m:r>
                                  </m:num>
                                  <m:den>
                                    <m:r>
                                      <a:rPr lang="en-IN" sz="1600" b="0" i="1" u="none" strike="noStrike" noProof="0" smtClean="0">
                                        <a:latin typeface="Cambria Math" panose="02040503050406030204" pitchFamily="18" charset="0"/>
                                      </a:rPr>
                                      <m:t>0</m:t>
                                    </m:r>
                                  </m:den>
                                </m:f>
                              </m:oMath>
                            </m:oMathPara>
                          </a14:m>
                          <a:endParaRPr lang="en-US" sz="1600" b="0" i="0" u="none" strike="noStrike" noProof="0" dirty="0">
                            <a:latin typeface="+mn-lt"/>
                          </a:endParaRPr>
                        </a:p>
                      </a:txBody>
                      <a:tcPr marL="110585" marR="110585" marT="55290" marB="55290" anchor="ctr"/>
                    </a:tc>
                    <a:tc>
                      <a:txBody>
                        <a:bodyPr/>
                        <a:lstStyle/>
                        <a:p>
                          <a:pPr algn="ctr" fontAlgn="ctr"/>
                          <a:r>
                            <a:rPr lang="en-IN" sz="1600" b="0" i="0" u="none" strike="noStrike" dirty="0">
                              <a:solidFill>
                                <a:srgbClr val="000000"/>
                              </a:solidFill>
                              <a:effectLst/>
                              <a:latin typeface="Calibri" panose="020F0502020204030204" pitchFamily="34" charset="0"/>
                            </a:rPr>
                            <a:t>-</a:t>
                          </a:r>
                        </a:p>
                      </a:txBody>
                      <a:tcPr marL="6350" marR="6350" marT="6350" marB="0" anchor="ctr"/>
                    </a:tc>
                    <a:tc>
                      <a:txBody>
                        <a:bodyPr/>
                        <a:lstStyle/>
                        <a:p>
                          <a:pPr algn="ctr" fontAlgn="ctr"/>
                          <a14:m>
                            <m:oMathPara xmlns:m="http://schemas.openxmlformats.org/officeDocument/2006/math">
                              <m:oMathParaPr>
                                <m:jc m:val="centerGroup"/>
                              </m:oMathParaPr>
                              <m:oMath xmlns:m="http://schemas.openxmlformats.org/officeDocument/2006/math">
                                <m:f>
                                  <m:fPr>
                                    <m:ctrlPr>
                                      <a:rPr lang="en-US" sz="1600" b="0" i="1" u="none" strike="noStrike" noProof="0" smtClean="0">
                                        <a:latin typeface="Cambria Math" panose="02040503050406030204" pitchFamily="18" charset="0"/>
                                      </a:rPr>
                                    </m:ctrlPr>
                                  </m:fPr>
                                  <m:num>
                                    <m:r>
                                      <a:rPr lang="en-IN" sz="1600" b="0" i="1" u="none" strike="noStrike" noProof="0" smtClean="0">
                                        <a:latin typeface="Cambria Math" panose="02040503050406030204" pitchFamily="18" charset="0"/>
                                      </a:rPr>
                                      <m:t>1.00</m:t>
                                    </m:r>
                                  </m:num>
                                  <m:den>
                                    <m:r>
                                      <a:rPr lang="en-IN" sz="1600" b="0" i="1" u="none" strike="noStrike" noProof="0" smtClean="0">
                                        <a:latin typeface="Cambria Math" panose="02040503050406030204" pitchFamily="18" charset="0"/>
                                      </a:rPr>
                                      <m:t>0.99</m:t>
                                    </m:r>
                                  </m:den>
                                </m:f>
                              </m:oMath>
                            </m:oMathPara>
                          </a14:m>
                          <a:endParaRPr lang="en-IN"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IN" sz="1600" b="0" i="0" u="none" strike="noStrike" dirty="0">
                              <a:solidFill>
                                <a:srgbClr val="000000"/>
                              </a:solidFill>
                              <a:effectLst/>
                              <a:latin typeface="Calibri" panose="020F0502020204030204" pitchFamily="34" charset="0"/>
                            </a:rPr>
                            <a:t>-</a:t>
                          </a:r>
                        </a:p>
                      </a:txBody>
                      <a:tcPr marL="6350" marR="6350" marT="6350" marB="0" anchor="ctr"/>
                    </a:tc>
                    <a:tc>
                      <a:txBody>
                        <a:bodyPr/>
                        <a:lstStyle/>
                        <a:p>
                          <a:pPr algn="ctr" fontAlgn="ctr"/>
                          <a:r>
                            <a:rPr lang="en-IN" sz="1600" b="0" i="0" u="none" strike="noStrike" dirty="0">
                              <a:solidFill>
                                <a:srgbClr val="000000"/>
                              </a:solidFill>
                              <a:effectLst/>
                              <a:latin typeface="Calibri" panose="020F0502020204030204" pitchFamily="34" charset="0"/>
                            </a:rPr>
                            <a:t>-</a:t>
                          </a:r>
                        </a:p>
                      </a:txBody>
                      <a:tcPr marL="6350" marR="6350" marT="6350" marB="0" anchor="ctr"/>
                    </a:tc>
                    <a:tc>
                      <a:txBody>
                        <a:bodyPr/>
                        <a:lstStyle/>
                        <a:p>
                          <a:pPr algn="ctr" fontAlgn="b"/>
                          <a:r>
                            <a:rPr lang="en-IN" sz="1500" b="0" i="0" u="none" strike="noStrike" kern="1200" dirty="0">
                              <a:solidFill>
                                <a:schemeClr val="dk1"/>
                              </a:solidFill>
                              <a:latin typeface="+mn-lt"/>
                              <a:ea typeface="+mn-ea"/>
                              <a:cs typeface="+mn-cs"/>
                            </a:rPr>
                            <a:t>9.52</a:t>
                          </a:r>
                        </a:p>
                      </a:txBody>
                      <a:tcPr marL="6350" marR="6350" marT="6350" marB="0" anchor="ctr"/>
                    </a:tc>
                    <a:tc>
                      <a:txBody>
                        <a:bodyPr/>
                        <a:lstStyle/>
                        <a:p>
                          <a:pPr algn="ctr" fontAlgn="ctr"/>
                          <a:r>
                            <a:rPr lang="en-IN" sz="1500" b="0" i="0" u="none" strike="noStrike" dirty="0">
                              <a:solidFill>
                                <a:srgbClr val="000000"/>
                              </a:solidFill>
                              <a:effectLst/>
                              <a:latin typeface="Calibri" panose="020F0502020204030204" pitchFamily="34" charset="0"/>
                            </a:rPr>
                            <a:t>9.34</a:t>
                          </a:r>
                        </a:p>
                      </a:txBody>
                      <a:tcPr marL="6350" marR="6350" marT="6350" marB="0" anchor="ctr"/>
                    </a:tc>
                    <a:tc>
                      <a:txBody>
                        <a:bodyPr/>
                        <a:lstStyle/>
                        <a:p>
                          <a:pPr marL="0" algn="ctr" defTabSz="914400" rtl="0" eaLnBrk="1" fontAlgn="ctr" latinLnBrk="0" hangingPunct="1"/>
                          <a:r>
                            <a:rPr lang="en-IN" sz="1500" b="0" i="0" u="none" strike="noStrike" kern="1200" dirty="0">
                              <a:solidFill>
                                <a:schemeClr val="dk1"/>
                              </a:solidFill>
                              <a:latin typeface="+mn-lt"/>
                              <a:ea typeface="+mn-ea"/>
                              <a:cs typeface="+mn-cs"/>
                            </a:rPr>
                            <a:t>9.52</a:t>
                          </a:r>
                        </a:p>
                      </a:txBody>
                      <a:tcPr marL="6350" marR="6350" marT="6350" marB="0" anchor="ctr"/>
                    </a:tc>
                    <a:extLst>
                      <a:ext uri="{0D108BD9-81ED-4DB2-BD59-A6C34878D82A}">
                        <a16:rowId xmlns:a16="http://schemas.microsoft.com/office/drawing/2014/main" val="4203254557"/>
                      </a:ext>
                    </a:extLst>
                  </a:tr>
                  <a:tr h="807338">
                    <a:tc>
                      <a:txBody>
                        <a:bodyPr/>
                        <a:lstStyle/>
                        <a:p>
                          <a:pPr lvl="0" algn="ctr">
                            <a:buNone/>
                          </a:pPr>
                          <a:r>
                            <a:rPr lang="en-US" sz="1500" b="0" dirty="0">
                              <a:latin typeface="Calibri"/>
                            </a:rPr>
                            <a:t>4</a:t>
                          </a:r>
                        </a:p>
                      </a:txBody>
                      <a:tcPr marL="110585" marR="110585" marT="55292" marB="55292" anchor="ctr"/>
                    </a:tc>
                    <a:tc>
                      <a:txBody>
                        <a:bodyPr/>
                        <a:lstStyle/>
                        <a:p>
                          <a:pPr lvl="0">
                            <a:buNone/>
                          </a:pPr>
                          <a:r>
                            <a:rPr lang="en-US" sz="1600" b="0" dirty="0">
                              <a:latin typeface="+mn-lt"/>
                            </a:rPr>
                            <a:t>STA 12 &amp; STA 21 Active</a:t>
                          </a:r>
                          <a:endParaRPr lang="en-US" sz="1600" dirty="0"/>
                        </a:p>
                      </a:txBody>
                      <a:tcPr marL="110585" marR="110585" marT="55292" marB="55292" anchor="ctr"/>
                    </a:tc>
                    <a:tc>
                      <a:txBody>
                        <a:bodyPr/>
                        <a:lstStyle/>
                        <a:p>
                          <a:pPr lvl="0" algn="ctr">
                            <a:buNone/>
                          </a:pPr>
                          <a:r>
                            <a:rPr lang="en-US" sz="1600" dirty="0"/>
                            <a:t>-</a:t>
                          </a:r>
                        </a:p>
                      </a:txBody>
                      <a:tcPr marL="110585" marR="110585" marT="55292" marB="55292" anchor="ctr"/>
                    </a:tc>
                    <a:tc>
                      <a:txBody>
                        <a:bodyPr/>
                        <a:lstStyle/>
                        <a:p>
                          <a:pPr lvl="0" algn="ctr">
                            <a:buNone/>
                          </a:pPr>
                          <a14:m>
                            <m:oMathPara xmlns:m="http://schemas.openxmlformats.org/officeDocument/2006/math">
                              <m:oMathParaPr>
                                <m:jc m:val="centerGroup"/>
                              </m:oMathParaPr>
                              <m:oMath xmlns:m="http://schemas.openxmlformats.org/officeDocument/2006/math">
                                <m:f>
                                  <m:fPr>
                                    <m:ctrlPr>
                                      <a:rPr lang="en-US" sz="1600" b="0" i="1" u="none" strike="noStrike" noProof="0" smtClean="0">
                                        <a:latin typeface="Cambria Math" panose="02040503050406030204" pitchFamily="18" charset="0"/>
                                      </a:rPr>
                                    </m:ctrlPr>
                                  </m:fPr>
                                  <m:num>
                                    <m:r>
                                      <a:rPr lang="en-IN" sz="1600" b="0" i="1" u="none" strike="noStrike" noProof="0" smtClean="0">
                                        <a:latin typeface="Cambria Math" panose="02040503050406030204" pitchFamily="18" charset="0"/>
                                      </a:rPr>
                                      <m:t>0.50</m:t>
                                    </m:r>
                                  </m:num>
                                  <m:den>
                                    <m:r>
                                      <a:rPr lang="en-IN" sz="1600" b="0" i="1" u="none" strike="noStrike" noProof="0" smtClean="0">
                                        <a:latin typeface="Cambria Math" panose="02040503050406030204" pitchFamily="18" charset="0"/>
                                      </a:rPr>
                                      <m:t>0.50</m:t>
                                    </m:r>
                                  </m:den>
                                </m:f>
                              </m:oMath>
                            </m:oMathPara>
                          </a14:m>
                          <a:endParaRPr lang="en-US" sz="1600" dirty="0">
                            <a:latin typeface="Calibri"/>
                          </a:endParaRPr>
                        </a:p>
                      </a:txBody>
                      <a:tcPr marL="110585" marR="110585" marT="55292" marB="55292" anchor="ctr"/>
                    </a:tc>
                    <a:tc>
                      <a:txBody>
                        <a:bodyPr/>
                        <a:lstStyle/>
                        <a:p>
                          <a:pPr lvl="0" algn="ctr">
                            <a:buNone/>
                          </a:pPr>
                          <a14:m>
                            <m:oMathPara xmlns:m="http://schemas.openxmlformats.org/officeDocument/2006/math">
                              <m:oMathParaPr>
                                <m:jc m:val="centerGroup"/>
                              </m:oMathParaPr>
                              <m:oMath xmlns:m="http://schemas.openxmlformats.org/officeDocument/2006/math">
                                <m:f>
                                  <m:fPr>
                                    <m:ctrlPr>
                                      <a:rPr lang="en-US" sz="1600" b="0" i="1" u="none" strike="noStrike" noProof="0" smtClean="0">
                                        <a:latin typeface="Cambria Math" panose="02040503050406030204" pitchFamily="18" charset="0"/>
                                      </a:rPr>
                                    </m:ctrlPr>
                                  </m:fPr>
                                  <m:num>
                                    <m:r>
                                      <a:rPr lang="en-IN" sz="1600" b="0" i="1" u="none" strike="noStrike" noProof="0" smtClean="0">
                                        <a:latin typeface="Cambria Math" panose="02040503050406030204" pitchFamily="18" charset="0"/>
                                      </a:rPr>
                                      <m:t>0.50</m:t>
                                    </m:r>
                                  </m:num>
                                  <m:den>
                                    <m:r>
                                      <a:rPr lang="en-IN" sz="1600" b="0" i="1" u="none" strike="noStrike" noProof="0" smtClean="0">
                                        <a:latin typeface="Cambria Math" panose="02040503050406030204" pitchFamily="18" charset="0"/>
                                      </a:rPr>
                                      <m:t>0.50</m:t>
                                    </m:r>
                                  </m:den>
                                </m:f>
                              </m:oMath>
                            </m:oMathPara>
                          </a14:m>
                          <a:endParaRPr lang="en-US" sz="1600" b="0" i="0" u="none" strike="noStrike" noProof="0" dirty="0">
                            <a:latin typeface="+mn-lt"/>
                          </a:endParaRPr>
                        </a:p>
                      </a:txBody>
                      <a:tcPr marL="110585" marR="110585" marT="55292" marB="55292" anchor="ctr"/>
                    </a:tc>
                    <a:tc>
                      <a:txBody>
                        <a:bodyPr/>
                        <a:lstStyle/>
                        <a:p>
                          <a:pPr marL="0" marR="0" lvl="0" indent="0" algn="ctr" defTabSz="1072866" rtl="0" eaLnBrk="1" fontAlgn="auto" latinLnBrk="0" hangingPunct="1">
                            <a:lnSpc>
                              <a:spcPct val="100000"/>
                            </a:lnSpc>
                            <a:spcBef>
                              <a:spcPts val="0"/>
                            </a:spcBef>
                            <a:spcAft>
                              <a:spcPts val="0"/>
                            </a:spcAft>
                            <a:buClrTx/>
                            <a:buSzTx/>
                            <a:buFontTx/>
                            <a:buNone/>
                            <a:tabLst/>
                            <a:defRPr/>
                          </a:pPr>
                          <a:r>
                            <a:rPr lang="en-US" sz="1600" b="0" i="0" u="none" strike="noStrike" noProof="0" dirty="0">
                              <a:latin typeface="+mn-lt"/>
                            </a:rPr>
                            <a:t>-</a:t>
                          </a:r>
                        </a:p>
                      </a:txBody>
                      <a:tcPr marL="110585" marR="110585" marT="55292" marB="55292" anchor="ctr"/>
                    </a:tc>
                    <a:tc>
                      <a:txBody>
                        <a:bodyPr/>
                        <a:lstStyle/>
                        <a:p>
                          <a:pPr algn="ctr" fontAlgn="ctr"/>
                          <a:r>
                            <a:rPr lang="en-IN" sz="1600" b="0" i="0" u="none" strike="noStrike" dirty="0">
                              <a:solidFill>
                                <a:schemeClr val="tx1"/>
                              </a:solidFill>
                              <a:effectLst/>
                              <a:latin typeface="Calibri" panose="020F0502020204030204" pitchFamily="34" charset="0"/>
                            </a:rPr>
                            <a:t>-</a:t>
                          </a:r>
                        </a:p>
                      </a:txBody>
                      <a:tcPr marL="6350" marR="6350" marT="6350" marB="0" anchor="ctr"/>
                    </a:tc>
                    <a:tc>
                      <a:txBody>
                        <a:bodyPr/>
                        <a:lstStyle/>
                        <a:p>
                          <a:pPr algn="ctr" fontAlgn="ctr"/>
                          <a:r>
                            <a:rPr lang="en-IN" sz="1600" b="0" i="0" u="none" strike="noStrike" dirty="0">
                              <a:solidFill>
                                <a:schemeClr val="tx1"/>
                              </a:solidFill>
                              <a:effectLst/>
                              <a:latin typeface="Calibri" panose="020F0502020204030204" pitchFamily="34" charset="0"/>
                            </a:rPr>
                            <a:t>-</a:t>
                          </a:r>
                        </a:p>
                      </a:txBody>
                      <a:tcPr marL="6350" marR="6350" marT="6350" marB="0" anchor="ctr"/>
                    </a:tc>
                    <a:tc>
                      <a:txBody>
                        <a:bodyPr/>
                        <a:lstStyle/>
                        <a:p>
                          <a:pPr algn="ctr" fontAlgn="ctr"/>
                          <a14:m>
                            <m:oMathPara xmlns:m="http://schemas.openxmlformats.org/officeDocument/2006/math">
                              <m:oMathParaPr>
                                <m:jc m:val="centerGroup"/>
                              </m:oMathParaPr>
                              <m:oMath xmlns:m="http://schemas.openxmlformats.org/officeDocument/2006/math">
                                <m:f>
                                  <m:fPr>
                                    <m:ctrlPr>
                                      <a:rPr lang="en-US" sz="1600" b="0" i="1" u="none" strike="noStrike" noProof="0" smtClean="0">
                                        <a:latin typeface="Cambria Math" panose="02040503050406030204" pitchFamily="18" charset="0"/>
                                      </a:rPr>
                                    </m:ctrlPr>
                                  </m:fPr>
                                  <m:num>
                                    <m:r>
                                      <a:rPr lang="en-IN" sz="1600" b="0" i="1" u="none" strike="noStrike" noProof="0" smtClean="0">
                                        <a:latin typeface="Cambria Math" panose="02040503050406030204" pitchFamily="18" charset="0"/>
                                      </a:rPr>
                                      <m:t>0</m:t>
                                    </m:r>
                                  </m:num>
                                  <m:den>
                                    <m:r>
                                      <a:rPr lang="en-IN" sz="1600" b="0" i="1" u="none" strike="noStrike" noProof="0" smtClean="0">
                                        <a:latin typeface="Cambria Math" panose="02040503050406030204" pitchFamily="18" charset="0"/>
                                      </a:rPr>
                                      <m:t>0.0</m:t>
                                    </m:r>
                                  </m:den>
                                </m:f>
                              </m:oMath>
                            </m:oMathPara>
                          </a14:m>
                          <a:endParaRPr lang="en-IN" sz="1600" b="0" i="0" u="none" strike="noStrike" dirty="0">
                            <a:solidFill>
                              <a:schemeClr val="tx1"/>
                            </a:solidFill>
                            <a:effectLst/>
                            <a:latin typeface="Calibri" panose="020F0502020204030204" pitchFamily="34" charset="0"/>
                          </a:endParaRPr>
                        </a:p>
                      </a:txBody>
                      <a:tcPr marL="6350" marR="6350" marT="6350" marB="0" anchor="ctr"/>
                    </a:tc>
                    <a:tc>
                      <a:txBody>
                        <a:bodyPr/>
                        <a:lstStyle/>
                        <a:p>
                          <a:pPr algn="ctr" fontAlgn="ctr"/>
                          <a:r>
                            <a:rPr lang="en-IN" sz="1600" b="0" i="0" u="none" strike="noStrike" dirty="0">
                              <a:solidFill>
                                <a:schemeClr val="tx1"/>
                              </a:solidFill>
                              <a:effectLst/>
                              <a:latin typeface="Calibri" panose="020F0502020204030204" pitchFamily="34" charset="0"/>
                            </a:rPr>
                            <a:t>-</a:t>
                          </a:r>
                        </a:p>
                      </a:txBody>
                      <a:tcPr marL="6350" marR="6350" marT="6350" marB="0" anchor="ctr"/>
                    </a:tc>
                    <a:tc>
                      <a:txBody>
                        <a:bodyPr/>
                        <a:lstStyle/>
                        <a:p>
                          <a:pPr algn="ctr" fontAlgn="b"/>
                          <a:r>
                            <a:rPr lang="en-IN" sz="1500" b="0" i="0" u="none" strike="noStrike" kern="1200">
                              <a:solidFill>
                                <a:schemeClr val="dk1"/>
                              </a:solidFill>
                              <a:latin typeface="+mn-lt"/>
                              <a:ea typeface="+mn-ea"/>
                              <a:cs typeface="+mn-cs"/>
                            </a:rPr>
                            <a:t>6.19</a:t>
                          </a:r>
                        </a:p>
                      </a:txBody>
                      <a:tcPr marL="6350" marR="6350" marT="6350" marB="0" anchor="ctr"/>
                    </a:tc>
                    <a:tc>
                      <a:txBody>
                        <a:bodyPr/>
                        <a:lstStyle/>
                        <a:p>
                          <a:pPr algn="ctr" fontAlgn="ctr"/>
                          <a:r>
                            <a:rPr lang="en-IN" sz="1500" b="0" i="0" u="none" strike="noStrike" dirty="0">
                              <a:solidFill>
                                <a:srgbClr val="000000"/>
                              </a:solidFill>
                              <a:effectLst/>
                              <a:latin typeface="Calibri" panose="020F0502020204030204" pitchFamily="34" charset="0"/>
                            </a:rPr>
                            <a:t>7.50</a:t>
                          </a:r>
                        </a:p>
                      </a:txBody>
                      <a:tcPr marL="6350" marR="6350" marT="6350" marB="0" anchor="ctr"/>
                    </a:tc>
                    <a:tc>
                      <a:txBody>
                        <a:bodyPr/>
                        <a:lstStyle/>
                        <a:p>
                          <a:pPr marL="0" algn="ctr" defTabSz="914400" rtl="0" eaLnBrk="1" fontAlgn="ctr" latinLnBrk="0" hangingPunct="1"/>
                          <a:r>
                            <a:rPr lang="en-IN" sz="1500" b="0" i="0" u="none" strike="noStrike" kern="1200" dirty="0">
                              <a:solidFill>
                                <a:schemeClr val="dk1"/>
                              </a:solidFill>
                              <a:latin typeface="+mn-lt"/>
                              <a:ea typeface="+mn-ea"/>
                              <a:cs typeface="+mn-cs"/>
                            </a:rPr>
                            <a:t>7.74</a:t>
                          </a:r>
                        </a:p>
                      </a:txBody>
                      <a:tcPr marL="6350" marR="6350" marT="6350" marB="0" anchor="ctr"/>
                    </a:tc>
                    <a:extLst>
                      <a:ext uri="{0D108BD9-81ED-4DB2-BD59-A6C34878D82A}">
                        <a16:rowId xmlns:a16="http://schemas.microsoft.com/office/drawing/2014/main" val="3211908384"/>
                      </a:ext>
                    </a:extLst>
                  </a:tr>
                  <a:tr h="818382">
                    <a:tc>
                      <a:txBody>
                        <a:bodyPr/>
                        <a:lstStyle/>
                        <a:p>
                          <a:pPr lvl="0" algn="ctr">
                            <a:buNone/>
                          </a:pPr>
                          <a:r>
                            <a:rPr lang="en-US" sz="1500" b="0" dirty="0">
                              <a:latin typeface="Calibri"/>
                            </a:rPr>
                            <a:t>5</a:t>
                          </a:r>
                        </a:p>
                      </a:txBody>
                      <a:tcPr marL="110585" marR="110585" marT="55292" marB="55292" anchor="ctr"/>
                    </a:tc>
                    <a:tc>
                      <a:txBody>
                        <a:bodyPr/>
                        <a:lstStyle/>
                        <a:p>
                          <a:pPr marL="0" marR="0" lvl="0" indent="0" algn="l" defTabSz="1072866" rtl="0" eaLnBrk="1" fontAlgn="auto" latinLnBrk="0" hangingPunct="1">
                            <a:lnSpc>
                              <a:spcPct val="100000"/>
                            </a:lnSpc>
                            <a:spcBef>
                              <a:spcPts val="0"/>
                            </a:spcBef>
                            <a:spcAft>
                              <a:spcPts val="0"/>
                            </a:spcAft>
                            <a:buClrTx/>
                            <a:buSzTx/>
                            <a:buFontTx/>
                            <a:buNone/>
                            <a:tabLst/>
                            <a:defRPr/>
                          </a:pPr>
                          <a:r>
                            <a:rPr lang="en-US" sz="1600" b="0" dirty="0">
                              <a:latin typeface="+mn-lt"/>
                            </a:rPr>
                            <a:t>STA 12 &amp; STA 22 Active</a:t>
                          </a:r>
                          <a:endParaRPr lang="en-US" sz="1600" dirty="0"/>
                        </a:p>
                      </a:txBody>
                      <a:tcPr marL="110585" marR="110585" marT="55292" marB="55292" anchor="ctr"/>
                    </a:tc>
                    <a:tc>
                      <a:txBody>
                        <a:bodyPr/>
                        <a:lstStyle/>
                        <a:p>
                          <a:pPr lvl="0" algn="ctr">
                            <a:buNone/>
                          </a:pPr>
                          <a:r>
                            <a:rPr lang="en-US" sz="1600" dirty="0"/>
                            <a:t>-</a:t>
                          </a:r>
                        </a:p>
                      </a:txBody>
                      <a:tcPr marL="110585" marR="110585" marT="55292" marB="55292" anchor="ctr"/>
                    </a:tc>
                    <a:tc>
                      <a:txBody>
                        <a:bodyPr/>
                        <a:lstStyle/>
                        <a:p>
                          <a:pPr lvl="0" algn="ctr">
                            <a:buNone/>
                          </a:pPr>
                          <a14:m>
                            <m:oMathPara xmlns:m="http://schemas.openxmlformats.org/officeDocument/2006/math">
                              <m:oMathParaPr>
                                <m:jc m:val="centerGroup"/>
                              </m:oMathParaPr>
                              <m:oMath xmlns:m="http://schemas.openxmlformats.org/officeDocument/2006/math">
                                <m:f>
                                  <m:fPr>
                                    <m:ctrlPr>
                                      <a:rPr lang="en-US" sz="1600" b="0" i="1" u="none" strike="noStrike" noProof="0" smtClean="0">
                                        <a:latin typeface="Cambria Math" panose="02040503050406030204" pitchFamily="18" charset="0"/>
                                      </a:rPr>
                                    </m:ctrlPr>
                                  </m:fPr>
                                  <m:num>
                                    <m:r>
                                      <a:rPr lang="en-IN" sz="1600" b="0" i="1" u="none" strike="noStrike" noProof="0" smtClean="0">
                                        <a:latin typeface="Cambria Math" panose="02040503050406030204" pitchFamily="18" charset="0"/>
                                      </a:rPr>
                                      <m:t>0.50</m:t>
                                    </m:r>
                                  </m:num>
                                  <m:den>
                                    <m:r>
                                      <a:rPr lang="en-IN" sz="1600" b="0" i="1" u="none" strike="noStrike" noProof="0" smtClean="0">
                                        <a:latin typeface="Cambria Math" panose="02040503050406030204" pitchFamily="18" charset="0"/>
                                      </a:rPr>
                                      <m:t>0.24</m:t>
                                    </m:r>
                                  </m:den>
                                </m:f>
                              </m:oMath>
                            </m:oMathPara>
                          </a14:m>
                          <a:endParaRPr lang="en-US" sz="1600" dirty="0">
                            <a:latin typeface="Calibri"/>
                          </a:endParaRPr>
                        </a:p>
                      </a:txBody>
                      <a:tcPr marL="110585" marR="110585" marT="55292" marB="55292" anchor="ctr"/>
                    </a:tc>
                    <a:tc>
                      <a:txBody>
                        <a:bodyPr/>
                        <a:lstStyle/>
                        <a:p>
                          <a:pPr lvl="0" algn="ctr">
                            <a:buNone/>
                          </a:pPr>
                          <a:r>
                            <a:rPr lang="en-US" sz="1600" b="0" i="0" u="none" strike="noStrike" noProof="0" dirty="0">
                              <a:latin typeface="+mn-lt"/>
                            </a:rPr>
                            <a:t>-</a:t>
                          </a:r>
                        </a:p>
                      </a:txBody>
                      <a:tcPr marL="110585" marR="110585" marT="55292" marB="55292" anchor="ctr"/>
                    </a:tc>
                    <a:tc>
                      <a:txBody>
                        <a:bodyPr/>
                        <a:lstStyle/>
                        <a:p>
                          <a:pPr marL="0" marR="0" lvl="0" indent="0" algn="ctr" defTabSz="1072866"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1600" b="0" i="1" u="none" strike="noStrike" noProof="0" smtClean="0">
                                        <a:latin typeface="Cambria Math" panose="02040503050406030204" pitchFamily="18" charset="0"/>
                                      </a:rPr>
                                    </m:ctrlPr>
                                  </m:fPr>
                                  <m:num>
                                    <m:r>
                                      <a:rPr lang="en-IN" sz="1600" b="0" i="1" u="none" strike="noStrike" noProof="0" smtClean="0">
                                        <a:latin typeface="Cambria Math" panose="02040503050406030204" pitchFamily="18" charset="0"/>
                                      </a:rPr>
                                      <m:t>0.50</m:t>
                                    </m:r>
                                  </m:num>
                                  <m:den>
                                    <m:r>
                                      <a:rPr lang="en-IN" sz="1600" b="0" i="1" u="none" strike="noStrike" noProof="0" smtClean="0">
                                        <a:latin typeface="Cambria Math" panose="02040503050406030204" pitchFamily="18" charset="0"/>
                                      </a:rPr>
                                      <m:t>0.24</m:t>
                                    </m:r>
                                  </m:den>
                                </m:f>
                              </m:oMath>
                            </m:oMathPara>
                          </a14:m>
                          <a:endParaRPr lang="en-US" sz="1600" b="0" i="0" u="none" strike="noStrike" noProof="0" dirty="0">
                            <a:latin typeface="+mn-lt"/>
                          </a:endParaRPr>
                        </a:p>
                      </a:txBody>
                      <a:tcPr marL="110585" marR="110585" marT="55292" marB="55292" anchor="ctr"/>
                    </a:tc>
                    <a:tc>
                      <a:txBody>
                        <a:bodyPr/>
                        <a:lstStyle/>
                        <a:p>
                          <a:pPr algn="ctr" fontAlgn="ctr"/>
                          <a:r>
                            <a:rPr lang="en-IN" sz="1600" b="0" i="0" u="none" strike="noStrike" dirty="0">
                              <a:solidFill>
                                <a:schemeClr val="tx1"/>
                              </a:solidFill>
                              <a:effectLst/>
                              <a:latin typeface="Calibri" panose="020F0502020204030204" pitchFamily="34" charset="0"/>
                            </a:rPr>
                            <a:t>-</a:t>
                          </a:r>
                        </a:p>
                      </a:txBody>
                      <a:tcPr marL="6350" marR="6350" marT="6350" marB="0" anchor="ctr"/>
                    </a:tc>
                    <a:tc>
                      <a:txBody>
                        <a:bodyPr/>
                        <a:lstStyle/>
                        <a:p>
                          <a:pPr algn="ctr" fontAlgn="ctr"/>
                          <a:r>
                            <a:rPr lang="en-IN" sz="1600" b="0" i="0" u="none" strike="noStrike" dirty="0">
                              <a:solidFill>
                                <a:schemeClr val="tx1"/>
                              </a:solidFill>
                              <a:effectLst/>
                              <a:latin typeface="Calibri" panose="020F0502020204030204" pitchFamily="34" charset="0"/>
                            </a:rPr>
                            <a:t>-</a:t>
                          </a:r>
                        </a:p>
                      </a:txBody>
                      <a:tcPr marL="6350" marR="6350" marT="6350" marB="0" anchor="ctr"/>
                    </a:tc>
                    <a:tc>
                      <a:txBody>
                        <a:bodyPr/>
                        <a:lstStyle/>
                        <a:p>
                          <a:pPr algn="ctr" fontAlgn="ctr"/>
                          <a:r>
                            <a:rPr lang="en-IN" sz="1600" b="0" i="0" u="none" strike="noStrike" dirty="0">
                              <a:solidFill>
                                <a:schemeClr val="tx1"/>
                              </a:solidFill>
                              <a:effectLst/>
                              <a:latin typeface="Calibri" panose="020F0502020204030204" pitchFamily="34" charset="0"/>
                            </a:rPr>
                            <a:t>-</a:t>
                          </a:r>
                        </a:p>
                      </a:txBody>
                      <a:tcPr marL="6350" marR="6350" marT="6350" marB="0" anchor="ctr"/>
                    </a:tc>
                    <a:tc>
                      <a:txBody>
                        <a:bodyPr/>
                        <a:lstStyle/>
                        <a:p>
                          <a:pPr algn="ctr" fontAlgn="ctr"/>
                          <a14:m>
                            <m:oMathPara xmlns:m="http://schemas.openxmlformats.org/officeDocument/2006/math">
                              <m:oMathParaPr>
                                <m:jc m:val="centerGroup"/>
                              </m:oMathParaPr>
                              <m:oMath xmlns:m="http://schemas.openxmlformats.org/officeDocument/2006/math">
                                <m:f>
                                  <m:fPr>
                                    <m:ctrlPr>
                                      <a:rPr lang="en-US" sz="1600" b="0" i="1" u="none" strike="noStrike" noProof="0" smtClean="0">
                                        <a:latin typeface="Cambria Math" panose="02040503050406030204" pitchFamily="18" charset="0"/>
                                      </a:rPr>
                                    </m:ctrlPr>
                                  </m:fPr>
                                  <m:num>
                                    <m:r>
                                      <a:rPr lang="en-IN" sz="1600" b="0" i="1" u="none" strike="noStrike" noProof="0" smtClean="0">
                                        <a:latin typeface="Cambria Math" panose="02040503050406030204" pitchFamily="18" charset="0"/>
                                      </a:rPr>
                                      <m:t>0</m:t>
                                    </m:r>
                                  </m:num>
                                  <m:den>
                                    <m:r>
                                      <a:rPr lang="en-IN" sz="1600" b="0" i="1" u="none" strike="noStrike" noProof="0" smtClean="0">
                                        <a:latin typeface="Cambria Math" panose="02040503050406030204" pitchFamily="18" charset="0"/>
                                      </a:rPr>
                                      <m:t>0.24</m:t>
                                    </m:r>
                                  </m:den>
                                </m:f>
                              </m:oMath>
                            </m:oMathPara>
                          </a14:m>
                          <a:endParaRPr lang="en-IN" sz="1600" b="0" i="0" u="none" strike="noStrike" dirty="0">
                            <a:solidFill>
                              <a:schemeClr val="tx1"/>
                            </a:solidFill>
                            <a:effectLst/>
                            <a:latin typeface="Calibri" panose="020F0502020204030204" pitchFamily="34" charset="0"/>
                          </a:endParaRPr>
                        </a:p>
                      </a:txBody>
                      <a:tcPr marL="6350" marR="6350" marT="6350" marB="0" anchor="ctr"/>
                    </a:tc>
                    <a:tc>
                      <a:txBody>
                        <a:bodyPr/>
                        <a:lstStyle/>
                        <a:p>
                          <a:pPr algn="ctr" fontAlgn="b"/>
                          <a:r>
                            <a:rPr lang="en-IN" sz="1500" b="0" i="0" u="none" strike="noStrike" kern="1200" dirty="0">
                              <a:solidFill>
                                <a:schemeClr val="dk1"/>
                              </a:solidFill>
                              <a:latin typeface="+mn-lt"/>
                              <a:ea typeface="+mn-ea"/>
                              <a:cs typeface="+mn-cs"/>
                            </a:rPr>
                            <a:t>7.46</a:t>
                          </a:r>
                        </a:p>
                      </a:txBody>
                      <a:tcPr marL="6350" marR="6350" marT="6350" marB="0" anchor="ctr"/>
                    </a:tc>
                    <a:tc>
                      <a:txBody>
                        <a:bodyPr/>
                        <a:lstStyle/>
                        <a:p>
                          <a:pPr algn="ctr" fontAlgn="ctr"/>
                          <a:r>
                            <a:rPr lang="en-IN" sz="1500" b="0" i="0" u="none" strike="noStrike" dirty="0">
                              <a:solidFill>
                                <a:srgbClr val="000000"/>
                              </a:solidFill>
                              <a:effectLst/>
                              <a:latin typeface="Calibri" panose="020F0502020204030204" pitchFamily="34" charset="0"/>
                            </a:rPr>
                            <a:t>7.77</a:t>
                          </a:r>
                        </a:p>
                      </a:txBody>
                      <a:tcPr marL="6350" marR="6350" marT="6350" marB="0" anchor="ctr"/>
                    </a:tc>
                    <a:tc>
                      <a:txBody>
                        <a:bodyPr/>
                        <a:lstStyle/>
                        <a:p>
                          <a:pPr marL="0" algn="ctr" defTabSz="914400" rtl="0" eaLnBrk="1" fontAlgn="ctr" latinLnBrk="0" hangingPunct="1"/>
                          <a:r>
                            <a:rPr lang="en-IN" sz="1500" b="0" i="0" u="none" strike="noStrike" kern="1200" dirty="0">
                              <a:solidFill>
                                <a:schemeClr val="dk1"/>
                              </a:solidFill>
                              <a:latin typeface="+mn-lt"/>
                              <a:ea typeface="+mn-ea"/>
                              <a:cs typeface="+mn-cs"/>
                            </a:rPr>
                            <a:t>7.99</a:t>
                          </a:r>
                        </a:p>
                      </a:txBody>
                      <a:tcPr marL="6350" marR="6350" marT="6350" marB="0" anchor="ctr"/>
                    </a:tc>
                    <a:extLst>
                      <a:ext uri="{0D108BD9-81ED-4DB2-BD59-A6C34878D82A}">
                        <a16:rowId xmlns:a16="http://schemas.microsoft.com/office/drawing/2014/main" val="3249158952"/>
                      </a:ext>
                    </a:extLst>
                  </a:tr>
                  <a:tr h="937162">
                    <a:tc>
                      <a:txBody>
                        <a:bodyPr/>
                        <a:lstStyle/>
                        <a:p>
                          <a:pPr lvl="0" algn="ctr">
                            <a:buNone/>
                          </a:pPr>
                          <a:r>
                            <a:rPr lang="en-US" sz="1500" b="0" dirty="0">
                              <a:latin typeface="Calibri"/>
                            </a:rPr>
                            <a:t>6</a:t>
                          </a:r>
                        </a:p>
                      </a:txBody>
                      <a:tcPr marL="110585" marR="110585" marT="55292" marB="55292" anchor="ctr"/>
                    </a:tc>
                    <a:tc>
                      <a:txBody>
                        <a:bodyPr/>
                        <a:lstStyle/>
                        <a:p>
                          <a:pPr marL="0" marR="0" lvl="0" indent="0" algn="l" defTabSz="1072866" rtl="0" eaLnBrk="1" fontAlgn="auto" latinLnBrk="0" hangingPunct="1">
                            <a:lnSpc>
                              <a:spcPct val="100000"/>
                            </a:lnSpc>
                            <a:spcBef>
                              <a:spcPts val="0"/>
                            </a:spcBef>
                            <a:spcAft>
                              <a:spcPts val="0"/>
                            </a:spcAft>
                            <a:buClrTx/>
                            <a:buSzTx/>
                            <a:buFontTx/>
                            <a:buNone/>
                            <a:tabLst/>
                            <a:defRPr/>
                          </a:pPr>
                          <a:r>
                            <a:rPr lang="en-US" sz="1600" b="0" dirty="0">
                              <a:latin typeface="+mn-lt"/>
                            </a:rPr>
                            <a:t>STA 21 &amp; STA 22 Active</a:t>
                          </a:r>
                          <a:endParaRPr lang="en-US" sz="1600" dirty="0"/>
                        </a:p>
                      </a:txBody>
                      <a:tcPr marL="110585" marR="110585" marT="55292" marB="55292" anchor="ctr"/>
                    </a:tc>
                    <a:tc>
                      <a:txBody>
                        <a:bodyPr/>
                        <a:lstStyle/>
                        <a:p>
                          <a:pPr lvl="0" algn="ctr">
                            <a:buNone/>
                          </a:pPr>
                          <a:r>
                            <a:rPr lang="en-US" sz="1600" dirty="0"/>
                            <a:t>-</a:t>
                          </a:r>
                        </a:p>
                      </a:txBody>
                      <a:tcPr marL="110585" marR="110585" marT="55292" marB="55292" anchor="ctr"/>
                    </a:tc>
                    <a:tc>
                      <a:txBody>
                        <a:bodyPr/>
                        <a:lstStyle/>
                        <a:p>
                          <a:pPr lvl="0" algn="ctr">
                            <a:buNone/>
                          </a:pPr>
                          <a:r>
                            <a:rPr lang="en-US" sz="1600" dirty="0">
                              <a:latin typeface="Calibri"/>
                            </a:rPr>
                            <a:t>-</a:t>
                          </a:r>
                        </a:p>
                      </a:txBody>
                      <a:tcPr marL="110585" marR="110585" marT="55292" marB="55292" anchor="ctr"/>
                    </a:tc>
                    <a:tc>
                      <a:txBody>
                        <a:bodyPr/>
                        <a:lstStyle/>
                        <a:p>
                          <a:pPr lvl="0" algn="ctr">
                            <a:buNone/>
                          </a:pPr>
                          <a14:m>
                            <m:oMathPara xmlns:m="http://schemas.openxmlformats.org/officeDocument/2006/math">
                              <m:oMathParaPr>
                                <m:jc m:val="centerGroup"/>
                              </m:oMathParaPr>
                              <m:oMath xmlns:m="http://schemas.openxmlformats.org/officeDocument/2006/math">
                                <m:f>
                                  <m:fPr>
                                    <m:ctrlPr>
                                      <a:rPr lang="en-US" sz="1600" b="0" i="1" u="none" strike="noStrike" noProof="0" smtClean="0">
                                        <a:latin typeface="Cambria Math" panose="02040503050406030204" pitchFamily="18" charset="0"/>
                                      </a:rPr>
                                    </m:ctrlPr>
                                  </m:fPr>
                                  <m:num>
                                    <m:r>
                                      <a:rPr lang="en-IN" sz="1600" b="0" i="1" u="none" strike="noStrike" noProof="0" smtClean="0">
                                        <a:latin typeface="Cambria Math" panose="02040503050406030204" pitchFamily="18" charset="0"/>
                                      </a:rPr>
                                      <m:t>0.50</m:t>
                                    </m:r>
                                  </m:num>
                                  <m:den>
                                    <m:r>
                                      <a:rPr lang="en-IN" sz="1600" b="0" i="1" u="none" strike="noStrike" noProof="0" smtClean="0">
                                        <a:latin typeface="Cambria Math" panose="02040503050406030204" pitchFamily="18" charset="0"/>
                                      </a:rPr>
                                      <m:t>0.50</m:t>
                                    </m:r>
                                  </m:den>
                                </m:f>
                              </m:oMath>
                            </m:oMathPara>
                          </a14:m>
                          <a:endParaRPr lang="en-US" sz="1600" b="0" i="0" u="none" strike="noStrike" noProof="0" dirty="0">
                            <a:latin typeface="+mn-lt"/>
                          </a:endParaRPr>
                        </a:p>
                      </a:txBody>
                      <a:tcPr marL="110585" marR="110585" marT="55292" marB="55292" anchor="ctr"/>
                    </a:tc>
                    <a:tc>
                      <a:txBody>
                        <a:bodyPr/>
                        <a:lstStyle/>
                        <a:p>
                          <a:pPr marL="0" marR="0" lvl="0" indent="0" algn="ctr" defTabSz="1072866"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1600" b="0" i="1" u="none" strike="noStrike" noProof="0" smtClean="0">
                                        <a:latin typeface="Cambria Math" panose="02040503050406030204" pitchFamily="18" charset="0"/>
                                      </a:rPr>
                                    </m:ctrlPr>
                                  </m:fPr>
                                  <m:num>
                                    <m:r>
                                      <a:rPr lang="en-IN" sz="1600" b="0" i="1" u="none" strike="noStrike" noProof="0" smtClean="0">
                                        <a:latin typeface="Cambria Math" panose="02040503050406030204" pitchFamily="18" charset="0"/>
                                      </a:rPr>
                                      <m:t>0.50</m:t>
                                    </m:r>
                                  </m:num>
                                  <m:den>
                                    <m:r>
                                      <a:rPr lang="en-IN" sz="1600" b="0" i="1" u="none" strike="noStrike" noProof="0" smtClean="0">
                                        <a:latin typeface="Cambria Math" panose="02040503050406030204" pitchFamily="18" charset="0"/>
                                      </a:rPr>
                                      <m:t>0.50</m:t>
                                    </m:r>
                                  </m:den>
                                </m:f>
                              </m:oMath>
                            </m:oMathPara>
                          </a14:m>
                          <a:endParaRPr lang="en-US" sz="1600" b="0" i="0" u="none" strike="noStrike" noProof="0" dirty="0">
                            <a:latin typeface="+mn-lt"/>
                          </a:endParaRPr>
                        </a:p>
                      </a:txBody>
                      <a:tcPr marL="110585" marR="110585" marT="55292" marB="55292" anchor="ctr"/>
                    </a:tc>
                    <a:tc>
                      <a:txBody>
                        <a:bodyPr/>
                        <a:lstStyle/>
                        <a:p>
                          <a:pPr algn="ctr" fontAlgn="ctr"/>
                          <a:r>
                            <a:rPr lang="en-IN" sz="1600" b="0" i="0" u="none" strike="noStrike" dirty="0">
                              <a:solidFill>
                                <a:schemeClr val="tx1"/>
                              </a:solidFill>
                              <a:effectLst/>
                              <a:latin typeface="Calibri" panose="020F0502020204030204" pitchFamily="34" charset="0"/>
                            </a:rPr>
                            <a:t>-</a:t>
                          </a:r>
                        </a:p>
                      </a:txBody>
                      <a:tcPr marL="6350" marR="6350" marT="6350" marB="0" anchor="ctr"/>
                    </a:tc>
                    <a:tc>
                      <a:txBody>
                        <a:bodyPr/>
                        <a:lstStyle/>
                        <a:p>
                          <a:pPr algn="ctr" fontAlgn="ctr"/>
                          <a:r>
                            <a:rPr lang="en-IN" sz="1600" b="0" i="0" u="none" strike="noStrike" dirty="0">
                              <a:solidFill>
                                <a:schemeClr val="tx1"/>
                              </a:solidFill>
                              <a:effectLst/>
                              <a:latin typeface="Calibri" panose="020F0502020204030204" pitchFamily="34" charset="0"/>
                            </a:rPr>
                            <a:t>-</a:t>
                          </a:r>
                        </a:p>
                      </a:txBody>
                      <a:tcPr marL="6350" marR="6350" marT="6350" marB="0" anchor="ctr"/>
                    </a:tc>
                    <a:tc>
                      <a:txBody>
                        <a:bodyPr/>
                        <a:lstStyle/>
                        <a:p>
                          <a:pPr algn="ctr" fontAlgn="ctr"/>
                          <a:r>
                            <a:rPr lang="en-IN" sz="1600" b="0" i="0" u="none" strike="noStrike" dirty="0">
                              <a:solidFill>
                                <a:schemeClr val="tx1"/>
                              </a:solidFill>
                              <a:effectLst/>
                              <a:latin typeface="Calibri" panose="020F0502020204030204" pitchFamily="34" charset="0"/>
                            </a:rPr>
                            <a:t>-</a:t>
                          </a:r>
                        </a:p>
                      </a:txBody>
                      <a:tcPr marL="6350" marR="6350" marT="6350" marB="0" anchor="ctr"/>
                    </a:tc>
                    <a:tc>
                      <a:txBody>
                        <a:bodyPr/>
                        <a:lstStyle/>
                        <a:p>
                          <a:pPr algn="ctr" fontAlgn="ctr"/>
                          <a:r>
                            <a:rPr lang="en-IN" sz="1600" b="0" i="0" u="none" strike="noStrike" dirty="0">
                              <a:solidFill>
                                <a:schemeClr val="tx1"/>
                              </a:solidFill>
                              <a:effectLst/>
                              <a:latin typeface="Calibri" panose="020F0502020204030204" pitchFamily="34" charset="0"/>
                            </a:rPr>
                            <a:t>-</a:t>
                          </a:r>
                        </a:p>
                      </a:txBody>
                      <a:tcPr marL="6350" marR="6350" marT="6350" marB="0" anchor="ctr"/>
                    </a:tc>
                    <a:tc>
                      <a:txBody>
                        <a:bodyPr/>
                        <a:lstStyle/>
                        <a:p>
                          <a:pPr algn="ctr" fontAlgn="b"/>
                          <a:r>
                            <a:rPr lang="en-IN" sz="1500" b="0" i="0" u="none" strike="noStrike" kern="1200" dirty="0">
                              <a:solidFill>
                                <a:schemeClr val="dk1"/>
                              </a:solidFill>
                              <a:latin typeface="+mn-lt"/>
                              <a:ea typeface="+mn-ea"/>
                              <a:cs typeface="+mn-cs"/>
                            </a:rPr>
                            <a:t>7.90</a:t>
                          </a:r>
                        </a:p>
                      </a:txBody>
                      <a:tcPr marL="6350" marR="6350" marT="6350" marB="0" anchor="ctr"/>
                    </a:tc>
                    <a:tc>
                      <a:txBody>
                        <a:bodyPr/>
                        <a:lstStyle/>
                        <a:p>
                          <a:pPr algn="ctr" fontAlgn="ctr"/>
                          <a:r>
                            <a:rPr lang="en-IN" sz="1500" b="0" i="0" u="none" strike="noStrike" dirty="0">
                              <a:solidFill>
                                <a:srgbClr val="000000"/>
                              </a:solidFill>
                              <a:effectLst/>
                              <a:latin typeface="Calibri" panose="020F0502020204030204" pitchFamily="34" charset="0"/>
                            </a:rPr>
                            <a:t>7.82</a:t>
                          </a:r>
                        </a:p>
                      </a:txBody>
                      <a:tcPr marL="6350" marR="6350" marT="6350" marB="0" anchor="ctr"/>
                    </a:tc>
                    <a:tc>
                      <a:txBody>
                        <a:bodyPr/>
                        <a:lstStyle/>
                        <a:p>
                          <a:pPr marL="0" algn="ctr" defTabSz="914400" rtl="0" eaLnBrk="1" fontAlgn="ctr" latinLnBrk="0" hangingPunct="1"/>
                          <a:r>
                            <a:rPr lang="en-IN" sz="1500" b="0" i="0" u="none" strike="noStrike" kern="1200" dirty="0">
                              <a:solidFill>
                                <a:schemeClr val="dk1"/>
                              </a:solidFill>
                              <a:latin typeface="+mn-lt"/>
                              <a:ea typeface="+mn-ea"/>
                              <a:cs typeface="+mn-cs"/>
                            </a:rPr>
                            <a:t>8.03</a:t>
                          </a:r>
                        </a:p>
                      </a:txBody>
                      <a:tcPr marL="6350" marR="6350" marT="6350" marB="0" anchor="ctr"/>
                    </a:tc>
                    <a:extLst>
                      <a:ext uri="{0D108BD9-81ED-4DB2-BD59-A6C34878D82A}">
                        <a16:rowId xmlns:a16="http://schemas.microsoft.com/office/drawing/2014/main" val="4195917114"/>
                      </a:ext>
                    </a:extLst>
                  </a:tr>
                </a:tbl>
              </a:graphicData>
            </a:graphic>
          </p:graphicFrame>
        </mc:Choice>
        <mc:Fallback xmlns="">
          <p:graphicFrame>
            <p:nvGraphicFramePr>
              <p:cNvPr id="2" name="Table 146">
                <a:extLst>
                  <a:ext uri="{FF2B5EF4-FFF2-40B4-BE49-F238E27FC236}">
                    <a16:creationId xmlns:a16="http://schemas.microsoft.com/office/drawing/2014/main" id="{4D991815-56BA-2E8E-A653-CDF34FFAD750}"/>
                  </a:ext>
                </a:extLst>
              </p:cNvPr>
              <p:cNvGraphicFramePr>
                <a:graphicFrameLocks noGrp="1"/>
              </p:cNvGraphicFramePr>
              <p:nvPr>
                <p:extLst>
                  <p:ext uri="{D42A27DB-BD31-4B8C-83A1-F6EECF244321}">
                    <p14:modId xmlns:p14="http://schemas.microsoft.com/office/powerpoint/2010/main" val="27829925"/>
                  </p:ext>
                </p:extLst>
              </p:nvPr>
            </p:nvGraphicFramePr>
            <p:xfrm>
              <a:off x="98766" y="970706"/>
              <a:ext cx="11994468" cy="5722045"/>
            </p:xfrm>
            <a:graphic>
              <a:graphicData uri="http://schemas.openxmlformats.org/drawingml/2006/table">
                <a:tbl>
                  <a:tblPr firstRow="1" bandRow="1">
                    <a:tableStyleId>{5C22544A-7EE6-4342-B048-85BDC9FD1C3A}</a:tableStyleId>
                  </a:tblPr>
                  <a:tblGrid>
                    <a:gridCol w="533042">
                      <a:extLst>
                        <a:ext uri="{9D8B030D-6E8A-4147-A177-3AD203B41FA5}">
                          <a16:colId xmlns:a16="http://schemas.microsoft.com/office/drawing/2014/main" val="4058011973"/>
                        </a:ext>
                      </a:extLst>
                    </a:gridCol>
                    <a:gridCol w="2387620">
                      <a:extLst>
                        <a:ext uri="{9D8B030D-6E8A-4147-A177-3AD203B41FA5}">
                          <a16:colId xmlns:a16="http://schemas.microsoft.com/office/drawing/2014/main" val="3007420008"/>
                        </a:ext>
                      </a:extLst>
                    </a:gridCol>
                    <a:gridCol w="766188">
                      <a:extLst>
                        <a:ext uri="{9D8B030D-6E8A-4147-A177-3AD203B41FA5}">
                          <a16:colId xmlns:a16="http://schemas.microsoft.com/office/drawing/2014/main" val="4251438021"/>
                        </a:ext>
                      </a:extLst>
                    </a:gridCol>
                    <a:gridCol w="676656">
                      <a:extLst>
                        <a:ext uri="{9D8B030D-6E8A-4147-A177-3AD203B41FA5}">
                          <a16:colId xmlns:a16="http://schemas.microsoft.com/office/drawing/2014/main" val="1610654930"/>
                        </a:ext>
                      </a:extLst>
                    </a:gridCol>
                    <a:gridCol w="713232">
                      <a:extLst>
                        <a:ext uri="{9D8B030D-6E8A-4147-A177-3AD203B41FA5}">
                          <a16:colId xmlns:a16="http://schemas.microsoft.com/office/drawing/2014/main" val="43876929"/>
                        </a:ext>
                      </a:extLst>
                    </a:gridCol>
                    <a:gridCol w="689927">
                      <a:extLst>
                        <a:ext uri="{9D8B030D-6E8A-4147-A177-3AD203B41FA5}">
                          <a16:colId xmlns:a16="http://schemas.microsoft.com/office/drawing/2014/main" val="685784943"/>
                        </a:ext>
                      </a:extLst>
                    </a:gridCol>
                    <a:gridCol w="896553">
                      <a:extLst>
                        <a:ext uri="{9D8B030D-6E8A-4147-A177-3AD203B41FA5}">
                          <a16:colId xmlns:a16="http://schemas.microsoft.com/office/drawing/2014/main" val="2491179780"/>
                        </a:ext>
                      </a:extLst>
                    </a:gridCol>
                    <a:gridCol w="843197">
                      <a:extLst>
                        <a:ext uri="{9D8B030D-6E8A-4147-A177-3AD203B41FA5}">
                          <a16:colId xmlns:a16="http://schemas.microsoft.com/office/drawing/2014/main" val="2301190305"/>
                        </a:ext>
                      </a:extLst>
                    </a:gridCol>
                    <a:gridCol w="832503">
                      <a:extLst>
                        <a:ext uri="{9D8B030D-6E8A-4147-A177-3AD203B41FA5}">
                          <a16:colId xmlns:a16="http://schemas.microsoft.com/office/drawing/2014/main" val="2439386418"/>
                        </a:ext>
                      </a:extLst>
                    </a:gridCol>
                    <a:gridCol w="864533">
                      <a:extLst>
                        <a:ext uri="{9D8B030D-6E8A-4147-A177-3AD203B41FA5}">
                          <a16:colId xmlns:a16="http://schemas.microsoft.com/office/drawing/2014/main" val="317771772"/>
                        </a:ext>
                      </a:extLst>
                    </a:gridCol>
                    <a:gridCol w="912526">
                      <a:extLst>
                        <a:ext uri="{9D8B030D-6E8A-4147-A177-3AD203B41FA5}">
                          <a16:colId xmlns:a16="http://schemas.microsoft.com/office/drawing/2014/main" val="1149869576"/>
                        </a:ext>
                      </a:extLst>
                    </a:gridCol>
                    <a:gridCol w="1077997">
                      <a:extLst>
                        <a:ext uri="{9D8B030D-6E8A-4147-A177-3AD203B41FA5}">
                          <a16:colId xmlns:a16="http://schemas.microsoft.com/office/drawing/2014/main" val="834329254"/>
                        </a:ext>
                      </a:extLst>
                    </a:gridCol>
                    <a:gridCol w="800494">
                      <a:extLst>
                        <a:ext uri="{9D8B030D-6E8A-4147-A177-3AD203B41FA5}">
                          <a16:colId xmlns:a16="http://schemas.microsoft.com/office/drawing/2014/main" val="565272501"/>
                        </a:ext>
                      </a:extLst>
                    </a:gridCol>
                  </a:tblGrid>
                  <a:tr h="737149">
                    <a:tc>
                      <a:txBody>
                        <a:bodyPr/>
                        <a:lstStyle/>
                        <a:p>
                          <a:endParaRPr lang="en-IN" sz="1500" b="0" dirty="0">
                            <a:latin typeface="Calibri"/>
                          </a:endParaRPr>
                        </a:p>
                      </a:txBody>
                      <a:tcPr marL="110585" marR="110585" marT="55292" marB="55292" anchor="ctr" anchorCtr="1"/>
                    </a:tc>
                    <a:tc>
                      <a:txBody>
                        <a:bodyPr/>
                        <a:lstStyle/>
                        <a:p>
                          <a:pPr lvl="0" algn="ctr">
                            <a:buNone/>
                          </a:pPr>
                          <a:r>
                            <a:rPr lang="en-US" sz="1600" b="1" dirty="0">
                              <a:latin typeface="Calibri"/>
                            </a:rPr>
                            <a:t>Experiment Details</a:t>
                          </a:r>
                        </a:p>
                      </a:txBody>
                      <a:tcPr marL="110585" marR="110585" marT="55292" marB="55292" anchor="ctr"/>
                    </a:tc>
                    <a:tc>
                      <a:txBody>
                        <a:bodyPr/>
                        <a:lstStyle/>
                        <a:p>
                          <a:pPr algn="ctr"/>
                          <a:r>
                            <a:rPr lang="en-US" sz="1600" b="1" dirty="0">
                              <a:latin typeface="Calibri"/>
                            </a:rPr>
                            <a:t>{11}</a:t>
                          </a:r>
                          <a:endParaRPr lang="en-US" sz="1600" dirty="0">
                            <a:solidFill>
                              <a:srgbClr val="FF0000"/>
                            </a:solidFill>
                          </a:endParaRPr>
                        </a:p>
                      </a:txBody>
                      <a:tcPr marL="110585" marR="110585" marT="55292" marB="55292" anchor="ctr" anchorCtr="1"/>
                    </a:tc>
                    <a:tc>
                      <a:txBody>
                        <a:bodyPr/>
                        <a:lstStyle/>
                        <a:p>
                          <a:pPr algn="ctr"/>
                          <a:r>
                            <a:rPr lang="en-US" sz="1600" b="1" dirty="0">
                              <a:latin typeface="+mn-lt"/>
                            </a:rPr>
                            <a:t>{12}</a:t>
                          </a:r>
                          <a:endParaRPr lang="en-US" sz="1600" dirty="0">
                            <a:solidFill>
                              <a:srgbClr val="FF0000"/>
                            </a:solidFill>
                          </a:endParaRPr>
                        </a:p>
                      </a:txBody>
                      <a:tcPr marL="110585" marR="110585" marT="55292" marB="55292" anchor="ctr"/>
                    </a:tc>
                    <a:tc>
                      <a:txBody>
                        <a:bodyPr/>
                        <a:lstStyle/>
                        <a:p>
                          <a:pPr algn="ctr"/>
                          <a:r>
                            <a:rPr lang="en-US" sz="1600" b="1" dirty="0">
                              <a:latin typeface="+mn-lt"/>
                            </a:rPr>
                            <a:t>{21}</a:t>
                          </a:r>
                          <a:endParaRPr lang="en-US" sz="1600" dirty="0">
                            <a:solidFill>
                              <a:srgbClr val="FF0000"/>
                            </a:solidFill>
                          </a:endParaRPr>
                        </a:p>
                      </a:txBody>
                      <a:tcPr marL="110585" marR="110585" marT="55292" marB="55292" anchor="ctr" anchorCtr="1"/>
                    </a:tc>
                    <a:tc>
                      <a:txBody>
                        <a:bodyPr/>
                        <a:lstStyle/>
                        <a:p>
                          <a:pPr algn="ctr"/>
                          <a:r>
                            <a:rPr lang="en-US" sz="1600" b="1" dirty="0">
                              <a:latin typeface="+mn-lt"/>
                            </a:rPr>
                            <a:t>{22}</a:t>
                          </a:r>
                          <a:endParaRPr lang="en-US" sz="1600" dirty="0">
                            <a:solidFill>
                              <a:srgbClr val="FF0000"/>
                            </a:solidFill>
                          </a:endParaRPr>
                        </a:p>
                      </a:txBody>
                      <a:tcPr marL="110585" marR="110585" marT="55292" marB="55292" anchor="ctr"/>
                    </a:tc>
                    <a:tc>
                      <a:txBody>
                        <a:bodyPr/>
                        <a:lstStyle/>
                        <a:p>
                          <a:pPr algn="ctr"/>
                          <a:r>
                            <a:rPr lang="en-US" sz="1600" dirty="0">
                              <a:solidFill>
                                <a:schemeClr val="bg1"/>
                              </a:solidFill>
                            </a:rPr>
                            <a:t>{11,21}</a:t>
                          </a:r>
                        </a:p>
                      </a:txBody>
                      <a:tcPr marL="110585" marR="110585" marT="55292" marB="55292" anchor="ctr"/>
                    </a:tc>
                    <a:tc>
                      <a:txBody>
                        <a:bodyPr/>
                        <a:lstStyle/>
                        <a:p>
                          <a:pPr algn="ctr"/>
                          <a:r>
                            <a:rPr lang="en-US" sz="1600" dirty="0">
                              <a:solidFill>
                                <a:schemeClr val="bg1"/>
                              </a:solidFill>
                            </a:rPr>
                            <a:t>{11,22}</a:t>
                          </a:r>
                        </a:p>
                      </a:txBody>
                      <a:tcPr marL="110585" marR="110585" marT="55292" marB="55292" anchor="ctr"/>
                    </a:tc>
                    <a:tc>
                      <a:txBody>
                        <a:bodyPr/>
                        <a:lstStyle/>
                        <a:p>
                          <a:pPr algn="ctr"/>
                          <a:r>
                            <a:rPr lang="en-US" sz="1600" dirty="0">
                              <a:solidFill>
                                <a:schemeClr val="bg1"/>
                              </a:solidFill>
                            </a:rPr>
                            <a:t>{12,21}</a:t>
                          </a:r>
                        </a:p>
                      </a:txBody>
                      <a:tcPr marL="110585" marR="110585" marT="55292" marB="55292" anchor="ctr"/>
                    </a:tc>
                    <a:tc>
                      <a:txBody>
                        <a:bodyPr/>
                        <a:lstStyle/>
                        <a:p>
                          <a:pPr algn="ctr"/>
                          <a:r>
                            <a:rPr lang="en-US" sz="1600" dirty="0">
                              <a:solidFill>
                                <a:schemeClr val="bg1"/>
                              </a:solidFill>
                            </a:rPr>
                            <a:t>{12,22}</a:t>
                          </a:r>
                        </a:p>
                      </a:txBody>
                      <a:tcPr marL="110585" marR="110585" marT="55292" marB="55292" anchor="ctr"/>
                    </a:tc>
                    <a:tc>
                      <a:txBody>
                        <a:bodyPr/>
                        <a:lstStyle/>
                        <a:p>
                          <a:pPr algn="ctr"/>
                          <a:r>
                            <a:rPr lang="en-US" sz="1600" b="1" dirty="0">
                              <a:solidFill>
                                <a:schemeClr val="bg1"/>
                              </a:solidFill>
                              <a:latin typeface="+mn-lt"/>
                            </a:rPr>
                            <a:t>Utility</a:t>
                          </a:r>
                        </a:p>
                        <a:p>
                          <a:pPr algn="ctr"/>
                          <a:r>
                            <a:rPr lang="en-US" sz="1600" b="1" dirty="0">
                              <a:solidFill>
                                <a:schemeClr val="bg1"/>
                              </a:solidFill>
                              <a:latin typeface="+mn-lt"/>
                            </a:rPr>
                            <a:t>Default</a:t>
                          </a:r>
                          <a:endParaRPr lang="en-US" sz="1600" dirty="0">
                            <a:solidFill>
                              <a:schemeClr val="bg1"/>
                            </a:solidFill>
                          </a:endParaRPr>
                        </a:p>
                      </a:txBody>
                      <a:tcPr marL="110585" marR="110585" marT="55292" marB="55292" anchor="ctr"/>
                    </a:tc>
                    <a:tc>
                      <a:txBody>
                        <a:bodyPr/>
                        <a:lstStyle/>
                        <a:p>
                          <a:pPr algn="ctr"/>
                          <a:r>
                            <a:rPr lang="en-US" sz="1600" dirty="0">
                              <a:solidFill>
                                <a:schemeClr val="bg1"/>
                              </a:solidFill>
                            </a:rPr>
                            <a:t>Utility Observed</a:t>
                          </a:r>
                        </a:p>
                      </a:txBody>
                      <a:tcPr marL="110585" marR="110585" marT="55292" marB="55292" anchor="ctr"/>
                    </a:tc>
                    <a:tc>
                      <a:txBody>
                        <a:bodyPr/>
                        <a:lstStyle/>
                        <a:p>
                          <a:pPr algn="ctr"/>
                          <a:r>
                            <a:rPr lang="en-US" sz="1600" dirty="0">
                              <a:solidFill>
                                <a:srgbClr val="FF0000"/>
                              </a:solidFill>
                            </a:rPr>
                            <a:t>Utility Bound</a:t>
                          </a:r>
                        </a:p>
                      </a:txBody>
                      <a:tcPr marL="110585" marR="110585" marT="55292" marB="55292" anchor="ctr"/>
                    </a:tc>
                    <a:extLst>
                      <a:ext uri="{0D108BD9-81ED-4DB2-BD59-A6C34878D82A}">
                        <a16:rowId xmlns:a16="http://schemas.microsoft.com/office/drawing/2014/main" val="1793914966"/>
                      </a:ext>
                    </a:extLst>
                  </a:tr>
                  <a:tr h="816210">
                    <a:tc>
                      <a:txBody>
                        <a:bodyPr/>
                        <a:lstStyle/>
                        <a:p>
                          <a:pPr algn="ctr"/>
                          <a:r>
                            <a:rPr lang="en-US" sz="1500" b="0" dirty="0">
                              <a:latin typeface="Calibri"/>
                            </a:rPr>
                            <a:t>1</a:t>
                          </a:r>
                          <a:endParaRPr lang="en-IN" sz="1500" b="0" dirty="0">
                            <a:latin typeface="Calibri"/>
                          </a:endParaRPr>
                        </a:p>
                      </a:txBody>
                      <a:tcPr marL="110585" marR="110585" marT="55292" marB="55292" anchor="ctr"/>
                    </a:tc>
                    <a:tc>
                      <a:txBody>
                        <a:bodyPr/>
                        <a:lstStyle/>
                        <a:p>
                          <a:pPr lvl="0">
                            <a:buNone/>
                          </a:pPr>
                          <a:r>
                            <a:rPr lang="en-US" sz="1600" b="0" dirty="0">
                              <a:latin typeface="Calibri"/>
                            </a:rPr>
                            <a:t>STA 11 &amp; STA 12 Active</a:t>
                          </a:r>
                          <a:endParaRPr lang="en-IN" sz="1600" b="0" dirty="0">
                            <a:latin typeface="Calibri"/>
                          </a:endParaRPr>
                        </a:p>
                      </a:txBody>
                      <a:tcPr marL="110585" marR="110585" marT="55292" marB="55292" anchor="ctr"/>
                    </a:tc>
                    <a:tc>
                      <a:txBody>
                        <a:bodyPr/>
                        <a:lstStyle/>
                        <a:p>
                          <a:endParaRPr lang="en-US"/>
                        </a:p>
                      </a:txBody>
                      <a:tcPr marL="110585" marR="110585" marT="55292" marB="55292" anchor="ctr">
                        <a:blipFill>
                          <a:blip r:embed="rId3"/>
                          <a:stretch>
                            <a:fillRect l="-380952" t="-91045" r="-1084921" b="-511940"/>
                          </a:stretch>
                        </a:blipFill>
                      </a:tcPr>
                    </a:tc>
                    <a:tc>
                      <a:txBody>
                        <a:bodyPr/>
                        <a:lstStyle/>
                        <a:p>
                          <a:endParaRPr lang="en-US"/>
                        </a:p>
                      </a:txBody>
                      <a:tcPr marL="110585" marR="110585" marT="55292" marB="55292" anchor="ctr">
                        <a:blipFill>
                          <a:blip r:embed="rId3"/>
                          <a:stretch>
                            <a:fillRect l="-545946" t="-91045" r="-1131532" b="-511940"/>
                          </a:stretch>
                        </a:blipFill>
                      </a:tcPr>
                    </a:tc>
                    <a:tc>
                      <a:txBody>
                        <a:bodyPr/>
                        <a:lstStyle/>
                        <a:p>
                          <a:pPr marL="0" marR="0" lvl="0" indent="0" algn="ctr" defTabSz="1072866" rtl="0" eaLnBrk="1" fontAlgn="auto" latinLnBrk="0" hangingPunct="1">
                            <a:lnSpc>
                              <a:spcPct val="100000"/>
                            </a:lnSpc>
                            <a:spcBef>
                              <a:spcPts val="0"/>
                            </a:spcBef>
                            <a:spcAft>
                              <a:spcPts val="0"/>
                            </a:spcAft>
                            <a:buClrTx/>
                            <a:buSzTx/>
                            <a:buFontTx/>
                            <a:buNone/>
                            <a:tabLst/>
                            <a:defRPr/>
                          </a:pPr>
                          <a:r>
                            <a:rPr lang="en-US" sz="1600" b="0" i="0" u="none" strike="noStrike" noProof="0" dirty="0">
                              <a:latin typeface="+mn-lt"/>
                            </a:rPr>
                            <a:t>-</a:t>
                          </a:r>
                        </a:p>
                      </a:txBody>
                      <a:tcPr marL="110585" marR="110585" marT="55292" marB="55292" anchor="ctr"/>
                    </a:tc>
                    <a:tc>
                      <a:txBody>
                        <a:bodyPr/>
                        <a:lstStyle/>
                        <a:p>
                          <a:pPr lvl="0" algn="ctr">
                            <a:buNone/>
                          </a:pPr>
                          <a:r>
                            <a:rPr lang="en-US" sz="1600" b="0" i="0" u="none" strike="noStrike" noProof="0" dirty="0">
                              <a:latin typeface="Calibri"/>
                            </a:rPr>
                            <a:t>-</a:t>
                          </a:r>
                        </a:p>
                      </a:txBody>
                      <a:tcPr marL="110585" marR="110585" marT="55292" marB="55292" anchor="ctr"/>
                    </a:tc>
                    <a:tc>
                      <a:txBody>
                        <a:bodyPr/>
                        <a:lstStyle/>
                        <a:p>
                          <a:pPr algn="ctr" fontAlgn="ctr"/>
                          <a:r>
                            <a:rPr lang="en-IN" sz="1600" b="0" i="0" u="none" strike="noStrike" dirty="0">
                              <a:solidFill>
                                <a:srgbClr val="000000"/>
                              </a:solidFill>
                              <a:effectLst/>
                              <a:latin typeface="Calibri" panose="020F0502020204030204" pitchFamily="34" charset="0"/>
                            </a:rPr>
                            <a:t>-</a:t>
                          </a:r>
                        </a:p>
                      </a:txBody>
                      <a:tcPr marL="6350" marR="6350" marT="6350" marB="0" anchor="ctr"/>
                    </a:tc>
                    <a:tc>
                      <a:txBody>
                        <a:bodyPr/>
                        <a:lstStyle/>
                        <a:p>
                          <a:pPr algn="ctr" fontAlgn="ctr"/>
                          <a:r>
                            <a:rPr lang="en-IN" sz="1600" b="0" i="0" u="none" strike="noStrike" dirty="0">
                              <a:solidFill>
                                <a:srgbClr val="000000"/>
                              </a:solidFill>
                              <a:effectLst/>
                              <a:latin typeface="Calibri" panose="020F0502020204030204" pitchFamily="34" charset="0"/>
                            </a:rPr>
                            <a:t>-</a:t>
                          </a:r>
                        </a:p>
                      </a:txBody>
                      <a:tcPr marL="6350" marR="6350" marT="6350" marB="0" anchor="ctr"/>
                    </a:tc>
                    <a:tc>
                      <a:txBody>
                        <a:bodyPr/>
                        <a:lstStyle/>
                        <a:p>
                          <a:pPr algn="ctr" fontAlgn="ctr"/>
                          <a:r>
                            <a:rPr lang="en-IN" sz="1600" b="0" i="0" u="none" strike="noStrike" dirty="0">
                              <a:solidFill>
                                <a:srgbClr val="000000"/>
                              </a:solidFill>
                              <a:effectLst/>
                              <a:latin typeface="Calibri" panose="020F0502020204030204" pitchFamily="34" charset="0"/>
                            </a:rPr>
                            <a:t>-</a:t>
                          </a:r>
                        </a:p>
                      </a:txBody>
                      <a:tcPr marL="6350" marR="6350" marT="6350" marB="0" anchor="ctr"/>
                    </a:tc>
                    <a:tc>
                      <a:txBody>
                        <a:bodyPr/>
                        <a:lstStyle/>
                        <a:p>
                          <a:pPr algn="ctr" fontAlgn="ctr"/>
                          <a:r>
                            <a:rPr lang="en-IN" sz="1600" b="0" i="0" u="none" strike="noStrike" dirty="0">
                              <a:solidFill>
                                <a:srgbClr val="000000"/>
                              </a:solidFill>
                              <a:effectLst/>
                              <a:latin typeface="Calibri" panose="020F0502020204030204" pitchFamily="34" charset="0"/>
                            </a:rPr>
                            <a:t>-</a:t>
                          </a:r>
                        </a:p>
                      </a:txBody>
                      <a:tcPr marL="6350" marR="6350" marT="6350" marB="0" anchor="ctr"/>
                    </a:tc>
                    <a:tc>
                      <a:txBody>
                        <a:bodyPr/>
                        <a:lstStyle/>
                        <a:p>
                          <a:pPr algn="ctr" fontAlgn="b"/>
                          <a:r>
                            <a:rPr lang="en-IN" sz="1500" b="0" i="0" u="none" strike="noStrike" kern="1200" dirty="0">
                              <a:solidFill>
                                <a:schemeClr val="dk1"/>
                              </a:solidFill>
                              <a:latin typeface="+mn-lt"/>
                              <a:ea typeface="+mn-ea"/>
                              <a:cs typeface="+mn-cs"/>
                            </a:rPr>
                            <a:t>7.81</a:t>
                          </a:r>
                        </a:p>
                      </a:txBody>
                      <a:tcPr marL="6350" marR="6350" marT="6350" marB="0" anchor="ctr"/>
                    </a:tc>
                    <a:tc>
                      <a:txBody>
                        <a:bodyPr/>
                        <a:lstStyle/>
                        <a:p>
                          <a:pPr algn="ctr" fontAlgn="ctr"/>
                          <a:r>
                            <a:rPr lang="en-IN" sz="1500" b="0" i="0" u="none" strike="noStrike" dirty="0">
                              <a:solidFill>
                                <a:srgbClr val="000000"/>
                              </a:solidFill>
                              <a:effectLst/>
                              <a:latin typeface="Calibri" panose="020F0502020204030204" pitchFamily="34" charset="0"/>
                            </a:rPr>
                            <a:t>7.64</a:t>
                          </a:r>
                        </a:p>
                      </a:txBody>
                      <a:tcPr marL="6350" marR="6350" marT="6350" marB="0" anchor="ctr"/>
                    </a:tc>
                    <a:tc>
                      <a:txBody>
                        <a:bodyPr/>
                        <a:lstStyle/>
                        <a:p>
                          <a:pPr marL="0" algn="ctr" defTabSz="914400" rtl="0" eaLnBrk="1" fontAlgn="ctr" latinLnBrk="0" hangingPunct="1"/>
                          <a:r>
                            <a:rPr lang="en-IN" sz="1500" b="0" i="0" u="none" strike="noStrike" kern="1200" dirty="0">
                              <a:solidFill>
                                <a:schemeClr val="dk1"/>
                              </a:solidFill>
                              <a:latin typeface="+mn-lt"/>
                              <a:ea typeface="+mn-ea"/>
                              <a:cs typeface="+mn-cs"/>
                            </a:rPr>
                            <a:t>7.84</a:t>
                          </a:r>
                        </a:p>
                      </a:txBody>
                      <a:tcPr marL="6350" marR="6350" marT="6350" marB="0" anchor="ctr"/>
                    </a:tc>
                    <a:extLst>
                      <a:ext uri="{0D108BD9-81ED-4DB2-BD59-A6C34878D82A}">
                        <a16:rowId xmlns:a16="http://schemas.microsoft.com/office/drawing/2014/main" val="4070439776"/>
                      </a:ext>
                    </a:extLst>
                  </a:tr>
                  <a:tr h="825082">
                    <a:tc>
                      <a:txBody>
                        <a:bodyPr/>
                        <a:lstStyle/>
                        <a:p>
                          <a:pPr lvl="0" algn="ctr">
                            <a:buNone/>
                          </a:pPr>
                          <a:r>
                            <a:rPr lang="en-US" sz="1500" b="0" dirty="0">
                              <a:latin typeface="Calibri"/>
                            </a:rPr>
                            <a:t>2</a:t>
                          </a:r>
                        </a:p>
                      </a:txBody>
                      <a:tcPr marL="110585" marR="110585" marT="55292" marB="55292" anchor="ctr"/>
                    </a:tc>
                    <a:tc>
                      <a:txBody>
                        <a:bodyPr/>
                        <a:lstStyle/>
                        <a:p>
                          <a:pPr lvl="0">
                            <a:buNone/>
                          </a:pPr>
                          <a:r>
                            <a:rPr lang="en-US" sz="1600" b="0" kern="1200" dirty="0">
                              <a:solidFill>
                                <a:schemeClr val="dk1"/>
                              </a:solidFill>
                              <a:latin typeface="Calibri"/>
                              <a:ea typeface="+mn-ea"/>
                              <a:cs typeface="+mn-cs"/>
                            </a:rPr>
                            <a:t>STA 11 &amp; STA 21 Active</a:t>
                          </a:r>
                        </a:p>
                      </a:txBody>
                      <a:tcPr marL="110585" marR="110585" marT="55292" marB="55292" anchor="ctr"/>
                    </a:tc>
                    <a:tc>
                      <a:txBody>
                        <a:bodyPr/>
                        <a:lstStyle/>
                        <a:p>
                          <a:endParaRPr lang="en-US"/>
                        </a:p>
                      </a:txBody>
                      <a:tcPr marL="110585" marR="110585" marT="55292" marB="55292" anchor="ctr">
                        <a:blipFill>
                          <a:blip r:embed="rId3"/>
                          <a:stretch>
                            <a:fillRect l="-380952" t="-189630" r="-1084921" b="-408148"/>
                          </a:stretch>
                        </a:blipFill>
                      </a:tcPr>
                    </a:tc>
                    <a:tc>
                      <a:txBody>
                        <a:bodyPr/>
                        <a:lstStyle/>
                        <a:p>
                          <a:pPr marL="0" marR="0" lvl="0" indent="0" algn="ctr" defTabSz="1072866" rtl="0" eaLnBrk="1" fontAlgn="auto" latinLnBrk="0" hangingPunct="1">
                            <a:lnSpc>
                              <a:spcPct val="100000"/>
                            </a:lnSpc>
                            <a:spcBef>
                              <a:spcPts val="0"/>
                            </a:spcBef>
                            <a:spcAft>
                              <a:spcPts val="0"/>
                            </a:spcAft>
                            <a:buClrTx/>
                            <a:buSzTx/>
                            <a:buFontTx/>
                            <a:buNone/>
                            <a:tabLst/>
                            <a:defRPr/>
                          </a:pPr>
                          <a:r>
                            <a:rPr lang="en-US" sz="1600" b="0" i="0" u="none" strike="noStrike" noProof="0" dirty="0">
                              <a:latin typeface="+mn-lt"/>
                            </a:rPr>
                            <a:t>-</a:t>
                          </a:r>
                        </a:p>
                      </a:txBody>
                      <a:tcPr marL="110585" marR="110585" marT="55292" marB="55292" anchor="ctr"/>
                    </a:tc>
                    <a:tc>
                      <a:txBody>
                        <a:bodyPr/>
                        <a:lstStyle/>
                        <a:p>
                          <a:endParaRPr lang="en-US"/>
                        </a:p>
                      </a:txBody>
                      <a:tcPr marL="110585" marR="110585" marT="55292" marB="55292" anchor="ctr">
                        <a:blipFill>
                          <a:blip r:embed="rId3"/>
                          <a:stretch>
                            <a:fillRect l="-612821" t="-189630" r="-973504" b="-408148"/>
                          </a:stretch>
                        </a:blipFill>
                      </a:tcPr>
                    </a:tc>
                    <a:tc>
                      <a:txBody>
                        <a:bodyPr/>
                        <a:lstStyle/>
                        <a:p>
                          <a:endParaRPr lang="en-US"/>
                        </a:p>
                      </a:txBody>
                      <a:tcPr marL="110585" marR="110585" marT="55292" marB="55292" anchor="ctr">
                        <a:blipFill>
                          <a:blip r:embed="rId3"/>
                          <a:stretch>
                            <a:fillRect l="-738053" t="-189630" r="-907965" b="-408148"/>
                          </a:stretch>
                        </a:blipFill>
                      </a:tcPr>
                    </a:tc>
                    <a:tc>
                      <a:txBody>
                        <a:bodyPr/>
                        <a:lstStyle/>
                        <a:p>
                          <a:endParaRPr lang="en-US"/>
                        </a:p>
                      </a:txBody>
                      <a:tcPr marL="6350" marR="6350" marT="6350" marB="0" anchor="ctr">
                        <a:blipFill>
                          <a:blip r:embed="rId3"/>
                          <a:stretch>
                            <a:fillRect l="-644218" t="-189630" r="-597959" b="-408148"/>
                          </a:stretch>
                        </a:blipFill>
                      </a:tcPr>
                    </a:tc>
                    <a:tc>
                      <a:txBody>
                        <a:bodyPr/>
                        <a:lstStyle/>
                        <a:p>
                          <a:pPr algn="ctr" fontAlgn="ctr"/>
                          <a:r>
                            <a:rPr lang="en-IN" sz="1600" b="0" i="0" u="none" strike="noStrike" dirty="0">
                              <a:solidFill>
                                <a:srgbClr val="000000"/>
                              </a:solidFill>
                              <a:effectLst/>
                              <a:latin typeface="Calibri" panose="020F0502020204030204" pitchFamily="34" charset="0"/>
                            </a:rPr>
                            <a:t>-</a:t>
                          </a:r>
                        </a:p>
                      </a:txBody>
                      <a:tcPr marL="6350" marR="6350" marT="6350" marB="0" anchor="ctr"/>
                    </a:tc>
                    <a:tc>
                      <a:txBody>
                        <a:bodyPr/>
                        <a:lstStyle/>
                        <a:p>
                          <a:pPr algn="ctr" fontAlgn="ctr"/>
                          <a:r>
                            <a:rPr lang="en-IN" sz="1600" b="0" i="0" u="none" strike="noStrike" dirty="0">
                              <a:solidFill>
                                <a:srgbClr val="000000"/>
                              </a:solidFill>
                              <a:effectLst/>
                              <a:latin typeface="Calibri" panose="020F0502020204030204" pitchFamily="34" charset="0"/>
                            </a:rPr>
                            <a:t>-</a:t>
                          </a:r>
                        </a:p>
                      </a:txBody>
                      <a:tcPr marL="6350" marR="6350" marT="6350" marB="0" anchor="ctr"/>
                    </a:tc>
                    <a:tc>
                      <a:txBody>
                        <a:bodyPr/>
                        <a:lstStyle/>
                        <a:p>
                          <a:pPr algn="ctr" fontAlgn="ctr"/>
                          <a:r>
                            <a:rPr lang="en-IN" sz="1600" b="0" i="0" u="none" strike="noStrike" dirty="0">
                              <a:solidFill>
                                <a:srgbClr val="000000"/>
                              </a:solidFill>
                              <a:effectLst/>
                              <a:latin typeface="Calibri" panose="020F0502020204030204" pitchFamily="34" charset="0"/>
                            </a:rPr>
                            <a:t>-</a:t>
                          </a:r>
                        </a:p>
                      </a:txBody>
                      <a:tcPr marL="6350" marR="6350" marT="6350" marB="0" anchor="ctr"/>
                    </a:tc>
                    <a:tc>
                      <a:txBody>
                        <a:bodyPr/>
                        <a:lstStyle/>
                        <a:p>
                          <a:pPr algn="ctr" fontAlgn="b"/>
                          <a:r>
                            <a:rPr lang="en-IN" sz="1500" b="0" i="0" u="none" strike="noStrike" kern="1200" dirty="0">
                              <a:solidFill>
                                <a:schemeClr val="dk1"/>
                              </a:solidFill>
                              <a:latin typeface="+mn-lt"/>
                              <a:ea typeface="+mn-ea"/>
                              <a:cs typeface="+mn-cs"/>
                            </a:rPr>
                            <a:t>8.06</a:t>
                          </a:r>
                        </a:p>
                      </a:txBody>
                      <a:tcPr marL="6350" marR="6350" marT="6350" marB="0" anchor="ctr"/>
                    </a:tc>
                    <a:tc>
                      <a:txBody>
                        <a:bodyPr/>
                        <a:lstStyle/>
                        <a:p>
                          <a:pPr algn="ctr" fontAlgn="ctr"/>
                          <a:r>
                            <a:rPr lang="en-IN" sz="1500" b="0" i="0" u="none" strike="noStrike" dirty="0">
                              <a:solidFill>
                                <a:srgbClr val="000000"/>
                              </a:solidFill>
                              <a:effectLst/>
                              <a:latin typeface="Calibri" panose="020F0502020204030204" pitchFamily="34" charset="0"/>
                            </a:rPr>
                            <a:t>7.93</a:t>
                          </a:r>
                        </a:p>
                      </a:txBody>
                      <a:tcPr marL="6350" marR="6350" marT="6350" marB="0" anchor="ctr"/>
                    </a:tc>
                    <a:tc>
                      <a:txBody>
                        <a:bodyPr/>
                        <a:lstStyle/>
                        <a:p>
                          <a:pPr marL="0" algn="ctr" defTabSz="914400" rtl="0" eaLnBrk="1" fontAlgn="ctr" latinLnBrk="0" hangingPunct="1"/>
                          <a:r>
                            <a:rPr lang="en-IN" sz="1500" b="0" i="0" u="none" strike="noStrike" kern="1200" dirty="0">
                              <a:solidFill>
                                <a:schemeClr val="dk1"/>
                              </a:solidFill>
                              <a:latin typeface="+mn-lt"/>
                              <a:ea typeface="+mn-ea"/>
                              <a:cs typeface="+mn-cs"/>
                            </a:rPr>
                            <a:t>8.15</a:t>
                          </a:r>
                        </a:p>
                      </a:txBody>
                      <a:tcPr marL="6350" marR="6350" marT="6350" marB="0" anchor="ctr"/>
                    </a:tc>
                    <a:extLst>
                      <a:ext uri="{0D108BD9-81ED-4DB2-BD59-A6C34878D82A}">
                        <a16:rowId xmlns:a16="http://schemas.microsoft.com/office/drawing/2014/main" val="2282628900"/>
                      </a:ext>
                    </a:extLst>
                  </a:tr>
                  <a:tr h="780722">
                    <a:tc>
                      <a:txBody>
                        <a:bodyPr/>
                        <a:lstStyle/>
                        <a:p>
                          <a:pPr lvl="0" algn="ctr">
                            <a:buNone/>
                          </a:pPr>
                          <a:r>
                            <a:rPr lang="en-US" sz="1500" b="0" dirty="0">
                              <a:latin typeface="Calibri"/>
                            </a:rPr>
                            <a:t>3</a:t>
                          </a:r>
                        </a:p>
                      </a:txBody>
                      <a:tcPr marL="110585" marR="110585" marT="55290" marB="55290" anchor="ctr"/>
                    </a:tc>
                    <a:tc>
                      <a:txBody>
                        <a:bodyPr/>
                        <a:lstStyle/>
                        <a:p>
                          <a:pPr lvl="0">
                            <a:buNone/>
                          </a:pPr>
                          <a:r>
                            <a:rPr lang="en-US" sz="1600" b="0" dirty="0">
                              <a:latin typeface="+mn-lt"/>
                            </a:rPr>
                            <a:t>STA 11 &amp; STA 22 Active</a:t>
                          </a:r>
                          <a:endParaRPr lang="en-US" sz="1600" dirty="0"/>
                        </a:p>
                      </a:txBody>
                      <a:tcPr marL="110585" marR="110585" marT="55290" marB="55290" anchor="ctr"/>
                    </a:tc>
                    <a:tc>
                      <a:txBody>
                        <a:bodyPr/>
                        <a:lstStyle/>
                        <a:p>
                          <a:endParaRPr lang="en-US"/>
                        </a:p>
                      </a:txBody>
                      <a:tcPr marL="110585" marR="110585" marT="55290" marB="55290" anchor="ctr">
                        <a:blipFill>
                          <a:blip r:embed="rId3"/>
                          <a:stretch>
                            <a:fillRect l="-380952" t="-305469" r="-1084921" b="-330469"/>
                          </a:stretch>
                        </a:blipFill>
                      </a:tcPr>
                    </a:tc>
                    <a:tc>
                      <a:txBody>
                        <a:bodyPr/>
                        <a:lstStyle/>
                        <a:p>
                          <a:pPr lvl="0" algn="ctr">
                            <a:buNone/>
                          </a:pPr>
                          <a:r>
                            <a:rPr lang="en-US" sz="1600" b="0" i="0" u="none" strike="noStrike" noProof="0" dirty="0">
                              <a:latin typeface="+mn-lt"/>
                            </a:rPr>
                            <a:t>-</a:t>
                          </a:r>
                          <a:endParaRPr lang="en-US" sz="1600" dirty="0"/>
                        </a:p>
                      </a:txBody>
                      <a:tcPr marL="110585" marR="110585" marT="55290" marB="55290" anchor="ctr"/>
                    </a:tc>
                    <a:tc>
                      <a:txBody>
                        <a:bodyPr/>
                        <a:lstStyle/>
                        <a:p>
                          <a:pPr marL="0" marR="0" lvl="0" indent="0" algn="ctr" defTabSz="1072866" rtl="0" eaLnBrk="1" fontAlgn="auto" latinLnBrk="0" hangingPunct="1">
                            <a:lnSpc>
                              <a:spcPct val="100000"/>
                            </a:lnSpc>
                            <a:spcBef>
                              <a:spcPts val="0"/>
                            </a:spcBef>
                            <a:spcAft>
                              <a:spcPts val="0"/>
                            </a:spcAft>
                            <a:buClrTx/>
                            <a:buSzTx/>
                            <a:buFontTx/>
                            <a:buNone/>
                            <a:tabLst/>
                            <a:defRPr/>
                          </a:pPr>
                          <a:r>
                            <a:rPr lang="en-US" sz="1600" b="0" i="0" u="none" strike="noStrike" noProof="0" dirty="0">
                              <a:latin typeface="+mn-lt"/>
                            </a:rPr>
                            <a:t>-</a:t>
                          </a:r>
                        </a:p>
                      </a:txBody>
                      <a:tcPr marL="110585" marR="110585" marT="55290" marB="55290" anchor="ctr"/>
                    </a:tc>
                    <a:tc>
                      <a:txBody>
                        <a:bodyPr/>
                        <a:lstStyle/>
                        <a:p>
                          <a:endParaRPr lang="en-US"/>
                        </a:p>
                      </a:txBody>
                      <a:tcPr marL="110585" marR="110585" marT="55290" marB="55290" anchor="ctr">
                        <a:blipFill>
                          <a:blip r:embed="rId3"/>
                          <a:stretch>
                            <a:fillRect l="-738053" t="-305469" r="-907965" b="-330469"/>
                          </a:stretch>
                        </a:blipFill>
                      </a:tcPr>
                    </a:tc>
                    <a:tc>
                      <a:txBody>
                        <a:bodyPr/>
                        <a:lstStyle/>
                        <a:p>
                          <a:pPr algn="ctr" fontAlgn="ctr"/>
                          <a:r>
                            <a:rPr lang="en-IN" sz="1600" b="0" i="0" u="none" strike="noStrike" dirty="0">
                              <a:solidFill>
                                <a:srgbClr val="000000"/>
                              </a:solidFill>
                              <a:effectLst/>
                              <a:latin typeface="Calibri" panose="020F0502020204030204" pitchFamily="34" charset="0"/>
                            </a:rPr>
                            <a:t>-</a:t>
                          </a:r>
                        </a:p>
                      </a:txBody>
                      <a:tcPr marL="6350" marR="6350" marT="6350" marB="0" anchor="ctr"/>
                    </a:tc>
                    <a:tc>
                      <a:txBody>
                        <a:bodyPr/>
                        <a:lstStyle/>
                        <a:p>
                          <a:endParaRPr lang="en-US"/>
                        </a:p>
                      </a:txBody>
                      <a:tcPr marL="6350" marR="6350" marT="6350" marB="0" anchor="ctr">
                        <a:blipFill>
                          <a:blip r:embed="rId3"/>
                          <a:stretch>
                            <a:fillRect l="-787050" t="-305469" r="-532374" b="-330469"/>
                          </a:stretch>
                        </a:blipFill>
                      </a:tcPr>
                    </a:tc>
                    <a:tc>
                      <a:txBody>
                        <a:bodyPr/>
                        <a:lstStyle/>
                        <a:p>
                          <a:pPr algn="ctr" fontAlgn="ctr"/>
                          <a:r>
                            <a:rPr lang="en-IN" sz="1600" b="0" i="0" u="none" strike="noStrike" dirty="0">
                              <a:solidFill>
                                <a:srgbClr val="000000"/>
                              </a:solidFill>
                              <a:effectLst/>
                              <a:latin typeface="Calibri" panose="020F0502020204030204" pitchFamily="34" charset="0"/>
                            </a:rPr>
                            <a:t>-</a:t>
                          </a:r>
                        </a:p>
                      </a:txBody>
                      <a:tcPr marL="6350" marR="6350" marT="6350" marB="0" anchor="ctr"/>
                    </a:tc>
                    <a:tc>
                      <a:txBody>
                        <a:bodyPr/>
                        <a:lstStyle/>
                        <a:p>
                          <a:pPr algn="ctr" fontAlgn="ctr"/>
                          <a:r>
                            <a:rPr lang="en-IN" sz="1600" b="0" i="0" u="none" strike="noStrike" dirty="0">
                              <a:solidFill>
                                <a:srgbClr val="000000"/>
                              </a:solidFill>
                              <a:effectLst/>
                              <a:latin typeface="Calibri" panose="020F0502020204030204" pitchFamily="34" charset="0"/>
                            </a:rPr>
                            <a:t>-</a:t>
                          </a:r>
                        </a:p>
                      </a:txBody>
                      <a:tcPr marL="6350" marR="6350" marT="6350" marB="0" anchor="ctr"/>
                    </a:tc>
                    <a:tc>
                      <a:txBody>
                        <a:bodyPr/>
                        <a:lstStyle/>
                        <a:p>
                          <a:pPr algn="ctr" fontAlgn="b"/>
                          <a:r>
                            <a:rPr lang="en-IN" sz="1500" b="0" i="0" u="none" strike="noStrike" kern="1200" dirty="0">
                              <a:solidFill>
                                <a:schemeClr val="dk1"/>
                              </a:solidFill>
                              <a:latin typeface="+mn-lt"/>
                              <a:ea typeface="+mn-ea"/>
                              <a:cs typeface="+mn-cs"/>
                            </a:rPr>
                            <a:t>9.52</a:t>
                          </a:r>
                        </a:p>
                      </a:txBody>
                      <a:tcPr marL="6350" marR="6350" marT="6350" marB="0" anchor="ctr"/>
                    </a:tc>
                    <a:tc>
                      <a:txBody>
                        <a:bodyPr/>
                        <a:lstStyle/>
                        <a:p>
                          <a:pPr algn="ctr" fontAlgn="ctr"/>
                          <a:r>
                            <a:rPr lang="en-IN" sz="1500" b="0" i="0" u="none" strike="noStrike" dirty="0">
                              <a:solidFill>
                                <a:srgbClr val="000000"/>
                              </a:solidFill>
                              <a:effectLst/>
                              <a:latin typeface="Calibri" panose="020F0502020204030204" pitchFamily="34" charset="0"/>
                            </a:rPr>
                            <a:t>9.34</a:t>
                          </a:r>
                        </a:p>
                      </a:txBody>
                      <a:tcPr marL="6350" marR="6350" marT="6350" marB="0" anchor="ctr"/>
                    </a:tc>
                    <a:tc>
                      <a:txBody>
                        <a:bodyPr/>
                        <a:lstStyle/>
                        <a:p>
                          <a:pPr marL="0" algn="ctr" defTabSz="914400" rtl="0" eaLnBrk="1" fontAlgn="ctr" latinLnBrk="0" hangingPunct="1"/>
                          <a:r>
                            <a:rPr lang="en-IN" sz="1500" b="0" i="0" u="none" strike="noStrike" kern="1200" dirty="0">
                              <a:solidFill>
                                <a:schemeClr val="dk1"/>
                              </a:solidFill>
                              <a:latin typeface="+mn-lt"/>
                              <a:ea typeface="+mn-ea"/>
                              <a:cs typeface="+mn-cs"/>
                            </a:rPr>
                            <a:t>9.52</a:t>
                          </a:r>
                        </a:p>
                      </a:txBody>
                      <a:tcPr marL="6350" marR="6350" marT="6350" marB="0" anchor="ctr"/>
                    </a:tc>
                    <a:extLst>
                      <a:ext uri="{0D108BD9-81ED-4DB2-BD59-A6C34878D82A}">
                        <a16:rowId xmlns:a16="http://schemas.microsoft.com/office/drawing/2014/main" val="4203254557"/>
                      </a:ext>
                    </a:extLst>
                  </a:tr>
                  <a:tr h="807338">
                    <a:tc>
                      <a:txBody>
                        <a:bodyPr/>
                        <a:lstStyle/>
                        <a:p>
                          <a:pPr lvl="0" algn="ctr">
                            <a:buNone/>
                          </a:pPr>
                          <a:r>
                            <a:rPr lang="en-US" sz="1500" b="0" dirty="0">
                              <a:latin typeface="Calibri"/>
                            </a:rPr>
                            <a:t>4</a:t>
                          </a:r>
                        </a:p>
                      </a:txBody>
                      <a:tcPr marL="110585" marR="110585" marT="55292" marB="55292" anchor="ctr"/>
                    </a:tc>
                    <a:tc>
                      <a:txBody>
                        <a:bodyPr/>
                        <a:lstStyle/>
                        <a:p>
                          <a:pPr lvl="0">
                            <a:buNone/>
                          </a:pPr>
                          <a:r>
                            <a:rPr lang="en-US" sz="1600" b="0" dirty="0">
                              <a:latin typeface="+mn-lt"/>
                            </a:rPr>
                            <a:t>STA 12 &amp; STA 21 Active</a:t>
                          </a:r>
                          <a:endParaRPr lang="en-US" sz="1600" dirty="0"/>
                        </a:p>
                      </a:txBody>
                      <a:tcPr marL="110585" marR="110585" marT="55292" marB="55292" anchor="ctr"/>
                    </a:tc>
                    <a:tc>
                      <a:txBody>
                        <a:bodyPr/>
                        <a:lstStyle/>
                        <a:p>
                          <a:pPr lvl="0" algn="ctr">
                            <a:buNone/>
                          </a:pPr>
                          <a:r>
                            <a:rPr lang="en-US" sz="1600" dirty="0"/>
                            <a:t>-</a:t>
                          </a:r>
                        </a:p>
                      </a:txBody>
                      <a:tcPr marL="110585" marR="110585" marT="55292" marB="55292" anchor="ctr"/>
                    </a:tc>
                    <a:tc>
                      <a:txBody>
                        <a:bodyPr/>
                        <a:lstStyle/>
                        <a:p>
                          <a:endParaRPr lang="en-US"/>
                        </a:p>
                      </a:txBody>
                      <a:tcPr marL="110585" marR="110585" marT="55292" marB="55292" anchor="ctr">
                        <a:blipFill>
                          <a:blip r:embed="rId3"/>
                          <a:stretch>
                            <a:fillRect l="-545946" t="-390226" r="-1131532" b="-218045"/>
                          </a:stretch>
                        </a:blipFill>
                      </a:tcPr>
                    </a:tc>
                    <a:tc>
                      <a:txBody>
                        <a:bodyPr/>
                        <a:lstStyle/>
                        <a:p>
                          <a:endParaRPr lang="en-US"/>
                        </a:p>
                      </a:txBody>
                      <a:tcPr marL="110585" marR="110585" marT="55292" marB="55292" anchor="ctr">
                        <a:blipFill>
                          <a:blip r:embed="rId3"/>
                          <a:stretch>
                            <a:fillRect l="-612821" t="-390226" r="-973504" b="-218045"/>
                          </a:stretch>
                        </a:blipFill>
                      </a:tcPr>
                    </a:tc>
                    <a:tc>
                      <a:txBody>
                        <a:bodyPr/>
                        <a:lstStyle/>
                        <a:p>
                          <a:pPr marL="0" marR="0" lvl="0" indent="0" algn="ctr" defTabSz="1072866" rtl="0" eaLnBrk="1" fontAlgn="auto" latinLnBrk="0" hangingPunct="1">
                            <a:lnSpc>
                              <a:spcPct val="100000"/>
                            </a:lnSpc>
                            <a:spcBef>
                              <a:spcPts val="0"/>
                            </a:spcBef>
                            <a:spcAft>
                              <a:spcPts val="0"/>
                            </a:spcAft>
                            <a:buClrTx/>
                            <a:buSzTx/>
                            <a:buFontTx/>
                            <a:buNone/>
                            <a:tabLst/>
                            <a:defRPr/>
                          </a:pPr>
                          <a:r>
                            <a:rPr lang="en-US" sz="1600" b="0" i="0" u="none" strike="noStrike" noProof="0" dirty="0">
                              <a:latin typeface="+mn-lt"/>
                            </a:rPr>
                            <a:t>-</a:t>
                          </a:r>
                        </a:p>
                      </a:txBody>
                      <a:tcPr marL="110585" marR="110585" marT="55292" marB="55292" anchor="ctr"/>
                    </a:tc>
                    <a:tc>
                      <a:txBody>
                        <a:bodyPr/>
                        <a:lstStyle/>
                        <a:p>
                          <a:pPr algn="ctr" fontAlgn="ctr"/>
                          <a:r>
                            <a:rPr lang="en-IN" sz="1600" b="0" i="0" u="none" strike="noStrike" dirty="0">
                              <a:solidFill>
                                <a:schemeClr val="tx1"/>
                              </a:solidFill>
                              <a:effectLst/>
                              <a:latin typeface="Calibri" panose="020F0502020204030204" pitchFamily="34" charset="0"/>
                            </a:rPr>
                            <a:t>-</a:t>
                          </a:r>
                        </a:p>
                      </a:txBody>
                      <a:tcPr marL="6350" marR="6350" marT="6350" marB="0" anchor="ctr"/>
                    </a:tc>
                    <a:tc>
                      <a:txBody>
                        <a:bodyPr/>
                        <a:lstStyle/>
                        <a:p>
                          <a:pPr algn="ctr" fontAlgn="ctr"/>
                          <a:r>
                            <a:rPr lang="en-IN" sz="1600" b="0" i="0" u="none" strike="noStrike" dirty="0">
                              <a:solidFill>
                                <a:schemeClr val="tx1"/>
                              </a:solidFill>
                              <a:effectLst/>
                              <a:latin typeface="Calibri" panose="020F0502020204030204" pitchFamily="34" charset="0"/>
                            </a:rPr>
                            <a:t>-</a:t>
                          </a:r>
                        </a:p>
                      </a:txBody>
                      <a:tcPr marL="6350" marR="6350" marT="6350" marB="0" anchor="ctr"/>
                    </a:tc>
                    <a:tc>
                      <a:txBody>
                        <a:bodyPr/>
                        <a:lstStyle/>
                        <a:p>
                          <a:endParaRPr lang="en-US"/>
                        </a:p>
                      </a:txBody>
                      <a:tcPr marL="6350" marR="6350" marT="6350" marB="0" anchor="ctr">
                        <a:blipFill>
                          <a:blip r:embed="rId3"/>
                          <a:stretch>
                            <a:fillRect l="-906618" t="-390226" r="-444118" b="-218045"/>
                          </a:stretch>
                        </a:blipFill>
                      </a:tcPr>
                    </a:tc>
                    <a:tc>
                      <a:txBody>
                        <a:bodyPr/>
                        <a:lstStyle/>
                        <a:p>
                          <a:pPr algn="ctr" fontAlgn="ctr"/>
                          <a:r>
                            <a:rPr lang="en-IN" sz="1600" b="0" i="0" u="none" strike="noStrike" dirty="0">
                              <a:solidFill>
                                <a:schemeClr val="tx1"/>
                              </a:solidFill>
                              <a:effectLst/>
                              <a:latin typeface="Calibri" panose="020F0502020204030204" pitchFamily="34" charset="0"/>
                            </a:rPr>
                            <a:t>-</a:t>
                          </a:r>
                        </a:p>
                      </a:txBody>
                      <a:tcPr marL="6350" marR="6350" marT="6350" marB="0" anchor="ctr"/>
                    </a:tc>
                    <a:tc>
                      <a:txBody>
                        <a:bodyPr/>
                        <a:lstStyle/>
                        <a:p>
                          <a:pPr algn="ctr" fontAlgn="b"/>
                          <a:r>
                            <a:rPr lang="en-IN" sz="1500" b="0" i="0" u="none" strike="noStrike" kern="1200">
                              <a:solidFill>
                                <a:schemeClr val="dk1"/>
                              </a:solidFill>
                              <a:latin typeface="+mn-lt"/>
                              <a:ea typeface="+mn-ea"/>
                              <a:cs typeface="+mn-cs"/>
                            </a:rPr>
                            <a:t>6.19</a:t>
                          </a:r>
                        </a:p>
                      </a:txBody>
                      <a:tcPr marL="6350" marR="6350" marT="6350" marB="0" anchor="ctr"/>
                    </a:tc>
                    <a:tc>
                      <a:txBody>
                        <a:bodyPr/>
                        <a:lstStyle/>
                        <a:p>
                          <a:pPr algn="ctr" fontAlgn="ctr"/>
                          <a:r>
                            <a:rPr lang="en-IN" sz="1500" b="0" i="0" u="none" strike="noStrike" dirty="0">
                              <a:solidFill>
                                <a:srgbClr val="000000"/>
                              </a:solidFill>
                              <a:effectLst/>
                              <a:latin typeface="Calibri" panose="020F0502020204030204" pitchFamily="34" charset="0"/>
                            </a:rPr>
                            <a:t>7.50</a:t>
                          </a:r>
                        </a:p>
                      </a:txBody>
                      <a:tcPr marL="6350" marR="6350" marT="6350" marB="0" anchor="ctr"/>
                    </a:tc>
                    <a:tc>
                      <a:txBody>
                        <a:bodyPr/>
                        <a:lstStyle/>
                        <a:p>
                          <a:pPr marL="0" algn="ctr" defTabSz="914400" rtl="0" eaLnBrk="1" fontAlgn="ctr" latinLnBrk="0" hangingPunct="1"/>
                          <a:r>
                            <a:rPr lang="en-IN" sz="1500" b="0" i="0" u="none" strike="noStrike" kern="1200" dirty="0">
                              <a:solidFill>
                                <a:schemeClr val="dk1"/>
                              </a:solidFill>
                              <a:latin typeface="+mn-lt"/>
                              <a:ea typeface="+mn-ea"/>
                              <a:cs typeface="+mn-cs"/>
                            </a:rPr>
                            <a:t>7.74</a:t>
                          </a:r>
                        </a:p>
                      </a:txBody>
                      <a:tcPr marL="6350" marR="6350" marT="6350" marB="0" anchor="ctr"/>
                    </a:tc>
                    <a:extLst>
                      <a:ext uri="{0D108BD9-81ED-4DB2-BD59-A6C34878D82A}">
                        <a16:rowId xmlns:a16="http://schemas.microsoft.com/office/drawing/2014/main" val="3211908384"/>
                      </a:ext>
                    </a:extLst>
                  </a:tr>
                  <a:tr h="818382">
                    <a:tc>
                      <a:txBody>
                        <a:bodyPr/>
                        <a:lstStyle/>
                        <a:p>
                          <a:pPr lvl="0" algn="ctr">
                            <a:buNone/>
                          </a:pPr>
                          <a:r>
                            <a:rPr lang="en-US" sz="1500" b="0" dirty="0">
                              <a:latin typeface="Calibri"/>
                            </a:rPr>
                            <a:t>5</a:t>
                          </a:r>
                        </a:p>
                      </a:txBody>
                      <a:tcPr marL="110585" marR="110585" marT="55292" marB="55292" anchor="ctr"/>
                    </a:tc>
                    <a:tc>
                      <a:txBody>
                        <a:bodyPr/>
                        <a:lstStyle/>
                        <a:p>
                          <a:pPr marL="0" marR="0" lvl="0" indent="0" algn="l" defTabSz="1072866" rtl="0" eaLnBrk="1" fontAlgn="auto" latinLnBrk="0" hangingPunct="1">
                            <a:lnSpc>
                              <a:spcPct val="100000"/>
                            </a:lnSpc>
                            <a:spcBef>
                              <a:spcPts val="0"/>
                            </a:spcBef>
                            <a:spcAft>
                              <a:spcPts val="0"/>
                            </a:spcAft>
                            <a:buClrTx/>
                            <a:buSzTx/>
                            <a:buFontTx/>
                            <a:buNone/>
                            <a:tabLst/>
                            <a:defRPr/>
                          </a:pPr>
                          <a:r>
                            <a:rPr lang="en-US" sz="1600" b="0" dirty="0">
                              <a:latin typeface="+mn-lt"/>
                            </a:rPr>
                            <a:t>STA 12 &amp; STA 22 Active</a:t>
                          </a:r>
                          <a:endParaRPr lang="en-US" sz="1600" dirty="0"/>
                        </a:p>
                      </a:txBody>
                      <a:tcPr marL="110585" marR="110585" marT="55292" marB="55292" anchor="ctr"/>
                    </a:tc>
                    <a:tc>
                      <a:txBody>
                        <a:bodyPr/>
                        <a:lstStyle/>
                        <a:p>
                          <a:pPr lvl="0" algn="ctr">
                            <a:buNone/>
                          </a:pPr>
                          <a:r>
                            <a:rPr lang="en-US" sz="1600" dirty="0"/>
                            <a:t>-</a:t>
                          </a:r>
                        </a:p>
                      </a:txBody>
                      <a:tcPr marL="110585" marR="110585" marT="55292" marB="55292" anchor="ctr"/>
                    </a:tc>
                    <a:tc>
                      <a:txBody>
                        <a:bodyPr/>
                        <a:lstStyle/>
                        <a:p>
                          <a:endParaRPr lang="en-US"/>
                        </a:p>
                      </a:txBody>
                      <a:tcPr marL="110585" marR="110585" marT="55292" marB="55292" anchor="ctr">
                        <a:blipFill>
                          <a:blip r:embed="rId3"/>
                          <a:stretch>
                            <a:fillRect l="-545946" t="-486567" r="-1131532" b="-116418"/>
                          </a:stretch>
                        </a:blipFill>
                      </a:tcPr>
                    </a:tc>
                    <a:tc>
                      <a:txBody>
                        <a:bodyPr/>
                        <a:lstStyle/>
                        <a:p>
                          <a:pPr lvl="0" algn="ctr">
                            <a:buNone/>
                          </a:pPr>
                          <a:r>
                            <a:rPr lang="en-US" sz="1600" b="0" i="0" u="none" strike="noStrike" noProof="0" dirty="0">
                              <a:latin typeface="+mn-lt"/>
                            </a:rPr>
                            <a:t>-</a:t>
                          </a:r>
                        </a:p>
                      </a:txBody>
                      <a:tcPr marL="110585" marR="110585" marT="55292" marB="55292" anchor="ctr"/>
                    </a:tc>
                    <a:tc>
                      <a:txBody>
                        <a:bodyPr/>
                        <a:lstStyle/>
                        <a:p>
                          <a:endParaRPr lang="en-US"/>
                        </a:p>
                      </a:txBody>
                      <a:tcPr marL="110585" marR="110585" marT="55292" marB="55292" anchor="ctr">
                        <a:blipFill>
                          <a:blip r:embed="rId3"/>
                          <a:stretch>
                            <a:fillRect l="-738053" t="-486567" r="-907965" b="-116418"/>
                          </a:stretch>
                        </a:blipFill>
                      </a:tcPr>
                    </a:tc>
                    <a:tc>
                      <a:txBody>
                        <a:bodyPr/>
                        <a:lstStyle/>
                        <a:p>
                          <a:pPr algn="ctr" fontAlgn="ctr"/>
                          <a:r>
                            <a:rPr lang="en-IN" sz="1600" b="0" i="0" u="none" strike="noStrike" dirty="0">
                              <a:solidFill>
                                <a:schemeClr val="tx1"/>
                              </a:solidFill>
                              <a:effectLst/>
                              <a:latin typeface="Calibri" panose="020F0502020204030204" pitchFamily="34" charset="0"/>
                            </a:rPr>
                            <a:t>-</a:t>
                          </a:r>
                        </a:p>
                      </a:txBody>
                      <a:tcPr marL="6350" marR="6350" marT="6350" marB="0" anchor="ctr"/>
                    </a:tc>
                    <a:tc>
                      <a:txBody>
                        <a:bodyPr/>
                        <a:lstStyle/>
                        <a:p>
                          <a:pPr algn="ctr" fontAlgn="ctr"/>
                          <a:r>
                            <a:rPr lang="en-IN" sz="1600" b="0" i="0" u="none" strike="noStrike" dirty="0">
                              <a:solidFill>
                                <a:schemeClr val="tx1"/>
                              </a:solidFill>
                              <a:effectLst/>
                              <a:latin typeface="Calibri" panose="020F0502020204030204" pitchFamily="34" charset="0"/>
                            </a:rPr>
                            <a:t>-</a:t>
                          </a:r>
                        </a:p>
                      </a:txBody>
                      <a:tcPr marL="6350" marR="6350" marT="6350" marB="0" anchor="ctr"/>
                    </a:tc>
                    <a:tc>
                      <a:txBody>
                        <a:bodyPr/>
                        <a:lstStyle/>
                        <a:p>
                          <a:pPr algn="ctr" fontAlgn="ctr"/>
                          <a:r>
                            <a:rPr lang="en-IN" sz="1600" b="0" i="0" u="none" strike="noStrike" dirty="0">
                              <a:solidFill>
                                <a:schemeClr val="tx1"/>
                              </a:solidFill>
                              <a:effectLst/>
                              <a:latin typeface="Calibri" panose="020F0502020204030204" pitchFamily="34" charset="0"/>
                            </a:rPr>
                            <a:t>-</a:t>
                          </a:r>
                        </a:p>
                      </a:txBody>
                      <a:tcPr marL="6350" marR="6350" marT="6350" marB="0" anchor="ctr"/>
                    </a:tc>
                    <a:tc>
                      <a:txBody>
                        <a:bodyPr/>
                        <a:lstStyle/>
                        <a:p>
                          <a:endParaRPr lang="en-US"/>
                        </a:p>
                      </a:txBody>
                      <a:tcPr marL="6350" marR="6350" marT="6350" marB="0" anchor="ctr">
                        <a:blipFill>
                          <a:blip r:embed="rId3"/>
                          <a:stretch>
                            <a:fillRect l="-964085" t="-486567" r="-325352" b="-116418"/>
                          </a:stretch>
                        </a:blipFill>
                      </a:tcPr>
                    </a:tc>
                    <a:tc>
                      <a:txBody>
                        <a:bodyPr/>
                        <a:lstStyle/>
                        <a:p>
                          <a:pPr algn="ctr" fontAlgn="b"/>
                          <a:r>
                            <a:rPr lang="en-IN" sz="1500" b="0" i="0" u="none" strike="noStrike" kern="1200" dirty="0">
                              <a:solidFill>
                                <a:schemeClr val="dk1"/>
                              </a:solidFill>
                              <a:latin typeface="+mn-lt"/>
                              <a:ea typeface="+mn-ea"/>
                              <a:cs typeface="+mn-cs"/>
                            </a:rPr>
                            <a:t>7.46</a:t>
                          </a:r>
                        </a:p>
                      </a:txBody>
                      <a:tcPr marL="6350" marR="6350" marT="6350" marB="0" anchor="ctr"/>
                    </a:tc>
                    <a:tc>
                      <a:txBody>
                        <a:bodyPr/>
                        <a:lstStyle/>
                        <a:p>
                          <a:pPr algn="ctr" fontAlgn="ctr"/>
                          <a:r>
                            <a:rPr lang="en-IN" sz="1500" b="0" i="0" u="none" strike="noStrike" dirty="0">
                              <a:solidFill>
                                <a:srgbClr val="000000"/>
                              </a:solidFill>
                              <a:effectLst/>
                              <a:latin typeface="Calibri" panose="020F0502020204030204" pitchFamily="34" charset="0"/>
                            </a:rPr>
                            <a:t>7.77</a:t>
                          </a:r>
                        </a:p>
                      </a:txBody>
                      <a:tcPr marL="6350" marR="6350" marT="6350" marB="0" anchor="ctr"/>
                    </a:tc>
                    <a:tc>
                      <a:txBody>
                        <a:bodyPr/>
                        <a:lstStyle/>
                        <a:p>
                          <a:pPr marL="0" algn="ctr" defTabSz="914400" rtl="0" eaLnBrk="1" fontAlgn="ctr" latinLnBrk="0" hangingPunct="1"/>
                          <a:r>
                            <a:rPr lang="en-IN" sz="1500" b="0" i="0" u="none" strike="noStrike" kern="1200" dirty="0">
                              <a:solidFill>
                                <a:schemeClr val="dk1"/>
                              </a:solidFill>
                              <a:latin typeface="+mn-lt"/>
                              <a:ea typeface="+mn-ea"/>
                              <a:cs typeface="+mn-cs"/>
                            </a:rPr>
                            <a:t>7.99</a:t>
                          </a:r>
                        </a:p>
                      </a:txBody>
                      <a:tcPr marL="6350" marR="6350" marT="6350" marB="0" anchor="ctr"/>
                    </a:tc>
                    <a:extLst>
                      <a:ext uri="{0D108BD9-81ED-4DB2-BD59-A6C34878D82A}">
                        <a16:rowId xmlns:a16="http://schemas.microsoft.com/office/drawing/2014/main" val="3249158952"/>
                      </a:ext>
                    </a:extLst>
                  </a:tr>
                  <a:tr h="937162">
                    <a:tc>
                      <a:txBody>
                        <a:bodyPr/>
                        <a:lstStyle/>
                        <a:p>
                          <a:pPr lvl="0" algn="ctr">
                            <a:buNone/>
                          </a:pPr>
                          <a:r>
                            <a:rPr lang="en-US" sz="1500" b="0" dirty="0">
                              <a:latin typeface="Calibri"/>
                            </a:rPr>
                            <a:t>6</a:t>
                          </a:r>
                        </a:p>
                      </a:txBody>
                      <a:tcPr marL="110585" marR="110585" marT="55292" marB="55292" anchor="ctr"/>
                    </a:tc>
                    <a:tc>
                      <a:txBody>
                        <a:bodyPr/>
                        <a:lstStyle/>
                        <a:p>
                          <a:pPr marL="0" marR="0" lvl="0" indent="0" algn="l" defTabSz="1072866" rtl="0" eaLnBrk="1" fontAlgn="auto" latinLnBrk="0" hangingPunct="1">
                            <a:lnSpc>
                              <a:spcPct val="100000"/>
                            </a:lnSpc>
                            <a:spcBef>
                              <a:spcPts val="0"/>
                            </a:spcBef>
                            <a:spcAft>
                              <a:spcPts val="0"/>
                            </a:spcAft>
                            <a:buClrTx/>
                            <a:buSzTx/>
                            <a:buFontTx/>
                            <a:buNone/>
                            <a:tabLst/>
                            <a:defRPr/>
                          </a:pPr>
                          <a:r>
                            <a:rPr lang="en-US" sz="1600" b="0" dirty="0">
                              <a:latin typeface="+mn-lt"/>
                            </a:rPr>
                            <a:t>STA 21 &amp; STA 22 Active</a:t>
                          </a:r>
                          <a:endParaRPr lang="en-US" sz="1600" dirty="0"/>
                        </a:p>
                      </a:txBody>
                      <a:tcPr marL="110585" marR="110585" marT="55292" marB="55292" anchor="ctr"/>
                    </a:tc>
                    <a:tc>
                      <a:txBody>
                        <a:bodyPr/>
                        <a:lstStyle/>
                        <a:p>
                          <a:pPr lvl="0" algn="ctr">
                            <a:buNone/>
                          </a:pPr>
                          <a:r>
                            <a:rPr lang="en-US" sz="1600" dirty="0"/>
                            <a:t>-</a:t>
                          </a:r>
                        </a:p>
                      </a:txBody>
                      <a:tcPr marL="110585" marR="110585" marT="55292" marB="55292" anchor="ctr"/>
                    </a:tc>
                    <a:tc>
                      <a:txBody>
                        <a:bodyPr/>
                        <a:lstStyle/>
                        <a:p>
                          <a:pPr lvl="0" algn="ctr">
                            <a:buNone/>
                          </a:pPr>
                          <a:r>
                            <a:rPr lang="en-US" sz="1600" dirty="0">
                              <a:latin typeface="Calibri"/>
                            </a:rPr>
                            <a:t>-</a:t>
                          </a:r>
                        </a:p>
                      </a:txBody>
                      <a:tcPr marL="110585" marR="110585" marT="55292" marB="55292" anchor="ctr"/>
                    </a:tc>
                    <a:tc>
                      <a:txBody>
                        <a:bodyPr/>
                        <a:lstStyle/>
                        <a:p>
                          <a:endParaRPr lang="en-US"/>
                        </a:p>
                      </a:txBody>
                      <a:tcPr marL="110585" marR="110585" marT="55292" marB="55292" anchor="ctr">
                        <a:blipFill>
                          <a:blip r:embed="rId3"/>
                          <a:stretch>
                            <a:fillRect l="-612821" t="-510390" r="-973504" b="-1299"/>
                          </a:stretch>
                        </a:blipFill>
                      </a:tcPr>
                    </a:tc>
                    <a:tc>
                      <a:txBody>
                        <a:bodyPr/>
                        <a:lstStyle/>
                        <a:p>
                          <a:endParaRPr lang="en-US"/>
                        </a:p>
                      </a:txBody>
                      <a:tcPr marL="110585" marR="110585" marT="55292" marB="55292" anchor="ctr">
                        <a:blipFill>
                          <a:blip r:embed="rId3"/>
                          <a:stretch>
                            <a:fillRect l="-738053" t="-510390" r="-907965" b="-1299"/>
                          </a:stretch>
                        </a:blipFill>
                      </a:tcPr>
                    </a:tc>
                    <a:tc>
                      <a:txBody>
                        <a:bodyPr/>
                        <a:lstStyle/>
                        <a:p>
                          <a:pPr algn="ctr" fontAlgn="ctr"/>
                          <a:r>
                            <a:rPr lang="en-IN" sz="1600" b="0" i="0" u="none" strike="noStrike" dirty="0">
                              <a:solidFill>
                                <a:schemeClr val="tx1"/>
                              </a:solidFill>
                              <a:effectLst/>
                              <a:latin typeface="Calibri" panose="020F0502020204030204" pitchFamily="34" charset="0"/>
                            </a:rPr>
                            <a:t>-</a:t>
                          </a:r>
                        </a:p>
                      </a:txBody>
                      <a:tcPr marL="6350" marR="6350" marT="6350" marB="0" anchor="ctr"/>
                    </a:tc>
                    <a:tc>
                      <a:txBody>
                        <a:bodyPr/>
                        <a:lstStyle/>
                        <a:p>
                          <a:pPr algn="ctr" fontAlgn="ctr"/>
                          <a:r>
                            <a:rPr lang="en-IN" sz="1600" b="0" i="0" u="none" strike="noStrike" dirty="0">
                              <a:solidFill>
                                <a:schemeClr val="tx1"/>
                              </a:solidFill>
                              <a:effectLst/>
                              <a:latin typeface="Calibri" panose="020F0502020204030204" pitchFamily="34" charset="0"/>
                            </a:rPr>
                            <a:t>-</a:t>
                          </a:r>
                        </a:p>
                      </a:txBody>
                      <a:tcPr marL="6350" marR="6350" marT="6350" marB="0" anchor="ctr"/>
                    </a:tc>
                    <a:tc>
                      <a:txBody>
                        <a:bodyPr/>
                        <a:lstStyle/>
                        <a:p>
                          <a:pPr algn="ctr" fontAlgn="ctr"/>
                          <a:r>
                            <a:rPr lang="en-IN" sz="1600" b="0" i="0" u="none" strike="noStrike" dirty="0">
                              <a:solidFill>
                                <a:schemeClr val="tx1"/>
                              </a:solidFill>
                              <a:effectLst/>
                              <a:latin typeface="Calibri" panose="020F0502020204030204" pitchFamily="34" charset="0"/>
                            </a:rPr>
                            <a:t>-</a:t>
                          </a:r>
                        </a:p>
                      </a:txBody>
                      <a:tcPr marL="6350" marR="6350" marT="6350" marB="0" anchor="ctr"/>
                    </a:tc>
                    <a:tc>
                      <a:txBody>
                        <a:bodyPr/>
                        <a:lstStyle/>
                        <a:p>
                          <a:pPr algn="ctr" fontAlgn="ctr"/>
                          <a:r>
                            <a:rPr lang="en-IN" sz="1600" b="0" i="0" u="none" strike="noStrike" dirty="0">
                              <a:solidFill>
                                <a:schemeClr val="tx1"/>
                              </a:solidFill>
                              <a:effectLst/>
                              <a:latin typeface="Calibri" panose="020F0502020204030204" pitchFamily="34" charset="0"/>
                            </a:rPr>
                            <a:t>-</a:t>
                          </a:r>
                        </a:p>
                      </a:txBody>
                      <a:tcPr marL="6350" marR="6350" marT="6350" marB="0" anchor="ctr"/>
                    </a:tc>
                    <a:tc>
                      <a:txBody>
                        <a:bodyPr/>
                        <a:lstStyle/>
                        <a:p>
                          <a:pPr algn="ctr" fontAlgn="b"/>
                          <a:r>
                            <a:rPr lang="en-IN" sz="1500" b="0" i="0" u="none" strike="noStrike" kern="1200" dirty="0">
                              <a:solidFill>
                                <a:schemeClr val="dk1"/>
                              </a:solidFill>
                              <a:latin typeface="+mn-lt"/>
                              <a:ea typeface="+mn-ea"/>
                              <a:cs typeface="+mn-cs"/>
                            </a:rPr>
                            <a:t>7.90</a:t>
                          </a:r>
                        </a:p>
                      </a:txBody>
                      <a:tcPr marL="6350" marR="6350" marT="6350" marB="0" anchor="ctr"/>
                    </a:tc>
                    <a:tc>
                      <a:txBody>
                        <a:bodyPr/>
                        <a:lstStyle/>
                        <a:p>
                          <a:pPr algn="ctr" fontAlgn="ctr"/>
                          <a:r>
                            <a:rPr lang="en-IN" sz="1500" b="0" i="0" u="none" strike="noStrike" dirty="0">
                              <a:solidFill>
                                <a:srgbClr val="000000"/>
                              </a:solidFill>
                              <a:effectLst/>
                              <a:latin typeface="Calibri" panose="020F0502020204030204" pitchFamily="34" charset="0"/>
                            </a:rPr>
                            <a:t>7.82</a:t>
                          </a:r>
                        </a:p>
                      </a:txBody>
                      <a:tcPr marL="6350" marR="6350" marT="6350" marB="0" anchor="ctr"/>
                    </a:tc>
                    <a:tc>
                      <a:txBody>
                        <a:bodyPr/>
                        <a:lstStyle/>
                        <a:p>
                          <a:pPr marL="0" algn="ctr" defTabSz="914400" rtl="0" eaLnBrk="1" fontAlgn="ctr" latinLnBrk="0" hangingPunct="1"/>
                          <a:r>
                            <a:rPr lang="en-IN" sz="1500" b="0" i="0" u="none" strike="noStrike" kern="1200" dirty="0">
                              <a:solidFill>
                                <a:schemeClr val="dk1"/>
                              </a:solidFill>
                              <a:latin typeface="+mn-lt"/>
                              <a:ea typeface="+mn-ea"/>
                              <a:cs typeface="+mn-cs"/>
                            </a:rPr>
                            <a:t>8.03</a:t>
                          </a:r>
                        </a:p>
                      </a:txBody>
                      <a:tcPr marL="6350" marR="6350" marT="6350" marB="0" anchor="ctr"/>
                    </a:tc>
                    <a:extLst>
                      <a:ext uri="{0D108BD9-81ED-4DB2-BD59-A6C34878D82A}">
                        <a16:rowId xmlns:a16="http://schemas.microsoft.com/office/drawing/2014/main" val="4195917114"/>
                      </a:ext>
                    </a:extLst>
                  </a:tr>
                </a:tbl>
              </a:graphicData>
            </a:graphic>
          </p:graphicFrame>
        </mc:Fallback>
      </mc:AlternateContent>
      <p:sp>
        <p:nvSpPr>
          <p:cNvPr id="5" name="TextBox 4">
            <a:extLst>
              <a:ext uri="{FF2B5EF4-FFF2-40B4-BE49-F238E27FC236}">
                <a16:creationId xmlns:a16="http://schemas.microsoft.com/office/drawing/2014/main" id="{DE72282F-C714-0354-110A-4F2A75AE239C}"/>
              </a:ext>
            </a:extLst>
          </p:cNvPr>
          <p:cNvSpPr txBox="1"/>
          <p:nvPr/>
        </p:nvSpPr>
        <p:spPr>
          <a:xfrm>
            <a:off x="10702110" y="-47327"/>
            <a:ext cx="163742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10 May 2023</a:t>
            </a: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3748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a:extLst>
              <a:ext uri="{FF2B5EF4-FFF2-40B4-BE49-F238E27FC236}">
                <a16:creationId xmlns:a16="http://schemas.microsoft.com/office/drawing/2014/main" id="{1D5C3B1A-957F-4A38-895C-564460167BB6}"/>
              </a:ext>
            </a:extLst>
          </p:cNvPr>
          <p:cNvSpPr/>
          <p:nvPr/>
        </p:nvSpPr>
        <p:spPr>
          <a:xfrm>
            <a:off x="614022" y="299264"/>
            <a:ext cx="10963951" cy="648701"/>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540" b="1" i="0" u="none" strike="noStrike" kern="1200" cap="none" spc="-1" normalizeH="0" baseline="0" noProof="0" dirty="0">
                <a:ln>
                  <a:noFill/>
                </a:ln>
                <a:solidFill>
                  <a:prstClr val="black"/>
                </a:solidFill>
                <a:effectLst/>
                <a:uLnTx/>
                <a:uFillTx/>
                <a:latin typeface="Calibri"/>
                <a:ea typeface="+mn-ea"/>
                <a:cs typeface="Calibri"/>
              </a:rPr>
              <a:t>2AP 4STA Test-Bed, ADWISER TS-PF-IB-ABR-OT (SACK Aware)</a:t>
            </a:r>
            <a:endParaRPr kumimoji="0" lang="en-IN" sz="2540" b="1" i="0" u="none" strike="noStrike" kern="1200" cap="none" spc="-1"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540" b="1" i="0" u="none" strike="noStrike" kern="1200" cap="none" spc="-1" normalizeH="0" baseline="0" noProof="0" dirty="0">
                <a:ln>
                  <a:noFill/>
                </a:ln>
                <a:solidFill>
                  <a:prstClr val="black"/>
                </a:solidFill>
                <a:effectLst/>
                <a:uLnTx/>
                <a:uFillTx/>
                <a:latin typeface="Calibri"/>
                <a:ea typeface="+mn-ea"/>
                <a:cs typeface="+mn-cs"/>
              </a:rPr>
              <a:t>Optimal  (upper) &amp; Achieved (lower)  Scheduling Frequencies</a:t>
            </a:r>
            <a:endParaRPr kumimoji="0" lang="en-IN" sz="1754" b="1" i="0" u="none" strike="noStrike" kern="1200" cap="none" spc="-1" normalizeH="0" baseline="0" noProof="0" dirty="0">
              <a:ln>
                <a:noFill/>
              </a:ln>
              <a:solidFill>
                <a:prstClr val="black"/>
              </a:solidFill>
              <a:effectLst/>
              <a:uLnTx/>
              <a:uFillTx/>
              <a:latin typeface="Calibri"/>
              <a:ea typeface="+mn-ea"/>
              <a:cs typeface="Calibri"/>
            </a:endParaRPr>
          </a:p>
        </p:txBody>
      </p:sp>
      <mc:AlternateContent xmlns:mc="http://schemas.openxmlformats.org/markup-compatibility/2006" xmlns:a14="http://schemas.microsoft.com/office/drawing/2010/main">
        <mc:Choice Requires="a14">
          <p:graphicFrame>
            <p:nvGraphicFramePr>
              <p:cNvPr id="2" name="Table 146">
                <a:extLst>
                  <a:ext uri="{FF2B5EF4-FFF2-40B4-BE49-F238E27FC236}">
                    <a16:creationId xmlns:a16="http://schemas.microsoft.com/office/drawing/2014/main" id="{4D991815-56BA-2E8E-A653-CDF34FFAD750}"/>
                  </a:ext>
                </a:extLst>
              </p:cNvPr>
              <p:cNvGraphicFramePr>
                <a:graphicFrameLocks noGrp="1"/>
              </p:cNvGraphicFramePr>
              <p:nvPr/>
            </p:nvGraphicFramePr>
            <p:xfrm>
              <a:off x="98763" y="1208831"/>
              <a:ext cx="11994468" cy="4487119"/>
            </p:xfrm>
            <a:graphic>
              <a:graphicData uri="http://schemas.openxmlformats.org/drawingml/2006/table">
                <a:tbl>
                  <a:tblPr firstRow="1" bandRow="1">
                    <a:tableStyleId>{5C22544A-7EE6-4342-B048-85BDC9FD1C3A}</a:tableStyleId>
                  </a:tblPr>
                  <a:tblGrid>
                    <a:gridCol w="533042">
                      <a:extLst>
                        <a:ext uri="{9D8B030D-6E8A-4147-A177-3AD203B41FA5}">
                          <a16:colId xmlns:a16="http://schemas.microsoft.com/office/drawing/2014/main" val="4058011973"/>
                        </a:ext>
                      </a:extLst>
                    </a:gridCol>
                    <a:gridCol w="2387620">
                      <a:extLst>
                        <a:ext uri="{9D8B030D-6E8A-4147-A177-3AD203B41FA5}">
                          <a16:colId xmlns:a16="http://schemas.microsoft.com/office/drawing/2014/main" val="3007420008"/>
                        </a:ext>
                      </a:extLst>
                    </a:gridCol>
                    <a:gridCol w="882124">
                      <a:extLst>
                        <a:ext uri="{9D8B030D-6E8A-4147-A177-3AD203B41FA5}">
                          <a16:colId xmlns:a16="http://schemas.microsoft.com/office/drawing/2014/main" val="4251438021"/>
                        </a:ext>
                      </a:extLst>
                    </a:gridCol>
                    <a:gridCol w="672415">
                      <a:extLst>
                        <a:ext uri="{9D8B030D-6E8A-4147-A177-3AD203B41FA5}">
                          <a16:colId xmlns:a16="http://schemas.microsoft.com/office/drawing/2014/main" val="1610654930"/>
                        </a:ext>
                      </a:extLst>
                    </a:gridCol>
                    <a:gridCol w="629722">
                      <a:extLst>
                        <a:ext uri="{9D8B030D-6E8A-4147-A177-3AD203B41FA5}">
                          <a16:colId xmlns:a16="http://schemas.microsoft.com/office/drawing/2014/main" val="43876929"/>
                        </a:ext>
                      </a:extLst>
                    </a:gridCol>
                    <a:gridCol w="661742">
                      <a:extLst>
                        <a:ext uri="{9D8B030D-6E8A-4147-A177-3AD203B41FA5}">
                          <a16:colId xmlns:a16="http://schemas.microsoft.com/office/drawing/2014/main" val="685784943"/>
                        </a:ext>
                      </a:extLst>
                    </a:gridCol>
                    <a:gridCol w="896553">
                      <a:extLst>
                        <a:ext uri="{9D8B030D-6E8A-4147-A177-3AD203B41FA5}">
                          <a16:colId xmlns:a16="http://schemas.microsoft.com/office/drawing/2014/main" val="2491179780"/>
                        </a:ext>
                      </a:extLst>
                    </a:gridCol>
                    <a:gridCol w="843197">
                      <a:extLst>
                        <a:ext uri="{9D8B030D-6E8A-4147-A177-3AD203B41FA5}">
                          <a16:colId xmlns:a16="http://schemas.microsoft.com/office/drawing/2014/main" val="2301190305"/>
                        </a:ext>
                      </a:extLst>
                    </a:gridCol>
                    <a:gridCol w="832503">
                      <a:extLst>
                        <a:ext uri="{9D8B030D-6E8A-4147-A177-3AD203B41FA5}">
                          <a16:colId xmlns:a16="http://schemas.microsoft.com/office/drawing/2014/main" val="2439386418"/>
                        </a:ext>
                      </a:extLst>
                    </a:gridCol>
                    <a:gridCol w="864533">
                      <a:extLst>
                        <a:ext uri="{9D8B030D-6E8A-4147-A177-3AD203B41FA5}">
                          <a16:colId xmlns:a16="http://schemas.microsoft.com/office/drawing/2014/main" val="317771772"/>
                        </a:ext>
                      </a:extLst>
                    </a:gridCol>
                    <a:gridCol w="912526">
                      <a:extLst>
                        <a:ext uri="{9D8B030D-6E8A-4147-A177-3AD203B41FA5}">
                          <a16:colId xmlns:a16="http://schemas.microsoft.com/office/drawing/2014/main" val="1149869576"/>
                        </a:ext>
                      </a:extLst>
                    </a:gridCol>
                    <a:gridCol w="1077997">
                      <a:extLst>
                        <a:ext uri="{9D8B030D-6E8A-4147-A177-3AD203B41FA5}">
                          <a16:colId xmlns:a16="http://schemas.microsoft.com/office/drawing/2014/main" val="834329254"/>
                        </a:ext>
                      </a:extLst>
                    </a:gridCol>
                    <a:gridCol w="800494">
                      <a:extLst>
                        <a:ext uri="{9D8B030D-6E8A-4147-A177-3AD203B41FA5}">
                          <a16:colId xmlns:a16="http://schemas.microsoft.com/office/drawing/2014/main" val="565272501"/>
                        </a:ext>
                      </a:extLst>
                    </a:gridCol>
                  </a:tblGrid>
                  <a:tr h="1010494">
                    <a:tc>
                      <a:txBody>
                        <a:bodyPr/>
                        <a:lstStyle/>
                        <a:p>
                          <a:endParaRPr lang="en-IN" sz="1500" b="0" dirty="0">
                            <a:latin typeface="Calibri"/>
                          </a:endParaRPr>
                        </a:p>
                      </a:txBody>
                      <a:tcPr marL="110585" marR="110585" marT="55292" marB="55292" anchor="ctr" anchorCtr="1"/>
                    </a:tc>
                    <a:tc>
                      <a:txBody>
                        <a:bodyPr/>
                        <a:lstStyle/>
                        <a:p>
                          <a:pPr lvl="0" algn="ctr">
                            <a:buNone/>
                          </a:pPr>
                          <a:r>
                            <a:rPr lang="en-US" sz="1600" b="1" dirty="0">
                              <a:latin typeface="Calibri"/>
                            </a:rPr>
                            <a:t>Experiment Details</a:t>
                          </a:r>
                        </a:p>
                      </a:txBody>
                      <a:tcPr marL="110585" marR="110585" marT="55292" marB="55292" anchor="ctr"/>
                    </a:tc>
                    <a:tc>
                      <a:txBody>
                        <a:bodyPr/>
                        <a:lstStyle/>
                        <a:p>
                          <a:pPr algn="ctr"/>
                          <a:r>
                            <a:rPr lang="en-US" sz="1600" b="1" dirty="0">
                              <a:latin typeface="Calibri"/>
                            </a:rPr>
                            <a:t>{11}</a:t>
                          </a:r>
                          <a:endParaRPr lang="en-US" sz="1600" dirty="0">
                            <a:solidFill>
                              <a:srgbClr val="FF0000"/>
                            </a:solidFill>
                          </a:endParaRPr>
                        </a:p>
                      </a:txBody>
                      <a:tcPr marL="110585" marR="110585" marT="55292" marB="55292" anchor="ctr" anchorCtr="1"/>
                    </a:tc>
                    <a:tc>
                      <a:txBody>
                        <a:bodyPr/>
                        <a:lstStyle/>
                        <a:p>
                          <a:pPr algn="ctr"/>
                          <a:r>
                            <a:rPr lang="en-US" sz="1600" b="1" dirty="0">
                              <a:latin typeface="+mn-lt"/>
                            </a:rPr>
                            <a:t>{12}</a:t>
                          </a:r>
                          <a:endParaRPr lang="en-US" sz="1600" dirty="0">
                            <a:solidFill>
                              <a:srgbClr val="FF0000"/>
                            </a:solidFill>
                          </a:endParaRPr>
                        </a:p>
                      </a:txBody>
                      <a:tcPr marL="110585" marR="110585" marT="55292" marB="55292" anchor="ctr"/>
                    </a:tc>
                    <a:tc>
                      <a:txBody>
                        <a:bodyPr/>
                        <a:lstStyle/>
                        <a:p>
                          <a:pPr algn="ctr"/>
                          <a:r>
                            <a:rPr lang="en-US" sz="1600" b="1" dirty="0">
                              <a:latin typeface="+mn-lt"/>
                            </a:rPr>
                            <a:t>{21}</a:t>
                          </a:r>
                          <a:endParaRPr lang="en-US" sz="1600" dirty="0">
                            <a:solidFill>
                              <a:srgbClr val="FF0000"/>
                            </a:solidFill>
                          </a:endParaRPr>
                        </a:p>
                      </a:txBody>
                      <a:tcPr marL="110585" marR="110585" marT="55292" marB="55292" anchor="ctr" anchorCtr="1"/>
                    </a:tc>
                    <a:tc>
                      <a:txBody>
                        <a:bodyPr/>
                        <a:lstStyle/>
                        <a:p>
                          <a:pPr algn="ctr"/>
                          <a:r>
                            <a:rPr lang="en-US" sz="1600" b="1" dirty="0">
                              <a:latin typeface="+mn-lt"/>
                            </a:rPr>
                            <a:t>{22}</a:t>
                          </a:r>
                          <a:endParaRPr lang="en-US" sz="1600" dirty="0">
                            <a:solidFill>
                              <a:srgbClr val="FF0000"/>
                            </a:solidFill>
                          </a:endParaRPr>
                        </a:p>
                      </a:txBody>
                      <a:tcPr marL="110585" marR="110585" marT="55292" marB="55292" anchor="ctr"/>
                    </a:tc>
                    <a:tc>
                      <a:txBody>
                        <a:bodyPr/>
                        <a:lstStyle/>
                        <a:p>
                          <a:pPr algn="ctr"/>
                          <a:r>
                            <a:rPr lang="en-US" sz="1600" dirty="0">
                              <a:solidFill>
                                <a:schemeClr val="bg1"/>
                              </a:solidFill>
                            </a:rPr>
                            <a:t>{11,21}</a:t>
                          </a:r>
                        </a:p>
                      </a:txBody>
                      <a:tcPr marL="110585" marR="110585" marT="55292" marB="55292" anchor="ctr"/>
                    </a:tc>
                    <a:tc>
                      <a:txBody>
                        <a:bodyPr/>
                        <a:lstStyle/>
                        <a:p>
                          <a:pPr algn="ctr"/>
                          <a:r>
                            <a:rPr lang="en-US" sz="1600" dirty="0">
                              <a:solidFill>
                                <a:schemeClr val="bg1"/>
                              </a:solidFill>
                            </a:rPr>
                            <a:t>{11,22}</a:t>
                          </a:r>
                        </a:p>
                      </a:txBody>
                      <a:tcPr marL="110585" marR="110585" marT="55292" marB="55292" anchor="ctr"/>
                    </a:tc>
                    <a:tc>
                      <a:txBody>
                        <a:bodyPr/>
                        <a:lstStyle/>
                        <a:p>
                          <a:pPr algn="ctr"/>
                          <a:r>
                            <a:rPr lang="en-US" sz="1600" dirty="0">
                              <a:solidFill>
                                <a:schemeClr val="bg1"/>
                              </a:solidFill>
                            </a:rPr>
                            <a:t>{12,21}</a:t>
                          </a:r>
                        </a:p>
                      </a:txBody>
                      <a:tcPr marL="110585" marR="110585" marT="55292" marB="55292" anchor="ctr"/>
                    </a:tc>
                    <a:tc>
                      <a:txBody>
                        <a:bodyPr/>
                        <a:lstStyle/>
                        <a:p>
                          <a:pPr algn="ctr"/>
                          <a:r>
                            <a:rPr lang="en-US" sz="1600" dirty="0">
                              <a:solidFill>
                                <a:schemeClr val="bg1"/>
                              </a:solidFill>
                            </a:rPr>
                            <a:t>{12,22}</a:t>
                          </a:r>
                        </a:p>
                      </a:txBody>
                      <a:tcPr marL="110585" marR="110585" marT="55292" marB="55292" anchor="ctr"/>
                    </a:tc>
                    <a:tc>
                      <a:txBody>
                        <a:bodyPr/>
                        <a:lstStyle/>
                        <a:p>
                          <a:pPr algn="ctr"/>
                          <a:r>
                            <a:rPr lang="en-US" sz="1600" b="1" dirty="0">
                              <a:solidFill>
                                <a:schemeClr val="bg1"/>
                              </a:solidFill>
                              <a:latin typeface="+mn-lt"/>
                            </a:rPr>
                            <a:t>Utility</a:t>
                          </a:r>
                        </a:p>
                        <a:p>
                          <a:pPr algn="ctr"/>
                          <a:r>
                            <a:rPr lang="en-US" sz="1600" b="1" dirty="0">
                              <a:solidFill>
                                <a:schemeClr val="bg1"/>
                              </a:solidFill>
                              <a:latin typeface="+mn-lt"/>
                            </a:rPr>
                            <a:t>Default</a:t>
                          </a:r>
                          <a:endParaRPr lang="en-US" sz="1600" dirty="0">
                            <a:solidFill>
                              <a:schemeClr val="bg1"/>
                            </a:solidFill>
                          </a:endParaRPr>
                        </a:p>
                      </a:txBody>
                      <a:tcPr marL="110585" marR="110585" marT="55292" marB="55292" anchor="ctr"/>
                    </a:tc>
                    <a:tc>
                      <a:txBody>
                        <a:bodyPr/>
                        <a:lstStyle/>
                        <a:p>
                          <a:pPr algn="ctr"/>
                          <a:r>
                            <a:rPr lang="en-US" sz="1600" dirty="0">
                              <a:solidFill>
                                <a:schemeClr val="bg1"/>
                              </a:solidFill>
                            </a:rPr>
                            <a:t>Utility Observed</a:t>
                          </a:r>
                        </a:p>
                      </a:txBody>
                      <a:tcPr marL="110585" marR="110585" marT="55292" marB="55292" anchor="ctr"/>
                    </a:tc>
                    <a:tc>
                      <a:txBody>
                        <a:bodyPr/>
                        <a:lstStyle/>
                        <a:p>
                          <a:pPr algn="ctr"/>
                          <a:r>
                            <a:rPr lang="en-US" sz="1600" dirty="0">
                              <a:solidFill>
                                <a:srgbClr val="FF0000"/>
                              </a:solidFill>
                            </a:rPr>
                            <a:t>Utility Bound</a:t>
                          </a:r>
                        </a:p>
                      </a:txBody>
                      <a:tcPr marL="110585" marR="110585" marT="55292" marB="55292" anchor="ctr"/>
                    </a:tc>
                    <a:extLst>
                      <a:ext uri="{0D108BD9-81ED-4DB2-BD59-A6C34878D82A}">
                        <a16:rowId xmlns:a16="http://schemas.microsoft.com/office/drawing/2014/main" val="1793914966"/>
                      </a:ext>
                    </a:extLst>
                  </a:tr>
                  <a:tr h="876300">
                    <a:tc>
                      <a:txBody>
                        <a:bodyPr/>
                        <a:lstStyle/>
                        <a:p>
                          <a:pPr algn="ctr"/>
                          <a:r>
                            <a:rPr lang="en-US" sz="1500" b="0" dirty="0">
                              <a:latin typeface="Calibri"/>
                            </a:rPr>
                            <a:t>1</a:t>
                          </a:r>
                          <a:endParaRPr lang="en-IN" sz="1500" b="0" dirty="0">
                            <a:latin typeface="Calibri"/>
                          </a:endParaRPr>
                        </a:p>
                      </a:txBody>
                      <a:tcPr marL="110585" marR="110585" marT="55292" marB="55292" anchor="ctr"/>
                    </a:tc>
                    <a:tc>
                      <a:txBody>
                        <a:bodyPr/>
                        <a:lstStyle/>
                        <a:p>
                          <a:pPr lvl="0">
                            <a:buNone/>
                          </a:pPr>
                          <a:r>
                            <a:rPr lang="en-US" sz="1500" b="0" dirty="0"/>
                            <a:t>STA 11, STA 12 &amp; STA 21 Active</a:t>
                          </a:r>
                          <a:endParaRPr lang="en-IN" sz="1500" b="0" dirty="0">
                            <a:latin typeface="Calibri"/>
                          </a:endParaRPr>
                        </a:p>
                      </a:txBody>
                      <a:tcPr marL="110585" marR="110585" marT="55292" marB="5529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1600" b="0" i="1" u="none" strike="noStrike" noProof="0" smtClean="0">
                                        <a:latin typeface="Cambria Math" panose="02040503050406030204" pitchFamily="18" charset="0"/>
                                      </a:rPr>
                                    </m:ctrlPr>
                                  </m:fPr>
                                  <m:num>
                                    <m:r>
                                      <a:rPr lang="en-IN" sz="1600" b="0" i="1" u="none" strike="noStrike" noProof="0" smtClean="0">
                                        <a:latin typeface="Cambria Math" panose="02040503050406030204" pitchFamily="18" charset="0"/>
                                      </a:rPr>
                                      <m:t>0</m:t>
                                    </m:r>
                                  </m:num>
                                  <m:den>
                                    <m:r>
                                      <a:rPr lang="en-IN" sz="1600" b="0" i="1" u="none" strike="noStrike" noProof="0" smtClean="0">
                                        <a:latin typeface="Cambria Math" panose="02040503050406030204" pitchFamily="18" charset="0"/>
                                      </a:rPr>
                                      <m:t>0.02</m:t>
                                    </m:r>
                                  </m:den>
                                </m:f>
                              </m:oMath>
                            </m:oMathPara>
                          </a14:m>
                          <a:endParaRPr lang="en-US" sz="1600" b="0" i="0" u="none" strike="noStrike" noProof="0" dirty="0">
                            <a:latin typeface="Calibri"/>
                          </a:endParaRPr>
                        </a:p>
                      </a:txBody>
                      <a:tcPr marL="110585" marR="110585" marT="55292" marB="5529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1600" b="0" i="1" u="none" strike="noStrike" noProof="0" smtClean="0">
                                        <a:latin typeface="Cambria Math" panose="02040503050406030204" pitchFamily="18" charset="0"/>
                                      </a:rPr>
                                    </m:ctrlPr>
                                  </m:fPr>
                                  <m:num>
                                    <m:r>
                                      <a:rPr lang="en-IN" sz="1600" b="0" i="1" u="none" strike="noStrike" noProof="0" smtClean="0">
                                        <a:latin typeface="Cambria Math" panose="02040503050406030204" pitchFamily="18" charset="0"/>
                                      </a:rPr>
                                      <m:t>0.33</m:t>
                                    </m:r>
                                  </m:num>
                                  <m:den>
                                    <m:r>
                                      <a:rPr lang="en-IN" sz="1600" b="0" i="1" u="none" strike="noStrike" noProof="0" smtClean="0">
                                        <a:latin typeface="Cambria Math" panose="02040503050406030204" pitchFamily="18" charset="0"/>
                                      </a:rPr>
                                      <m:t>0.37</m:t>
                                    </m:r>
                                  </m:den>
                                </m:f>
                              </m:oMath>
                            </m:oMathPara>
                          </a14:m>
                          <a:endParaRPr lang="en-US" sz="1600" b="0" i="0" u="none" strike="noStrike" noProof="0" dirty="0">
                            <a:latin typeface="+mn-lt"/>
                          </a:endParaRPr>
                        </a:p>
                      </a:txBody>
                      <a:tcPr marL="110585" marR="110585" marT="55292" marB="55292" anchor="ctr"/>
                    </a:tc>
                    <a:tc>
                      <a:txBody>
                        <a:bodyPr/>
                        <a:lstStyle/>
                        <a:p>
                          <a:pPr marL="0" marR="0" lvl="0" indent="0" algn="ctr" defTabSz="1072866"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1600" b="0" i="1" u="none" strike="noStrike" noProof="0" smtClean="0">
                                        <a:latin typeface="Cambria Math" panose="02040503050406030204" pitchFamily="18" charset="0"/>
                                      </a:rPr>
                                    </m:ctrlPr>
                                  </m:fPr>
                                  <m:num>
                                    <m:r>
                                      <a:rPr lang="en-IN" sz="1600" b="0" i="1" u="none" strike="noStrike" noProof="0" smtClean="0">
                                        <a:latin typeface="Cambria Math" panose="02040503050406030204" pitchFamily="18" charset="0"/>
                                      </a:rPr>
                                      <m:t>0.15</m:t>
                                    </m:r>
                                  </m:num>
                                  <m:den>
                                    <m:r>
                                      <a:rPr lang="en-IN" sz="1600" b="0" i="1" u="none" strike="noStrike" noProof="0" smtClean="0">
                                        <a:latin typeface="Cambria Math" panose="02040503050406030204" pitchFamily="18" charset="0"/>
                                      </a:rPr>
                                      <m:t>0.09</m:t>
                                    </m:r>
                                  </m:den>
                                </m:f>
                              </m:oMath>
                            </m:oMathPara>
                          </a14:m>
                          <a:endParaRPr lang="en-US" sz="1600" b="0" i="0" u="none" strike="noStrike" noProof="0" dirty="0">
                            <a:latin typeface="+mn-lt"/>
                          </a:endParaRPr>
                        </a:p>
                      </a:txBody>
                      <a:tcPr marL="110585" marR="110585" marT="55292" marB="55292" anchor="ctr"/>
                    </a:tc>
                    <a:tc>
                      <a:txBody>
                        <a:bodyPr/>
                        <a:lstStyle/>
                        <a:p>
                          <a:pPr lvl="0" algn="ctr">
                            <a:buNone/>
                          </a:pPr>
                          <a:r>
                            <a:rPr lang="en-US" sz="1600" b="0" i="0" u="none" strike="noStrike" noProof="0" dirty="0">
                              <a:latin typeface="Calibri"/>
                            </a:rPr>
                            <a:t>-</a:t>
                          </a:r>
                        </a:p>
                      </a:txBody>
                      <a:tcPr marL="110585" marR="110585" marT="55292" marB="55292" anchor="ctr"/>
                    </a:tc>
                    <a:tc>
                      <a:txBody>
                        <a:bodyPr/>
                        <a:lstStyle/>
                        <a:p>
                          <a:pPr algn="ctr" fontAlgn="ctr"/>
                          <a14:m>
                            <m:oMathPara xmlns:m="http://schemas.openxmlformats.org/officeDocument/2006/math">
                              <m:oMathParaPr>
                                <m:jc m:val="centerGroup"/>
                              </m:oMathParaPr>
                              <m:oMath xmlns:m="http://schemas.openxmlformats.org/officeDocument/2006/math">
                                <m:f>
                                  <m:fPr>
                                    <m:ctrlPr>
                                      <a:rPr lang="en-US" sz="1600" b="0" i="1" u="none" strike="noStrike" noProof="0" smtClean="0">
                                        <a:latin typeface="Cambria Math" panose="02040503050406030204" pitchFamily="18" charset="0"/>
                                      </a:rPr>
                                    </m:ctrlPr>
                                  </m:fPr>
                                  <m:num>
                                    <m:r>
                                      <a:rPr lang="en-IN" sz="1600" b="0" i="1" u="none" strike="noStrike" noProof="0" smtClean="0">
                                        <a:latin typeface="Cambria Math" panose="02040503050406030204" pitchFamily="18" charset="0"/>
                                      </a:rPr>
                                      <m:t>0.52</m:t>
                                    </m:r>
                                  </m:num>
                                  <m:den>
                                    <m:r>
                                      <a:rPr lang="en-IN" sz="1600" b="0" i="1" u="none" strike="noStrike" noProof="0" smtClean="0">
                                        <a:latin typeface="Cambria Math" panose="02040503050406030204" pitchFamily="18" charset="0"/>
                                      </a:rPr>
                                      <m:t>0.52</m:t>
                                    </m:r>
                                  </m:den>
                                </m:f>
                              </m:oMath>
                            </m:oMathPara>
                          </a14:m>
                          <a:endParaRPr lang="en-IN"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IN" sz="1600" b="0" i="0" u="none" strike="noStrike" dirty="0">
                              <a:solidFill>
                                <a:srgbClr val="000000"/>
                              </a:solidFill>
                              <a:effectLst/>
                              <a:latin typeface="Calibri" panose="020F0502020204030204" pitchFamily="34" charset="0"/>
                            </a:rPr>
                            <a:t>-</a:t>
                          </a:r>
                        </a:p>
                      </a:txBody>
                      <a:tcPr marL="6350" marR="6350" marT="6350" marB="0" anchor="ctr"/>
                    </a:tc>
                    <a:tc>
                      <a:txBody>
                        <a:bodyPr/>
                        <a:lstStyle/>
                        <a:p>
                          <a:pPr algn="ctr" fontAlgn="ctr"/>
                          <a14:m>
                            <m:oMathPara xmlns:m="http://schemas.openxmlformats.org/officeDocument/2006/math">
                              <m:oMathParaPr>
                                <m:jc m:val="centerGroup"/>
                              </m:oMathParaPr>
                              <m:oMath xmlns:m="http://schemas.openxmlformats.org/officeDocument/2006/math">
                                <m:f>
                                  <m:fPr>
                                    <m:ctrlPr>
                                      <a:rPr lang="en-US" sz="1600" b="0" i="1" u="none" strike="noStrike" noProof="0" smtClean="0">
                                        <a:latin typeface="Cambria Math" panose="02040503050406030204" pitchFamily="18" charset="0"/>
                                      </a:rPr>
                                    </m:ctrlPr>
                                  </m:fPr>
                                  <m:num>
                                    <m:r>
                                      <a:rPr lang="en-IN" sz="1600" b="0" i="1" u="none" strike="noStrike" noProof="0" smtClean="0">
                                        <a:latin typeface="Cambria Math" panose="02040503050406030204" pitchFamily="18" charset="0"/>
                                      </a:rPr>
                                      <m:t>0</m:t>
                                    </m:r>
                                  </m:num>
                                  <m:den>
                                    <m:r>
                                      <a:rPr lang="en-IN" sz="1600" b="0" i="1" u="none" strike="noStrike" noProof="0" smtClean="0">
                                        <a:latin typeface="Cambria Math" panose="02040503050406030204" pitchFamily="18" charset="0"/>
                                      </a:rPr>
                                      <m:t>0.0</m:t>
                                    </m:r>
                                  </m:den>
                                </m:f>
                              </m:oMath>
                            </m:oMathPara>
                          </a14:m>
                          <a:endParaRPr lang="en-IN"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IN" sz="1600" b="0" i="0" u="none" strike="noStrike" dirty="0">
                              <a:solidFill>
                                <a:srgbClr val="000000"/>
                              </a:solidFill>
                              <a:effectLst/>
                              <a:latin typeface="Calibri" panose="020F0502020204030204" pitchFamily="34" charset="0"/>
                            </a:rPr>
                            <a:t>-</a:t>
                          </a:r>
                        </a:p>
                      </a:txBody>
                      <a:tcPr marL="6350" marR="6350" marT="6350" marB="0" anchor="ctr"/>
                    </a:tc>
                    <a:tc>
                      <a:txBody>
                        <a:bodyPr/>
                        <a:lstStyle/>
                        <a:p>
                          <a:pPr algn="ctr" fontAlgn="ctr"/>
                          <a:r>
                            <a:rPr lang="en-IN" sz="1500" b="0" u="none" strike="noStrike" dirty="0">
                              <a:solidFill>
                                <a:srgbClr val="000000"/>
                              </a:solidFill>
                              <a:effectLst/>
                            </a:rPr>
                            <a:t>8.73</a:t>
                          </a:r>
                          <a:endParaRPr lang="en-IN" sz="15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IN" sz="1500" b="0" u="none" strike="noStrike" dirty="0">
                              <a:solidFill>
                                <a:srgbClr val="000000"/>
                              </a:solidFill>
                              <a:effectLst/>
                            </a:rPr>
                            <a:t>10.43</a:t>
                          </a:r>
                          <a:endParaRPr lang="en-IN" sz="15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0" algn="ctr" defTabSz="914400" rtl="0" eaLnBrk="1" fontAlgn="ctr" latinLnBrk="0" hangingPunct="1"/>
                          <a:r>
                            <a:rPr lang="en-IN" sz="1500" b="0" u="none" strike="noStrike" kern="1200" dirty="0">
                              <a:solidFill>
                                <a:srgbClr val="000000"/>
                              </a:solidFill>
                              <a:effectLst/>
                            </a:rPr>
                            <a:t>10.78</a:t>
                          </a:r>
                          <a:endParaRPr lang="en-IN" sz="1500" b="0" i="0" u="none" strike="noStrike" kern="1200" dirty="0">
                            <a:solidFill>
                              <a:srgbClr val="000000"/>
                            </a:solidFill>
                            <a:effectLst/>
                            <a:latin typeface="Calibri" panose="020F0502020204030204" pitchFamily="34" charset="0"/>
                            <a:ea typeface="+mn-ea"/>
                            <a:cs typeface="+mn-cs"/>
                          </a:endParaRPr>
                        </a:p>
                      </a:txBody>
                      <a:tcPr marL="6350" marR="6350" marT="6350" marB="0" anchor="ctr"/>
                    </a:tc>
                    <a:extLst>
                      <a:ext uri="{0D108BD9-81ED-4DB2-BD59-A6C34878D82A}">
                        <a16:rowId xmlns:a16="http://schemas.microsoft.com/office/drawing/2014/main" val="4070439776"/>
                      </a:ext>
                    </a:extLst>
                  </a:tr>
                  <a:tr h="885825">
                    <a:tc>
                      <a:txBody>
                        <a:bodyPr/>
                        <a:lstStyle/>
                        <a:p>
                          <a:pPr lvl="0" algn="ctr">
                            <a:buNone/>
                          </a:pPr>
                          <a:r>
                            <a:rPr lang="en-US" sz="1500" b="0" dirty="0">
                              <a:latin typeface="Calibri"/>
                            </a:rPr>
                            <a:t>2</a:t>
                          </a:r>
                        </a:p>
                      </a:txBody>
                      <a:tcPr marL="110585" marR="110585" marT="55292" marB="55292" anchor="ctr"/>
                    </a:tc>
                    <a:tc>
                      <a:txBody>
                        <a:bodyPr/>
                        <a:lstStyle/>
                        <a:p>
                          <a:pPr lvl="0">
                            <a:buNone/>
                          </a:pPr>
                          <a:r>
                            <a:rPr lang="en-US" sz="1500" b="0" kern="1200" dirty="0">
                              <a:solidFill>
                                <a:schemeClr val="dk1"/>
                              </a:solidFill>
                            </a:rPr>
                            <a:t>STA 11, STA 12 &amp; STA 22 Active</a:t>
                          </a:r>
                          <a:endParaRPr lang="en-US" sz="1500" b="0" kern="1200" dirty="0">
                            <a:solidFill>
                              <a:schemeClr val="dk1"/>
                            </a:solidFill>
                            <a:latin typeface="Calibri"/>
                            <a:ea typeface="+mn-ea"/>
                            <a:cs typeface="+mn-cs"/>
                          </a:endParaRPr>
                        </a:p>
                      </a:txBody>
                      <a:tcPr marL="110585" marR="110585" marT="55292" marB="55292" anchor="ctr"/>
                    </a:tc>
                    <a:tc>
                      <a:txBody>
                        <a:bodyPr/>
                        <a:lstStyle/>
                        <a:p>
                          <a:pPr lvl="0" algn="ctr">
                            <a:buNone/>
                          </a:pPr>
                          <a14:m>
                            <m:oMathPara xmlns:m="http://schemas.openxmlformats.org/officeDocument/2006/math">
                              <m:oMathParaPr>
                                <m:jc m:val="centerGroup"/>
                              </m:oMathParaPr>
                              <m:oMath xmlns:m="http://schemas.openxmlformats.org/officeDocument/2006/math">
                                <m:f>
                                  <m:fPr>
                                    <m:ctrlPr>
                                      <a:rPr lang="en-US" sz="1600" b="0" i="1" u="none" strike="noStrike" noProof="0" smtClean="0">
                                        <a:latin typeface="Cambria Math" panose="02040503050406030204" pitchFamily="18" charset="0"/>
                                      </a:rPr>
                                    </m:ctrlPr>
                                  </m:fPr>
                                  <m:num>
                                    <m:r>
                                      <a:rPr lang="en-IN" sz="1600" b="0" i="1" u="none" strike="noStrike" noProof="0" smtClean="0">
                                        <a:latin typeface="Cambria Math" panose="02040503050406030204" pitchFamily="18" charset="0"/>
                                      </a:rPr>
                                      <m:t>0</m:t>
                                    </m:r>
                                  </m:num>
                                  <m:den>
                                    <m:r>
                                      <a:rPr lang="en-IN" sz="1600" b="0" i="1" u="none" strike="noStrike" noProof="0" smtClean="0">
                                        <a:latin typeface="Cambria Math" panose="02040503050406030204" pitchFamily="18" charset="0"/>
                                      </a:rPr>
                                      <m:t>0.01</m:t>
                                    </m:r>
                                  </m:den>
                                </m:f>
                              </m:oMath>
                            </m:oMathPara>
                          </a14:m>
                          <a:endParaRPr lang="en-US" sz="1600" dirty="0"/>
                        </a:p>
                      </a:txBody>
                      <a:tcPr marL="110585" marR="110585" marT="55292" marB="55292" anchor="ctr"/>
                    </a:tc>
                    <a:tc>
                      <a:txBody>
                        <a:bodyPr/>
                        <a:lstStyle/>
                        <a:p>
                          <a:pPr marL="0" marR="0" lvl="0" indent="0" algn="ctr" defTabSz="1072866"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1600" b="0" i="1" u="none" strike="noStrike" noProof="0" smtClean="0">
                                        <a:latin typeface="Cambria Math" panose="02040503050406030204" pitchFamily="18" charset="0"/>
                                      </a:rPr>
                                    </m:ctrlPr>
                                  </m:fPr>
                                  <m:num>
                                    <m:r>
                                      <a:rPr lang="en-IN" sz="1600" b="0" i="1" u="none" strike="noStrike" noProof="0" smtClean="0">
                                        <a:latin typeface="Cambria Math" panose="02040503050406030204" pitchFamily="18" charset="0"/>
                                      </a:rPr>
                                      <m:t>0.33</m:t>
                                    </m:r>
                                  </m:num>
                                  <m:den>
                                    <m:r>
                                      <a:rPr lang="en-IN" sz="1600" b="0" i="1" u="none" strike="noStrike" noProof="0" smtClean="0">
                                        <a:latin typeface="Cambria Math" panose="02040503050406030204" pitchFamily="18" charset="0"/>
                                      </a:rPr>
                                      <m:t>0.36</m:t>
                                    </m:r>
                                  </m:den>
                                </m:f>
                              </m:oMath>
                            </m:oMathPara>
                          </a14:m>
                          <a:endParaRPr lang="en-US" sz="1600" b="0" i="0" u="none" strike="noStrike" noProof="0" dirty="0">
                            <a:latin typeface="+mn-lt"/>
                          </a:endParaRPr>
                        </a:p>
                      </a:txBody>
                      <a:tcPr marL="110585" marR="110585" marT="55292" marB="55292" anchor="ctr"/>
                    </a:tc>
                    <a:tc>
                      <a:txBody>
                        <a:bodyPr/>
                        <a:lstStyle/>
                        <a:p>
                          <a:pPr lvl="0" algn="ctr">
                            <a:buNone/>
                          </a:pPr>
                          <a:r>
                            <a:rPr lang="en-US" sz="1600" b="0" i="0" u="none" strike="noStrike" noProof="0" dirty="0">
                              <a:latin typeface="+mn-lt"/>
                            </a:rPr>
                            <a:t>-</a:t>
                          </a:r>
                        </a:p>
                      </a:txBody>
                      <a:tcPr marL="110585" marR="110585" marT="55292" marB="55292" anchor="ctr"/>
                    </a:tc>
                    <a:tc>
                      <a:txBody>
                        <a:bodyPr/>
                        <a:lstStyle/>
                        <a:p>
                          <a:pPr marL="0" marR="0" lvl="0" indent="0" algn="ctr" defTabSz="1072866"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1600" b="0" i="1" u="none" strike="noStrike" noProof="0" smtClean="0">
                                        <a:latin typeface="Cambria Math" panose="02040503050406030204" pitchFamily="18" charset="0"/>
                                      </a:rPr>
                                    </m:ctrlPr>
                                  </m:fPr>
                                  <m:num>
                                    <m:r>
                                      <a:rPr lang="en-IN" sz="1600" b="0" i="1" u="none" strike="noStrike" noProof="0" smtClean="0">
                                        <a:latin typeface="Cambria Math" panose="02040503050406030204" pitchFamily="18" charset="0"/>
                                      </a:rPr>
                                      <m:t>0</m:t>
                                    </m:r>
                                  </m:num>
                                  <m:den>
                                    <m:r>
                                      <a:rPr lang="en-IN" sz="1600" b="0" i="1" u="none" strike="noStrike" noProof="0" smtClean="0">
                                        <a:latin typeface="Cambria Math" panose="02040503050406030204" pitchFamily="18" charset="0"/>
                                      </a:rPr>
                                      <m:t>0</m:t>
                                    </m:r>
                                  </m:den>
                                </m:f>
                              </m:oMath>
                            </m:oMathPara>
                          </a14:m>
                          <a:endParaRPr lang="en-US" sz="1600" b="0" i="0" u="none" strike="noStrike" noProof="0" dirty="0">
                            <a:latin typeface="+mn-lt"/>
                          </a:endParaRPr>
                        </a:p>
                      </a:txBody>
                      <a:tcPr marL="110585" marR="110585" marT="55292" marB="55292" anchor="ctr"/>
                    </a:tc>
                    <a:tc>
                      <a:txBody>
                        <a:bodyPr/>
                        <a:lstStyle/>
                        <a:p>
                          <a:pPr algn="ctr" fontAlgn="ctr"/>
                          <a:r>
                            <a:rPr lang="en-IN" sz="1600" b="0" i="0" u="none" strike="noStrike" dirty="0">
                              <a:solidFill>
                                <a:srgbClr val="000000"/>
                              </a:solidFill>
                              <a:effectLst/>
                              <a:latin typeface="Calibri" panose="020F0502020204030204" pitchFamily="34" charset="0"/>
                            </a:rPr>
                            <a:t>-</a:t>
                          </a:r>
                        </a:p>
                      </a:txBody>
                      <a:tcPr marL="6350" marR="6350" marT="6350" marB="0" anchor="ctr"/>
                    </a:tc>
                    <a:tc>
                      <a:txBody>
                        <a:bodyPr/>
                        <a:lstStyle/>
                        <a:p>
                          <a:pPr algn="ctr" fontAlgn="ctr"/>
                          <a14:m>
                            <m:oMathPara xmlns:m="http://schemas.openxmlformats.org/officeDocument/2006/math">
                              <m:oMathParaPr>
                                <m:jc m:val="centerGroup"/>
                              </m:oMathParaPr>
                              <m:oMath xmlns:m="http://schemas.openxmlformats.org/officeDocument/2006/math">
                                <m:f>
                                  <m:fPr>
                                    <m:ctrlPr>
                                      <a:rPr lang="en-US" sz="1600" b="0" i="1" u="none" strike="noStrike" noProof="0" smtClean="0">
                                        <a:latin typeface="Cambria Math" panose="02040503050406030204" pitchFamily="18" charset="0"/>
                                      </a:rPr>
                                    </m:ctrlPr>
                                  </m:fPr>
                                  <m:num>
                                    <m:r>
                                      <a:rPr lang="en-IN" sz="1600" b="0" i="1" u="none" strike="noStrike" noProof="0" smtClean="0">
                                        <a:latin typeface="Cambria Math" panose="02040503050406030204" pitchFamily="18" charset="0"/>
                                      </a:rPr>
                                      <m:t>0.67</m:t>
                                    </m:r>
                                  </m:num>
                                  <m:den>
                                    <m:r>
                                      <a:rPr lang="en-IN" sz="1600" b="0" i="1" u="none" strike="noStrike" noProof="0" smtClean="0">
                                        <a:latin typeface="Cambria Math" panose="02040503050406030204" pitchFamily="18" charset="0"/>
                                      </a:rPr>
                                      <m:t>0.61</m:t>
                                    </m:r>
                                  </m:den>
                                </m:f>
                              </m:oMath>
                            </m:oMathPara>
                          </a14:m>
                          <a:endParaRPr lang="en-IN"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IN" sz="1600" b="0" i="0" u="none" strike="noStrike" dirty="0">
                              <a:solidFill>
                                <a:srgbClr val="000000"/>
                              </a:solidFill>
                              <a:effectLst/>
                              <a:latin typeface="Calibri" panose="020F0502020204030204" pitchFamily="34" charset="0"/>
                            </a:rPr>
                            <a:t>-</a:t>
                          </a:r>
                        </a:p>
                      </a:txBody>
                      <a:tcPr marL="6350" marR="6350" marT="6350" marB="0" anchor="ctr"/>
                    </a:tc>
                    <a:tc>
                      <a:txBody>
                        <a:bodyPr/>
                        <a:lstStyle/>
                        <a:p>
                          <a:pPr algn="ctr" fontAlgn="ctr"/>
                          <a14:m>
                            <m:oMathPara xmlns:m="http://schemas.openxmlformats.org/officeDocument/2006/math">
                              <m:oMathParaPr>
                                <m:jc m:val="centerGroup"/>
                              </m:oMathParaPr>
                              <m:oMath xmlns:m="http://schemas.openxmlformats.org/officeDocument/2006/math">
                                <m:f>
                                  <m:fPr>
                                    <m:ctrlPr>
                                      <a:rPr lang="en-US" sz="1600" b="0" i="1" u="none" strike="noStrike" noProof="0" smtClean="0">
                                        <a:latin typeface="Cambria Math" panose="02040503050406030204" pitchFamily="18" charset="0"/>
                                      </a:rPr>
                                    </m:ctrlPr>
                                  </m:fPr>
                                  <m:num>
                                    <m:r>
                                      <a:rPr lang="en-IN" sz="1600" b="0" i="1" u="none" strike="noStrike" noProof="0" smtClean="0">
                                        <a:latin typeface="Cambria Math" panose="02040503050406030204" pitchFamily="18" charset="0"/>
                                      </a:rPr>
                                      <m:t>0</m:t>
                                    </m:r>
                                  </m:num>
                                  <m:den>
                                    <m:r>
                                      <a:rPr lang="en-IN" sz="1600" b="0" i="1" u="none" strike="noStrike" noProof="0" smtClean="0">
                                        <a:latin typeface="Cambria Math" panose="02040503050406030204" pitchFamily="18" charset="0"/>
                                      </a:rPr>
                                      <m:t>0.02</m:t>
                                    </m:r>
                                  </m:den>
                                </m:f>
                              </m:oMath>
                            </m:oMathPara>
                          </a14:m>
                          <a:endParaRPr lang="en-IN"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IN" sz="1500" b="0" u="none" strike="noStrike" dirty="0">
                              <a:solidFill>
                                <a:srgbClr val="000000"/>
                              </a:solidFill>
                              <a:effectLst/>
                            </a:rPr>
                            <a:t>11.33</a:t>
                          </a:r>
                          <a:endParaRPr lang="en-IN" sz="15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IN" sz="1500" b="0" u="none" strike="noStrike" dirty="0">
                              <a:solidFill>
                                <a:srgbClr val="000000"/>
                              </a:solidFill>
                              <a:effectLst/>
                            </a:rPr>
                            <a:t>11.82</a:t>
                          </a:r>
                          <a:endParaRPr lang="en-IN" sz="15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0" algn="ctr" defTabSz="914400" rtl="0" eaLnBrk="1" fontAlgn="ctr" latinLnBrk="0" hangingPunct="1"/>
                          <a:r>
                            <a:rPr lang="en-IN" sz="1500" b="0" u="none" strike="noStrike" kern="1200" dirty="0">
                              <a:solidFill>
                                <a:srgbClr val="000000"/>
                              </a:solidFill>
                              <a:effectLst/>
                            </a:rPr>
                            <a:t>12.16</a:t>
                          </a:r>
                          <a:endParaRPr lang="en-IN" sz="1500" b="0" i="0" u="none" strike="noStrike" kern="1200" dirty="0">
                            <a:solidFill>
                              <a:srgbClr val="000000"/>
                            </a:solidFill>
                            <a:effectLst/>
                            <a:latin typeface="Calibri" panose="020F0502020204030204" pitchFamily="34" charset="0"/>
                            <a:ea typeface="+mn-ea"/>
                            <a:cs typeface="+mn-cs"/>
                          </a:endParaRPr>
                        </a:p>
                      </a:txBody>
                      <a:tcPr marL="6350" marR="6350" marT="6350" marB="0" anchor="ctr"/>
                    </a:tc>
                    <a:extLst>
                      <a:ext uri="{0D108BD9-81ED-4DB2-BD59-A6C34878D82A}">
                        <a16:rowId xmlns:a16="http://schemas.microsoft.com/office/drawing/2014/main" val="2282628900"/>
                      </a:ext>
                    </a:extLst>
                  </a:tr>
                  <a:tr h="838200">
                    <a:tc>
                      <a:txBody>
                        <a:bodyPr/>
                        <a:lstStyle/>
                        <a:p>
                          <a:pPr lvl="0" algn="ctr">
                            <a:buNone/>
                          </a:pPr>
                          <a:r>
                            <a:rPr lang="en-US" sz="1500" b="0" dirty="0">
                              <a:latin typeface="Calibri"/>
                            </a:rPr>
                            <a:t>3</a:t>
                          </a:r>
                        </a:p>
                      </a:txBody>
                      <a:tcPr marL="110585" marR="110585" marT="55290" marB="55290" anchor="ctr"/>
                    </a:tc>
                    <a:tc>
                      <a:txBody>
                        <a:bodyPr/>
                        <a:lstStyle/>
                        <a:p>
                          <a:pPr lvl="0">
                            <a:buNone/>
                          </a:pPr>
                          <a:r>
                            <a:rPr lang="en-US" sz="1500" b="0" dirty="0"/>
                            <a:t>STA 11, STA 21 &amp; STA 22 Active</a:t>
                          </a:r>
                          <a:endParaRPr lang="en-US" sz="2200" dirty="0"/>
                        </a:p>
                      </a:txBody>
                      <a:tcPr marL="110585" marR="110585" marT="55290" marB="55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1600" b="0" i="1" u="none" strike="noStrike" noProof="0" smtClean="0">
                                        <a:latin typeface="Cambria Math" panose="02040503050406030204" pitchFamily="18" charset="0"/>
                                      </a:rPr>
                                    </m:ctrlPr>
                                  </m:fPr>
                                  <m:num>
                                    <m:r>
                                      <a:rPr lang="en-IN" sz="1600" b="0" i="1" u="none" strike="noStrike" noProof="0" smtClean="0">
                                        <a:latin typeface="Cambria Math" panose="02040503050406030204" pitchFamily="18" charset="0"/>
                                      </a:rPr>
                                      <m:t>0</m:t>
                                    </m:r>
                                  </m:num>
                                  <m:den>
                                    <m:r>
                                      <a:rPr lang="en-IN" sz="1600" b="0" i="1" u="none" strike="noStrike" noProof="0" smtClean="0">
                                        <a:latin typeface="Cambria Math" panose="02040503050406030204" pitchFamily="18" charset="0"/>
                                      </a:rPr>
                                      <m:t>0</m:t>
                                    </m:r>
                                  </m:den>
                                </m:f>
                              </m:oMath>
                            </m:oMathPara>
                          </a14:m>
                          <a:endParaRPr lang="en-US" sz="1600" b="0" i="0" u="none" strike="noStrike" noProof="0" dirty="0">
                            <a:latin typeface="+mn-lt"/>
                          </a:endParaRPr>
                        </a:p>
                      </a:txBody>
                      <a:tcPr marL="110585" marR="110585" marT="55290" marB="55290" anchor="ctr"/>
                    </a:tc>
                    <a:tc>
                      <a:txBody>
                        <a:bodyPr/>
                        <a:lstStyle/>
                        <a:p>
                          <a:pPr lvl="0" algn="ctr">
                            <a:buNone/>
                          </a:pPr>
                          <a:r>
                            <a:rPr lang="en-US" sz="1600" b="0" i="0" u="none" strike="noStrike" noProof="0" dirty="0">
                              <a:latin typeface="+mn-lt"/>
                            </a:rPr>
                            <a:t>-</a:t>
                          </a:r>
                          <a:endParaRPr lang="en-US" sz="1600" dirty="0"/>
                        </a:p>
                      </a:txBody>
                      <a:tcPr marL="110585" marR="110585" marT="55290" marB="55290" anchor="ctr"/>
                    </a:tc>
                    <a:tc>
                      <a:txBody>
                        <a:bodyPr/>
                        <a:lstStyle/>
                        <a:p>
                          <a:pPr marL="0" marR="0" lvl="0" indent="0" algn="ctr" defTabSz="1072866"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1600" b="0" i="1" u="none" strike="noStrike" noProof="0" smtClean="0">
                                        <a:latin typeface="Cambria Math" panose="02040503050406030204" pitchFamily="18" charset="0"/>
                                      </a:rPr>
                                    </m:ctrlPr>
                                  </m:fPr>
                                  <m:num>
                                    <m:r>
                                      <a:rPr lang="en-IN" sz="1600" b="0" i="1" u="none" strike="noStrike" noProof="0" smtClean="0">
                                        <a:latin typeface="Cambria Math" panose="02040503050406030204" pitchFamily="18" charset="0"/>
                                      </a:rPr>
                                      <m:t>0.33</m:t>
                                    </m:r>
                                  </m:num>
                                  <m:den>
                                    <m:r>
                                      <a:rPr lang="en-IN" sz="1600" b="0" i="1" u="none" strike="noStrike" noProof="0" smtClean="0">
                                        <a:latin typeface="Cambria Math" panose="02040503050406030204" pitchFamily="18" charset="0"/>
                                      </a:rPr>
                                      <m:t>0.34</m:t>
                                    </m:r>
                                  </m:den>
                                </m:f>
                              </m:oMath>
                            </m:oMathPara>
                          </a14:m>
                          <a:endParaRPr lang="en-US" sz="1600" b="0" i="0" u="none" strike="noStrike" noProof="0" dirty="0">
                            <a:latin typeface="+mn-lt"/>
                          </a:endParaRPr>
                        </a:p>
                      </a:txBody>
                      <a:tcPr marL="110585" marR="110585" marT="55290" marB="55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1600" b="0" i="1" u="none" strike="noStrike" noProof="0" smtClean="0">
                                        <a:latin typeface="Cambria Math" panose="02040503050406030204" pitchFamily="18" charset="0"/>
                                      </a:rPr>
                                    </m:ctrlPr>
                                  </m:fPr>
                                  <m:num>
                                    <m:r>
                                      <a:rPr lang="en-IN" sz="1600" b="0" i="1" u="none" strike="noStrike" noProof="0" smtClean="0">
                                        <a:latin typeface="Cambria Math" panose="02040503050406030204" pitchFamily="18" charset="0"/>
                                      </a:rPr>
                                      <m:t>0</m:t>
                                    </m:r>
                                  </m:num>
                                  <m:den>
                                    <m:r>
                                      <a:rPr lang="en-IN" sz="1600" b="0" i="1" u="none" strike="noStrike" noProof="0" smtClean="0">
                                        <a:latin typeface="Cambria Math" panose="02040503050406030204" pitchFamily="18" charset="0"/>
                                      </a:rPr>
                                      <m:t>0</m:t>
                                    </m:r>
                                  </m:den>
                                </m:f>
                              </m:oMath>
                            </m:oMathPara>
                          </a14:m>
                          <a:endParaRPr lang="en-US" sz="1600" b="0" i="0" u="none" strike="noStrike" noProof="0" dirty="0">
                            <a:latin typeface="+mn-lt"/>
                          </a:endParaRPr>
                        </a:p>
                      </a:txBody>
                      <a:tcPr marL="110585" marR="110585" marT="55290" marB="55290" anchor="ctr"/>
                    </a:tc>
                    <a:tc>
                      <a:txBody>
                        <a:bodyPr/>
                        <a:lstStyle/>
                        <a:p>
                          <a:pPr algn="ctr" fontAlgn="ctr"/>
                          <a14:m>
                            <m:oMathPara xmlns:m="http://schemas.openxmlformats.org/officeDocument/2006/math">
                              <m:oMathParaPr>
                                <m:jc m:val="centerGroup"/>
                              </m:oMathParaPr>
                              <m:oMath xmlns:m="http://schemas.openxmlformats.org/officeDocument/2006/math">
                                <m:f>
                                  <m:fPr>
                                    <m:ctrlPr>
                                      <a:rPr lang="en-US" sz="1600" b="0" i="1" u="none" strike="noStrike" noProof="0" smtClean="0">
                                        <a:latin typeface="Cambria Math" panose="02040503050406030204" pitchFamily="18" charset="0"/>
                                      </a:rPr>
                                    </m:ctrlPr>
                                  </m:fPr>
                                  <m:num>
                                    <m:r>
                                      <a:rPr lang="en-IN" sz="1600" b="0" i="1" u="none" strike="noStrike" noProof="0" smtClean="0">
                                        <a:latin typeface="Cambria Math" panose="02040503050406030204" pitchFamily="18" charset="0"/>
                                      </a:rPr>
                                      <m:t>0</m:t>
                                    </m:r>
                                  </m:num>
                                  <m:den>
                                    <m:r>
                                      <a:rPr lang="en-IN" sz="1600" b="0" i="1" u="none" strike="noStrike" noProof="0" smtClean="0">
                                        <a:latin typeface="Cambria Math" panose="02040503050406030204" pitchFamily="18" charset="0"/>
                                      </a:rPr>
                                      <m:t>0.02</m:t>
                                    </m:r>
                                  </m:den>
                                </m:f>
                              </m:oMath>
                            </m:oMathPara>
                          </a14:m>
                          <a:endParaRPr lang="en-IN"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14:m>
                            <m:oMathPara xmlns:m="http://schemas.openxmlformats.org/officeDocument/2006/math">
                              <m:oMathParaPr>
                                <m:jc m:val="centerGroup"/>
                              </m:oMathParaPr>
                              <m:oMath xmlns:m="http://schemas.openxmlformats.org/officeDocument/2006/math">
                                <m:f>
                                  <m:fPr>
                                    <m:ctrlPr>
                                      <a:rPr lang="en-US" sz="1600" b="0" i="1" u="none" strike="noStrike" noProof="0" smtClean="0">
                                        <a:latin typeface="Cambria Math" panose="02040503050406030204" pitchFamily="18" charset="0"/>
                                      </a:rPr>
                                    </m:ctrlPr>
                                  </m:fPr>
                                  <m:num>
                                    <m:r>
                                      <a:rPr lang="en-IN" sz="1600" b="0" i="1" u="none" strike="noStrike" noProof="0" smtClean="0">
                                        <a:latin typeface="Cambria Math" panose="02040503050406030204" pitchFamily="18" charset="0"/>
                                      </a:rPr>
                                      <m:t>0.67</m:t>
                                    </m:r>
                                  </m:num>
                                  <m:den>
                                    <m:r>
                                      <a:rPr lang="en-IN" sz="1600" b="0" i="1" u="none" strike="noStrike" noProof="0" smtClean="0">
                                        <a:latin typeface="Cambria Math" panose="02040503050406030204" pitchFamily="18" charset="0"/>
                                      </a:rPr>
                                      <m:t>0.66</m:t>
                                    </m:r>
                                  </m:den>
                                </m:f>
                              </m:oMath>
                            </m:oMathPara>
                          </a14:m>
                          <a:endParaRPr lang="en-IN"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IN" sz="1600" b="0" i="0" u="none" strike="noStrike" dirty="0">
                              <a:solidFill>
                                <a:srgbClr val="000000"/>
                              </a:solidFill>
                              <a:effectLst/>
                              <a:latin typeface="Calibri" panose="020F0502020204030204" pitchFamily="34" charset="0"/>
                            </a:rPr>
                            <a:t>-</a:t>
                          </a:r>
                        </a:p>
                      </a:txBody>
                      <a:tcPr marL="6350" marR="6350" marT="6350" marB="0" anchor="ctr"/>
                    </a:tc>
                    <a:tc>
                      <a:txBody>
                        <a:bodyPr/>
                        <a:lstStyle/>
                        <a:p>
                          <a:pPr algn="ctr" fontAlgn="ctr"/>
                          <a:r>
                            <a:rPr lang="en-IN" sz="1600" b="0" i="0" u="none" strike="noStrike" dirty="0">
                              <a:solidFill>
                                <a:srgbClr val="000000"/>
                              </a:solidFill>
                              <a:effectLst/>
                              <a:latin typeface="Calibri" panose="020F0502020204030204" pitchFamily="34" charset="0"/>
                            </a:rPr>
                            <a:t>-</a:t>
                          </a:r>
                        </a:p>
                      </a:txBody>
                      <a:tcPr marL="6350" marR="6350" marT="6350" marB="0" anchor="ctr"/>
                    </a:tc>
                    <a:tc>
                      <a:txBody>
                        <a:bodyPr/>
                        <a:lstStyle/>
                        <a:p>
                          <a:pPr algn="ctr" fontAlgn="ctr"/>
                          <a:r>
                            <a:rPr lang="en-IN" sz="1500" b="0" u="none" strike="noStrike" dirty="0">
                              <a:solidFill>
                                <a:srgbClr val="000000"/>
                              </a:solidFill>
                              <a:effectLst/>
                            </a:rPr>
                            <a:t>11.94</a:t>
                          </a:r>
                          <a:endParaRPr lang="en-IN" sz="15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IN" sz="1500" b="0" u="none" strike="noStrike" dirty="0">
                              <a:solidFill>
                                <a:srgbClr val="000000"/>
                              </a:solidFill>
                              <a:effectLst/>
                            </a:rPr>
                            <a:t>11.84</a:t>
                          </a:r>
                          <a:endParaRPr lang="en-IN" sz="15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0" algn="ctr" defTabSz="914400" rtl="0" eaLnBrk="1" fontAlgn="ctr" latinLnBrk="0" hangingPunct="1"/>
                          <a:r>
                            <a:rPr lang="en-IN" sz="1500" b="0" u="none" strike="noStrike" kern="1200" dirty="0">
                              <a:solidFill>
                                <a:srgbClr val="000000"/>
                              </a:solidFill>
                              <a:effectLst/>
                            </a:rPr>
                            <a:t>12.19</a:t>
                          </a:r>
                          <a:endParaRPr lang="en-IN" sz="1500" b="0" i="0" u="none" strike="noStrike" kern="1200" dirty="0">
                            <a:solidFill>
                              <a:srgbClr val="000000"/>
                            </a:solidFill>
                            <a:effectLst/>
                            <a:latin typeface="Calibri" panose="020F0502020204030204" pitchFamily="34" charset="0"/>
                            <a:ea typeface="+mn-ea"/>
                            <a:cs typeface="+mn-cs"/>
                          </a:endParaRPr>
                        </a:p>
                      </a:txBody>
                      <a:tcPr marL="6350" marR="6350" marT="6350" marB="0" anchor="ctr"/>
                    </a:tc>
                    <a:extLst>
                      <a:ext uri="{0D108BD9-81ED-4DB2-BD59-A6C34878D82A}">
                        <a16:rowId xmlns:a16="http://schemas.microsoft.com/office/drawing/2014/main" val="4203254557"/>
                      </a:ext>
                    </a:extLst>
                  </a:tr>
                  <a:tr h="876300">
                    <a:tc>
                      <a:txBody>
                        <a:bodyPr/>
                        <a:lstStyle/>
                        <a:p>
                          <a:pPr lvl="0" algn="ctr">
                            <a:buNone/>
                          </a:pPr>
                          <a:r>
                            <a:rPr lang="en-US" sz="1500" b="0" dirty="0">
                              <a:latin typeface="Calibri"/>
                            </a:rPr>
                            <a:t>4</a:t>
                          </a:r>
                        </a:p>
                      </a:txBody>
                      <a:tcPr marL="110585" marR="110585" marT="55292" marB="55292" anchor="ctr"/>
                    </a:tc>
                    <a:tc>
                      <a:txBody>
                        <a:bodyPr/>
                        <a:lstStyle/>
                        <a:p>
                          <a:pPr lvl="0">
                            <a:buNone/>
                          </a:pPr>
                          <a:r>
                            <a:rPr lang="en-US" sz="1500" b="0" dirty="0"/>
                            <a:t>STA 12, STA 21 &amp; STA 22 Active</a:t>
                          </a:r>
                          <a:endParaRPr lang="en-US" sz="2200" dirty="0"/>
                        </a:p>
                      </a:txBody>
                      <a:tcPr marL="110585" marR="110585" marT="55292" marB="55292" anchor="ctr"/>
                    </a:tc>
                    <a:tc>
                      <a:txBody>
                        <a:bodyPr/>
                        <a:lstStyle/>
                        <a:p>
                          <a:pPr lvl="0" algn="ctr">
                            <a:buNone/>
                          </a:pPr>
                          <a:r>
                            <a:rPr lang="en-US" sz="1600" dirty="0"/>
                            <a:t>-</a:t>
                          </a:r>
                        </a:p>
                      </a:txBody>
                      <a:tcPr marL="110585" marR="110585" marT="55292" marB="55292" anchor="ctr"/>
                    </a:tc>
                    <a:tc>
                      <a:txBody>
                        <a:bodyPr/>
                        <a:lstStyle/>
                        <a:p>
                          <a:pPr lvl="0" algn="ctr">
                            <a:buNone/>
                          </a:pPr>
                          <a14:m>
                            <m:oMathPara xmlns:m="http://schemas.openxmlformats.org/officeDocument/2006/math">
                              <m:oMathParaPr>
                                <m:jc m:val="centerGroup"/>
                              </m:oMathParaPr>
                              <m:oMath xmlns:m="http://schemas.openxmlformats.org/officeDocument/2006/math">
                                <m:f>
                                  <m:fPr>
                                    <m:ctrlPr>
                                      <a:rPr lang="en-US" sz="1600" b="0" i="1" u="none" strike="noStrike" noProof="0" smtClean="0">
                                        <a:latin typeface="Cambria Math" panose="02040503050406030204" pitchFamily="18" charset="0"/>
                                      </a:rPr>
                                    </m:ctrlPr>
                                  </m:fPr>
                                  <m:num>
                                    <m:r>
                                      <a:rPr lang="en-IN" sz="1600" b="0" i="1" u="none" strike="noStrike" noProof="0" smtClean="0">
                                        <a:latin typeface="Cambria Math" panose="02040503050406030204" pitchFamily="18" charset="0"/>
                                      </a:rPr>
                                      <m:t>0.33</m:t>
                                    </m:r>
                                  </m:num>
                                  <m:den>
                                    <m:r>
                                      <a:rPr lang="en-IN" sz="1600" b="0" i="1" u="none" strike="noStrike" noProof="0" smtClean="0">
                                        <a:latin typeface="Cambria Math" panose="02040503050406030204" pitchFamily="18" charset="0"/>
                                      </a:rPr>
                                      <m:t>0.34</m:t>
                                    </m:r>
                                  </m:den>
                                </m:f>
                              </m:oMath>
                            </m:oMathPara>
                          </a14:m>
                          <a:endParaRPr lang="en-US" sz="1600" dirty="0">
                            <a:latin typeface="Calibri"/>
                          </a:endParaRPr>
                        </a:p>
                      </a:txBody>
                      <a:tcPr marL="110585" marR="110585" marT="55292" marB="55292" anchor="ctr"/>
                    </a:tc>
                    <a:tc>
                      <a:txBody>
                        <a:bodyPr/>
                        <a:lstStyle/>
                        <a:p>
                          <a:pPr lvl="0" algn="ctr">
                            <a:buNone/>
                          </a:pPr>
                          <a14:m>
                            <m:oMathPara xmlns:m="http://schemas.openxmlformats.org/officeDocument/2006/math">
                              <m:oMathParaPr>
                                <m:jc m:val="centerGroup"/>
                              </m:oMathParaPr>
                              <m:oMath xmlns:m="http://schemas.openxmlformats.org/officeDocument/2006/math">
                                <m:f>
                                  <m:fPr>
                                    <m:ctrlPr>
                                      <a:rPr lang="en-US" sz="1600" b="0" i="1" u="none" strike="noStrike" noProof="0" smtClean="0">
                                        <a:latin typeface="Cambria Math" panose="02040503050406030204" pitchFamily="18" charset="0"/>
                                      </a:rPr>
                                    </m:ctrlPr>
                                  </m:fPr>
                                  <m:num>
                                    <m:r>
                                      <a:rPr lang="en-IN" sz="1600" b="0" i="1" u="none" strike="noStrike" noProof="0" smtClean="0">
                                        <a:latin typeface="Cambria Math" panose="02040503050406030204" pitchFamily="18" charset="0"/>
                                      </a:rPr>
                                      <m:t>0.33</m:t>
                                    </m:r>
                                  </m:num>
                                  <m:den>
                                    <m:r>
                                      <a:rPr lang="en-IN" sz="1600" b="0" i="1" u="none" strike="noStrike" noProof="0" smtClean="0">
                                        <a:latin typeface="Cambria Math" panose="02040503050406030204" pitchFamily="18" charset="0"/>
                                      </a:rPr>
                                      <m:t>0.33</m:t>
                                    </m:r>
                                  </m:den>
                                </m:f>
                              </m:oMath>
                            </m:oMathPara>
                          </a14:m>
                          <a:endParaRPr lang="en-US" sz="1600" b="0" i="0" u="none" strike="noStrike" noProof="0" dirty="0">
                            <a:latin typeface="+mn-lt"/>
                          </a:endParaRPr>
                        </a:p>
                      </a:txBody>
                      <a:tcPr marL="110585" marR="110585" marT="55292" marB="55292" anchor="ctr"/>
                    </a:tc>
                    <a:tc>
                      <a:txBody>
                        <a:bodyPr/>
                        <a:lstStyle/>
                        <a:p>
                          <a:pPr marL="0" marR="0" lvl="0" indent="0" algn="ctr" defTabSz="1072866"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1600" b="0" i="1" u="none" strike="noStrike" noProof="0" smtClean="0">
                                        <a:latin typeface="Cambria Math" panose="02040503050406030204" pitchFamily="18" charset="0"/>
                                      </a:rPr>
                                    </m:ctrlPr>
                                  </m:fPr>
                                  <m:num>
                                    <m:r>
                                      <a:rPr lang="en-IN" sz="1600" b="0" i="1" u="none" strike="noStrike" noProof="0" smtClean="0">
                                        <a:latin typeface="Cambria Math" panose="02040503050406030204" pitchFamily="18" charset="0"/>
                                      </a:rPr>
                                      <m:t>0.33</m:t>
                                    </m:r>
                                  </m:num>
                                  <m:den>
                                    <m:r>
                                      <a:rPr lang="en-IN" sz="1600" b="0" i="1" u="none" strike="noStrike" noProof="0" smtClean="0">
                                        <a:latin typeface="Cambria Math" panose="02040503050406030204" pitchFamily="18" charset="0"/>
                                      </a:rPr>
                                      <m:t>0.30</m:t>
                                    </m:r>
                                  </m:den>
                                </m:f>
                              </m:oMath>
                            </m:oMathPara>
                          </a14:m>
                          <a:endParaRPr lang="en-US" sz="1600" b="0" i="0" u="none" strike="noStrike" noProof="0" dirty="0">
                            <a:latin typeface="+mn-lt"/>
                          </a:endParaRPr>
                        </a:p>
                      </a:txBody>
                      <a:tcPr marL="110585" marR="110585" marT="55292" marB="55292" anchor="ctr"/>
                    </a:tc>
                    <a:tc>
                      <a:txBody>
                        <a:bodyPr/>
                        <a:lstStyle/>
                        <a:p>
                          <a:pPr algn="ctr" fontAlgn="ctr"/>
                          <a:r>
                            <a:rPr lang="en-IN" sz="1600" b="0" i="0" u="none" strike="noStrike" dirty="0">
                              <a:solidFill>
                                <a:schemeClr val="tx1"/>
                              </a:solidFill>
                              <a:effectLst/>
                              <a:latin typeface="Calibri" panose="020F0502020204030204" pitchFamily="34" charset="0"/>
                            </a:rPr>
                            <a:t>-</a:t>
                          </a:r>
                        </a:p>
                      </a:txBody>
                      <a:tcPr marL="6350" marR="6350" marT="6350" marB="0" anchor="ctr"/>
                    </a:tc>
                    <a:tc>
                      <a:txBody>
                        <a:bodyPr/>
                        <a:lstStyle/>
                        <a:p>
                          <a:pPr algn="ctr" fontAlgn="ctr"/>
                          <a:r>
                            <a:rPr lang="en-IN" sz="1600" b="0" i="0" u="none" strike="noStrike" dirty="0">
                              <a:solidFill>
                                <a:schemeClr val="tx1"/>
                              </a:solidFill>
                              <a:effectLst/>
                              <a:latin typeface="Calibri" panose="020F0502020204030204" pitchFamily="34" charset="0"/>
                            </a:rPr>
                            <a:t>-</a:t>
                          </a:r>
                        </a:p>
                      </a:txBody>
                      <a:tcPr marL="6350" marR="6350" marT="6350" marB="0" anchor="ctr"/>
                    </a:tc>
                    <a:tc>
                      <a:txBody>
                        <a:bodyPr/>
                        <a:lstStyle/>
                        <a:p>
                          <a:pPr algn="ctr" fontAlgn="ctr"/>
                          <a14:m>
                            <m:oMathPara xmlns:m="http://schemas.openxmlformats.org/officeDocument/2006/math">
                              <m:oMathParaPr>
                                <m:jc m:val="centerGroup"/>
                              </m:oMathParaPr>
                              <m:oMath xmlns:m="http://schemas.openxmlformats.org/officeDocument/2006/math">
                                <m:f>
                                  <m:fPr>
                                    <m:ctrlPr>
                                      <a:rPr lang="en-US" sz="1600" b="0" i="1" u="none" strike="noStrike" noProof="0" smtClean="0">
                                        <a:latin typeface="Cambria Math" panose="02040503050406030204" pitchFamily="18" charset="0"/>
                                      </a:rPr>
                                    </m:ctrlPr>
                                  </m:fPr>
                                  <m:num>
                                    <m:r>
                                      <a:rPr lang="en-IN" sz="1600" b="0" i="1" u="none" strike="noStrike" noProof="0" smtClean="0">
                                        <a:latin typeface="Cambria Math" panose="02040503050406030204" pitchFamily="18" charset="0"/>
                                      </a:rPr>
                                      <m:t>0</m:t>
                                    </m:r>
                                  </m:num>
                                  <m:den>
                                    <m:r>
                                      <a:rPr lang="en-IN" sz="1600" b="0" i="1" u="none" strike="noStrike" noProof="0" smtClean="0">
                                        <a:latin typeface="Cambria Math" panose="02040503050406030204" pitchFamily="18" charset="0"/>
                                      </a:rPr>
                                      <m:t>0.0</m:t>
                                    </m:r>
                                  </m:den>
                                </m:f>
                              </m:oMath>
                            </m:oMathPara>
                          </a14:m>
                          <a:endParaRPr lang="en-IN" sz="1600" b="0" i="0" u="none" strike="noStrike" dirty="0">
                            <a:solidFill>
                              <a:schemeClr val="tx1"/>
                            </a:solidFill>
                            <a:effectLst/>
                            <a:latin typeface="Calibri" panose="020F0502020204030204" pitchFamily="34" charset="0"/>
                          </a:endParaRPr>
                        </a:p>
                      </a:txBody>
                      <a:tcPr marL="6350" marR="6350" marT="6350" marB="0" anchor="ctr"/>
                    </a:tc>
                    <a:tc>
                      <a:txBody>
                        <a:bodyPr/>
                        <a:lstStyle/>
                        <a:p>
                          <a:pPr algn="ctr" fontAlgn="ctr"/>
                          <a14:m>
                            <m:oMathPara xmlns:m="http://schemas.openxmlformats.org/officeDocument/2006/math">
                              <m:oMathParaPr>
                                <m:jc m:val="centerGroup"/>
                              </m:oMathParaPr>
                              <m:oMath xmlns:m="http://schemas.openxmlformats.org/officeDocument/2006/math">
                                <m:f>
                                  <m:fPr>
                                    <m:ctrlPr>
                                      <a:rPr lang="en-US" sz="1600" b="0" i="1" u="none" strike="noStrike" noProof="0" smtClean="0">
                                        <a:latin typeface="Cambria Math" panose="02040503050406030204" pitchFamily="18" charset="0"/>
                                      </a:rPr>
                                    </m:ctrlPr>
                                  </m:fPr>
                                  <m:num>
                                    <m:r>
                                      <a:rPr lang="en-IN" sz="1600" b="0" i="1" u="none" strike="noStrike" noProof="0" smtClean="0">
                                        <a:latin typeface="Cambria Math" panose="02040503050406030204" pitchFamily="18" charset="0"/>
                                      </a:rPr>
                                      <m:t>0</m:t>
                                    </m:r>
                                  </m:num>
                                  <m:den>
                                    <m:r>
                                      <a:rPr lang="en-IN" sz="1600" b="0" i="1" u="none" strike="noStrike" noProof="0" smtClean="0">
                                        <a:latin typeface="Cambria Math" panose="02040503050406030204" pitchFamily="18" charset="0"/>
                                      </a:rPr>
                                      <m:t>0.03</m:t>
                                    </m:r>
                                  </m:den>
                                </m:f>
                              </m:oMath>
                            </m:oMathPara>
                          </a14:m>
                          <a:endParaRPr lang="en-IN" sz="1600" b="0" i="0" u="none" strike="noStrike" dirty="0">
                            <a:solidFill>
                              <a:schemeClr val="tx1"/>
                            </a:solidFill>
                            <a:effectLst/>
                            <a:latin typeface="Calibri" panose="020F0502020204030204" pitchFamily="34" charset="0"/>
                          </a:endParaRPr>
                        </a:p>
                      </a:txBody>
                      <a:tcPr marL="6350" marR="6350" marT="6350" marB="0" anchor="ctr"/>
                    </a:tc>
                    <a:tc>
                      <a:txBody>
                        <a:bodyPr/>
                        <a:lstStyle/>
                        <a:p>
                          <a:pPr algn="ctr" fontAlgn="ctr"/>
                          <a:r>
                            <a:rPr lang="en-IN" sz="1500" b="0" u="none" strike="noStrike" dirty="0">
                              <a:solidFill>
                                <a:schemeClr val="tx1"/>
                              </a:solidFill>
                              <a:effectLst/>
                            </a:rPr>
                            <a:t>9.19</a:t>
                          </a:r>
                          <a:endParaRPr lang="en-IN" sz="1500" b="0" i="0" u="none" strike="noStrike" dirty="0">
                            <a:solidFill>
                              <a:schemeClr val="tx1"/>
                            </a:solidFill>
                            <a:effectLst/>
                            <a:latin typeface="Calibri" panose="020F0502020204030204" pitchFamily="34" charset="0"/>
                          </a:endParaRPr>
                        </a:p>
                      </a:txBody>
                      <a:tcPr marL="6350" marR="6350" marT="6350" marB="0" anchor="ctr"/>
                    </a:tc>
                    <a:tc>
                      <a:txBody>
                        <a:bodyPr/>
                        <a:lstStyle/>
                        <a:p>
                          <a:pPr algn="ctr" fontAlgn="ctr"/>
                          <a:r>
                            <a:rPr lang="en-IN" sz="1500" b="0" i="0" u="none" strike="noStrike" dirty="0">
                              <a:solidFill>
                                <a:srgbClr val="000000"/>
                              </a:solidFill>
                              <a:effectLst/>
                              <a:latin typeface="Calibri" panose="020F0502020204030204" pitchFamily="34" charset="0"/>
                            </a:rPr>
                            <a:t>10.34</a:t>
                          </a:r>
                        </a:p>
                      </a:txBody>
                      <a:tcPr marL="6350" marR="6350" marT="6350" marB="0" anchor="ctr"/>
                    </a:tc>
                    <a:tc>
                      <a:txBody>
                        <a:bodyPr/>
                        <a:lstStyle/>
                        <a:p>
                          <a:pPr marL="0" algn="ctr" defTabSz="914400" rtl="0" eaLnBrk="1" fontAlgn="ctr" latinLnBrk="0" hangingPunct="1"/>
                          <a:r>
                            <a:rPr lang="en-IN" sz="1500" b="0" u="none" strike="noStrike" kern="1200" dirty="0">
                              <a:solidFill>
                                <a:srgbClr val="000000"/>
                              </a:solidFill>
                              <a:effectLst/>
                            </a:rPr>
                            <a:t>10.67</a:t>
                          </a:r>
                          <a:endParaRPr lang="en-IN" sz="1500" b="0" i="0" u="none" strike="noStrike" kern="1200" dirty="0">
                            <a:solidFill>
                              <a:srgbClr val="000000"/>
                            </a:solidFill>
                            <a:effectLst/>
                            <a:latin typeface="Calibri" panose="020F0502020204030204" pitchFamily="34" charset="0"/>
                            <a:ea typeface="+mn-ea"/>
                            <a:cs typeface="+mn-cs"/>
                          </a:endParaRPr>
                        </a:p>
                      </a:txBody>
                      <a:tcPr marL="6350" marR="6350" marT="6350" marB="0" anchor="ctr"/>
                    </a:tc>
                    <a:extLst>
                      <a:ext uri="{0D108BD9-81ED-4DB2-BD59-A6C34878D82A}">
                        <a16:rowId xmlns:a16="http://schemas.microsoft.com/office/drawing/2014/main" val="3211908384"/>
                      </a:ext>
                    </a:extLst>
                  </a:tr>
                </a:tbl>
              </a:graphicData>
            </a:graphic>
          </p:graphicFrame>
        </mc:Choice>
        <mc:Fallback xmlns="">
          <p:graphicFrame>
            <p:nvGraphicFramePr>
              <p:cNvPr id="2" name="Table 146">
                <a:extLst>
                  <a:ext uri="{FF2B5EF4-FFF2-40B4-BE49-F238E27FC236}">
                    <a16:creationId xmlns:a16="http://schemas.microsoft.com/office/drawing/2014/main" id="{4D991815-56BA-2E8E-A653-CDF34FFAD750}"/>
                  </a:ext>
                </a:extLst>
              </p:cNvPr>
              <p:cNvGraphicFramePr>
                <a:graphicFrameLocks noGrp="1"/>
              </p:cNvGraphicFramePr>
              <p:nvPr>
                <p:extLst>
                  <p:ext uri="{D42A27DB-BD31-4B8C-83A1-F6EECF244321}">
                    <p14:modId xmlns:p14="http://schemas.microsoft.com/office/powerpoint/2010/main" val="3911770761"/>
                  </p:ext>
                </p:extLst>
              </p:nvPr>
            </p:nvGraphicFramePr>
            <p:xfrm>
              <a:off x="98763" y="1208831"/>
              <a:ext cx="11994468" cy="4487119"/>
            </p:xfrm>
            <a:graphic>
              <a:graphicData uri="http://schemas.openxmlformats.org/drawingml/2006/table">
                <a:tbl>
                  <a:tblPr firstRow="1" bandRow="1">
                    <a:tableStyleId>{5C22544A-7EE6-4342-B048-85BDC9FD1C3A}</a:tableStyleId>
                  </a:tblPr>
                  <a:tblGrid>
                    <a:gridCol w="533042">
                      <a:extLst>
                        <a:ext uri="{9D8B030D-6E8A-4147-A177-3AD203B41FA5}">
                          <a16:colId xmlns:a16="http://schemas.microsoft.com/office/drawing/2014/main" val="4058011973"/>
                        </a:ext>
                      </a:extLst>
                    </a:gridCol>
                    <a:gridCol w="2387620">
                      <a:extLst>
                        <a:ext uri="{9D8B030D-6E8A-4147-A177-3AD203B41FA5}">
                          <a16:colId xmlns:a16="http://schemas.microsoft.com/office/drawing/2014/main" val="3007420008"/>
                        </a:ext>
                      </a:extLst>
                    </a:gridCol>
                    <a:gridCol w="882124">
                      <a:extLst>
                        <a:ext uri="{9D8B030D-6E8A-4147-A177-3AD203B41FA5}">
                          <a16:colId xmlns:a16="http://schemas.microsoft.com/office/drawing/2014/main" val="4251438021"/>
                        </a:ext>
                      </a:extLst>
                    </a:gridCol>
                    <a:gridCol w="672415">
                      <a:extLst>
                        <a:ext uri="{9D8B030D-6E8A-4147-A177-3AD203B41FA5}">
                          <a16:colId xmlns:a16="http://schemas.microsoft.com/office/drawing/2014/main" val="1610654930"/>
                        </a:ext>
                      </a:extLst>
                    </a:gridCol>
                    <a:gridCol w="629722">
                      <a:extLst>
                        <a:ext uri="{9D8B030D-6E8A-4147-A177-3AD203B41FA5}">
                          <a16:colId xmlns:a16="http://schemas.microsoft.com/office/drawing/2014/main" val="43876929"/>
                        </a:ext>
                      </a:extLst>
                    </a:gridCol>
                    <a:gridCol w="661742">
                      <a:extLst>
                        <a:ext uri="{9D8B030D-6E8A-4147-A177-3AD203B41FA5}">
                          <a16:colId xmlns:a16="http://schemas.microsoft.com/office/drawing/2014/main" val="685784943"/>
                        </a:ext>
                      </a:extLst>
                    </a:gridCol>
                    <a:gridCol w="896553">
                      <a:extLst>
                        <a:ext uri="{9D8B030D-6E8A-4147-A177-3AD203B41FA5}">
                          <a16:colId xmlns:a16="http://schemas.microsoft.com/office/drawing/2014/main" val="2491179780"/>
                        </a:ext>
                      </a:extLst>
                    </a:gridCol>
                    <a:gridCol w="843197">
                      <a:extLst>
                        <a:ext uri="{9D8B030D-6E8A-4147-A177-3AD203B41FA5}">
                          <a16:colId xmlns:a16="http://schemas.microsoft.com/office/drawing/2014/main" val="2301190305"/>
                        </a:ext>
                      </a:extLst>
                    </a:gridCol>
                    <a:gridCol w="832503">
                      <a:extLst>
                        <a:ext uri="{9D8B030D-6E8A-4147-A177-3AD203B41FA5}">
                          <a16:colId xmlns:a16="http://schemas.microsoft.com/office/drawing/2014/main" val="2439386418"/>
                        </a:ext>
                      </a:extLst>
                    </a:gridCol>
                    <a:gridCol w="864533">
                      <a:extLst>
                        <a:ext uri="{9D8B030D-6E8A-4147-A177-3AD203B41FA5}">
                          <a16:colId xmlns:a16="http://schemas.microsoft.com/office/drawing/2014/main" val="317771772"/>
                        </a:ext>
                      </a:extLst>
                    </a:gridCol>
                    <a:gridCol w="912526">
                      <a:extLst>
                        <a:ext uri="{9D8B030D-6E8A-4147-A177-3AD203B41FA5}">
                          <a16:colId xmlns:a16="http://schemas.microsoft.com/office/drawing/2014/main" val="1149869576"/>
                        </a:ext>
                      </a:extLst>
                    </a:gridCol>
                    <a:gridCol w="1077997">
                      <a:extLst>
                        <a:ext uri="{9D8B030D-6E8A-4147-A177-3AD203B41FA5}">
                          <a16:colId xmlns:a16="http://schemas.microsoft.com/office/drawing/2014/main" val="834329254"/>
                        </a:ext>
                      </a:extLst>
                    </a:gridCol>
                    <a:gridCol w="800494">
                      <a:extLst>
                        <a:ext uri="{9D8B030D-6E8A-4147-A177-3AD203B41FA5}">
                          <a16:colId xmlns:a16="http://schemas.microsoft.com/office/drawing/2014/main" val="565272501"/>
                        </a:ext>
                      </a:extLst>
                    </a:gridCol>
                  </a:tblGrid>
                  <a:tr h="1010494">
                    <a:tc>
                      <a:txBody>
                        <a:bodyPr/>
                        <a:lstStyle/>
                        <a:p>
                          <a:endParaRPr lang="en-IN" sz="1500" b="0" dirty="0">
                            <a:latin typeface="Calibri"/>
                          </a:endParaRPr>
                        </a:p>
                      </a:txBody>
                      <a:tcPr marL="110585" marR="110585" marT="55292" marB="55292" anchor="ctr" anchorCtr="1"/>
                    </a:tc>
                    <a:tc>
                      <a:txBody>
                        <a:bodyPr/>
                        <a:lstStyle/>
                        <a:p>
                          <a:pPr lvl="0" algn="ctr">
                            <a:buNone/>
                          </a:pPr>
                          <a:r>
                            <a:rPr lang="en-US" sz="1600" b="1" dirty="0">
                              <a:latin typeface="Calibri"/>
                            </a:rPr>
                            <a:t>Experiment Details</a:t>
                          </a:r>
                        </a:p>
                      </a:txBody>
                      <a:tcPr marL="110585" marR="110585" marT="55292" marB="55292" anchor="ctr"/>
                    </a:tc>
                    <a:tc>
                      <a:txBody>
                        <a:bodyPr/>
                        <a:lstStyle/>
                        <a:p>
                          <a:pPr algn="ctr"/>
                          <a:r>
                            <a:rPr lang="en-US" sz="1600" b="1" dirty="0">
                              <a:latin typeface="Calibri"/>
                            </a:rPr>
                            <a:t>{11}</a:t>
                          </a:r>
                          <a:endParaRPr lang="en-US" sz="1600" dirty="0">
                            <a:solidFill>
                              <a:srgbClr val="FF0000"/>
                            </a:solidFill>
                          </a:endParaRPr>
                        </a:p>
                      </a:txBody>
                      <a:tcPr marL="110585" marR="110585" marT="55292" marB="55292" anchor="ctr" anchorCtr="1"/>
                    </a:tc>
                    <a:tc>
                      <a:txBody>
                        <a:bodyPr/>
                        <a:lstStyle/>
                        <a:p>
                          <a:pPr algn="ctr"/>
                          <a:r>
                            <a:rPr lang="en-US" sz="1600" b="1" dirty="0">
                              <a:latin typeface="+mn-lt"/>
                            </a:rPr>
                            <a:t>{12}</a:t>
                          </a:r>
                          <a:endParaRPr lang="en-US" sz="1600" dirty="0">
                            <a:solidFill>
                              <a:srgbClr val="FF0000"/>
                            </a:solidFill>
                          </a:endParaRPr>
                        </a:p>
                      </a:txBody>
                      <a:tcPr marL="110585" marR="110585" marT="55292" marB="55292" anchor="ctr"/>
                    </a:tc>
                    <a:tc>
                      <a:txBody>
                        <a:bodyPr/>
                        <a:lstStyle/>
                        <a:p>
                          <a:pPr algn="ctr"/>
                          <a:r>
                            <a:rPr lang="en-US" sz="1600" b="1" dirty="0">
                              <a:latin typeface="+mn-lt"/>
                            </a:rPr>
                            <a:t>{21}</a:t>
                          </a:r>
                          <a:endParaRPr lang="en-US" sz="1600" dirty="0">
                            <a:solidFill>
                              <a:srgbClr val="FF0000"/>
                            </a:solidFill>
                          </a:endParaRPr>
                        </a:p>
                      </a:txBody>
                      <a:tcPr marL="110585" marR="110585" marT="55292" marB="55292" anchor="ctr" anchorCtr="1"/>
                    </a:tc>
                    <a:tc>
                      <a:txBody>
                        <a:bodyPr/>
                        <a:lstStyle/>
                        <a:p>
                          <a:pPr algn="ctr"/>
                          <a:r>
                            <a:rPr lang="en-US" sz="1600" b="1" dirty="0">
                              <a:latin typeface="+mn-lt"/>
                            </a:rPr>
                            <a:t>{22}</a:t>
                          </a:r>
                          <a:endParaRPr lang="en-US" sz="1600" dirty="0">
                            <a:solidFill>
                              <a:srgbClr val="FF0000"/>
                            </a:solidFill>
                          </a:endParaRPr>
                        </a:p>
                      </a:txBody>
                      <a:tcPr marL="110585" marR="110585" marT="55292" marB="55292" anchor="ctr"/>
                    </a:tc>
                    <a:tc>
                      <a:txBody>
                        <a:bodyPr/>
                        <a:lstStyle/>
                        <a:p>
                          <a:pPr algn="ctr"/>
                          <a:r>
                            <a:rPr lang="en-US" sz="1600" dirty="0">
                              <a:solidFill>
                                <a:schemeClr val="bg1"/>
                              </a:solidFill>
                            </a:rPr>
                            <a:t>{11,21}</a:t>
                          </a:r>
                        </a:p>
                      </a:txBody>
                      <a:tcPr marL="110585" marR="110585" marT="55292" marB="55292" anchor="ctr"/>
                    </a:tc>
                    <a:tc>
                      <a:txBody>
                        <a:bodyPr/>
                        <a:lstStyle/>
                        <a:p>
                          <a:pPr algn="ctr"/>
                          <a:r>
                            <a:rPr lang="en-US" sz="1600" dirty="0">
                              <a:solidFill>
                                <a:schemeClr val="bg1"/>
                              </a:solidFill>
                            </a:rPr>
                            <a:t>{11,22}</a:t>
                          </a:r>
                        </a:p>
                      </a:txBody>
                      <a:tcPr marL="110585" marR="110585" marT="55292" marB="55292" anchor="ctr"/>
                    </a:tc>
                    <a:tc>
                      <a:txBody>
                        <a:bodyPr/>
                        <a:lstStyle/>
                        <a:p>
                          <a:pPr algn="ctr"/>
                          <a:r>
                            <a:rPr lang="en-US" sz="1600" dirty="0">
                              <a:solidFill>
                                <a:schemeClr val="bg1"/>
                              </a:solidFill>
                            </a:rPr>
                            <a:t>{12,21}</a:t>
                          </a:r>
                        </a:p>
                      </a:txBody>
                      <a:tcPr marL="110585" marR="110585" marT="55292" marB="55292" anchor="ctr"/>
                    </a:tc>
                    <a:tc>
                      <a:txBody>
                        <a:bodyPr/>
                        <a:lstStyle/>
                        <a:p>
                          <a:pPr algn="ctr"/>
                          <a:r>
                            <a:rPr lang="en-US" sz="1600" dirty="0">
                              <a:solidFill>
                                <a:schemeClr val="bg1"/>
                              </a:solidFill>
                            </a:rPr>
                            <a:t>{12,22}</a:t>
                          </a:r>
                        </a:p>
                      </a:txBody>
                      <a:tcPr marL="110585" marR="110585" marT="55292" marB="55292" anchor="ctr"/>
                    </a:tc>
                    <a:tc>
                      <a:txBody>
                        <a:bodyPr/>
                        <a:lstStyle/>
                        <a:p>
                          <a:pPr algn="ctr"/>
                          <a:r>
                            <a:rPr lang="en-US" sz="1600" b="1" dirty="0">
                              <a:solidFill>
                                <a:schemeClr val="bg1"/>
                              </a:solidFill>
                              <a:latin typeface="+mn-lt"/>
                            </a:rPr>
                            <a:t>Utility</a:t>
                          </a:r>
                        </a:p>
                        <a:p>
                          <a:pPr algn="ctr"/>
                          <a:r>
                            <a:rPr lang="en-US" sz="1600" b="1" dirty="0">
                              <a:solidFill>
                                <a:schemeClr val="bg1"/>
                              </a:solidFill>
                              <a:latin typeface="+mn-lt"/>
                            </a:rPr>
                            <a:t>Default</a:t>
                          </a:r>
                          <a:endParaRPr lang="en-US" sz="1600" dirty="0">
                            <a:solidFill>
                              <a:schemeClr val="bg1"/>
                            </a:solidFill>
                          </a:endParaRPr>
                        </a:p>
                      </a:txBody>
                      <a:tcPr marL="110585" marR="110585" marT="55292" marB="55292" anchor="ctr"/>
                    </a:tc>
                    <a:tc>
                      <a:txBody>
                        <a:bodyPr/>
                        <a:lstStyle/>
                        <a:p>
                          <a:pPr algn="ctr"/>
                          <a:r>
                            <a:rPr lang="en-US" sz="1600" dirty="0">
                              <a:solidFill>
                                <a:schemeClr val="bg1"/>
                              </a:solidFill>
                            </a:rPr>
                            <a:t>Utility Observed</a:t>
                          </a:r>
                        </a:p>
                      </a:txBody>
                      <a:tcPr marL="110585" marR="110585" marT="55292" marB="55292" anchor="ctr"/>
                    </a:tc>
                    <a:tc>
                      <a:txBody>
                        <a:bodyPr/>
                        <a:lstStyle/>
                        <a:p>
                          <a:pPr algn="ctr"/>
                          <a:r>
                            <a:rPr lang="en-US" sz="1600" dirty="0">
                              <a:solidFill>
                                <a:srgbClr val="FF0000"/>
                              </a:solidFill>
                            </a:rPr>
                            <a:t>Utility Bound</a:t>
                          </a:r>
                        </a:p>
                      </a:txBody>
                      <a:tcPr marL="110585" marR="110585" marT="55292" marB="55292" anchor="ctr"/>
                    </a:tc>
                    <a:extLst>
                      <a:ext uri="{0D108BD9-81ED-4DB2-BD59-A6C34878D82A}">
                        <a16:rowId xmlns:a16="http://schemas.microsoft.com/office/drawing/2014/main" val="1793914966"/>
                      </a:ext>
                    </a:extLst>
                  </a:tr>
                  <a:tr h="876300">
                    <a:tc>
                      <a:txBody>
                        <a:bodyPr/>
                        <a:lstStyle/>
                        <a:p>
                          <a:pPr algn="ctr"/>
                          <a:r>
                            <a:rPr lang="en-US" sz="1500" b="0" dirty="0">
                              <a:latin typeface="Calibri"/>
                            </a:rPr>
                            <a:t>1</a:t>
                          </a:r>
                          <a:endParaRPr lang="en-IN" sz="1500" b="0" dirty="0">
                            <a:latin typeface="Calibri"/>
                          </a:endParaRPr>
                        </a:p>
                      </a:txBody>
                      <a:tcPr marL="110585" marR="110585" marT="55292" marB="55292" anchor="ctr"/>
                    </a:tc>
                    <a:tc>
                      <a:txBody>
                        <a:bodyPr/>
                        <a:lstStyle/>
                        <a:p>
                          <a:pPr lvl="0">
                            <a:buNone/>
                          </a:pPr>
                          <a:r>
                            <a:rPr lang="en-US" sz="1500" b="0" dirty="0"/>
                            <a:t>STA 11, STA 12 &amp; STA 21 Active</a:t>
                          </a:r>
                          <a:endParaRPr lang="en-IN" sz="1500" b="0" dirty="0">
                            <a:latin typeface="Calibri"/>
                          </a:endParaRPr>
                        </a:p>
                      </a:txBody>
                      <a:tcPr marL="110585" marR="110585" marT="55292" marB="55292" anchor="ctr"/>
                    </a:tc>
                    <a:tc>
                      <a:txBody>
                        <a:bodyPr/>
                        <a:lstStyle/>
                        <a:p>
                          <a:endParaRPr lang="en-US"/>
                        </a:p>
                      </a:txBody>
                      <a:tcPr marL="110585" marR="110585" marT="55292" marB="55292" anchor="ctr">
                        <a:blipFill>
                          <a:blip r:embed="rId3"/>
                          <a:stretch>
                            <a:fillRect l="-331034" t="-115972" r="-929655" b="-297917"/>
                          </a:stretch>
                        </a:blipFill>
                      </a:tcPr>
                    </a:tc>
                    <a:tc>
                      <a:txBody>
                        <a:bodyPr/>
                        <a:lstStyle/>
                        <a:p>
                          <a:endParaRPr lang="en-US"/>
                        </a:p>
                      </a:txBody>
                      <a:tcPr marL="110585" marR="110585" marT="55292" marB="55292" anchor="ctr">
                        <a:blipFill>
                          <a:blip r:embed="rId3"/>
                          <a:stretch>
                            <a:fillRect l="-568182" t="-115972" r="-1125455" b="-297917"/>
                          </a:stretch>
                        </a:blipFill>
                      </a:tcPr>
                    </a:tc>
                    <a:tc>
                      <a:txBody>
                        <a:bodyPr/>
                        <a:lstStyle/>
                        <a:p>
                          <a:endParaRPr lang="en-US"/>
                        </a:p>
                      </a:txBody>
                      <a:tcPr marL="110585" marR="110585" marT="55292" marB="55292" anchor="ctr">
                        <a:blipFill>
                          <a:blip r:embed="rId3"/>
                          <a:stretch>
                            <a:fillRect l="-706731" t="-115972" r="-1090385" b="-297917"/>
                          </a:stretch>
                        </a:blipFill>
                      </a:tcPr>
                    </a:tc>
                    <a:tc>
                      <a:txBody>
                        <a:bodyPr/>
                        <a:lstStyle/>
                        <a:p>
                          <a:pPr lvl="0" algn="ctr">
                            <a:buNone/>
                          </a:pPr>
                          <a:r>
                            <a:rPr lang="en-US" sz="1600" b="0" i="0" u="none" strike="noStrike" noProof="0" dirty="0">
                              <a:latin typeface="Calibri"/>
                            </a:rPr>
                            <a:t>-</a:t>
                          </a:r>
                        </a:p>
                      </a:txBody>
                      <a:tcPr marL="110585" marR="110585" marT="55292" marB="55292" anchor="ctr"/>
                    </a:tc>
                    <a:tc>
                      <a:txBody>
                        <a:bodyPr/>
                        <a:lstStyle/>
                        <a:p>
                          <a:endParaRPr lang="en-US"/>
                        </a:p>
                      </a:txBody>
                      <a:tcPr marL="6350" marR="6350" marT="6350" marB="0" anchor="ctr">
                        <a:blipFill>
                          <a:blip r:embed="rId3"/>
                          <a:stretch>
                            <a:fillRect l="-644218" t="-115972" r="-597959" b="-297917"/>
                          </a:stretch>
                        </a:blipFill>
                      </a:tcPr>
                    </a:tc>
                    <a:tc>
                      <a:txBody>
                        <a:bodyPr/>
                        <a:lstStyle/>
                        <a:p>
                          <a:pPr algn="ctr" fontAlgn="ctr"/>
                          <a:r>
                            <a:rPr lang="en-IN" sz="1600" b="0" i="0" u="none" strike="noStrike" dirty="0">
                              <a:solidFill>
                                <a:srgbClr val="000000"/>
                              </a:solidFill>
                              <a:effectLst/>
                              <a:latin typeface="Calibri" panose="020F0502020204030204" pitchFamily="34" charset="0"/>
                            </a:rPr>
                            <a:t>-</a:t>
                          </a:r>
                        </a:p>
                      </a:txBody>
                      <a:tcPr marL="6350" marR="6350" marT="6350" marB="0" anchor="ctr"/>
                    </a:tc>
                    <a:tc>
                      <a:txBody>
                        <a:bodyPr/>
                        <a:lstStyle/>
                        <a:p>
                          <a:endParaRPr lang="en-US"/>
                        </a:p>
                      </a:txBody>
                      <a:tcPr marL="6350" marR="6350" marT="6350" marB="0" anchor="ctr">
                        <a:blipFill>
                          <a:blip r:embed="rId3"/>
                          <a:stretch>
                            <a:fillRect l="-906618" t="-115972" r="-444118" b="-297917"/>
                          </a:stretch>
                        </a:blipFill>
                      </a:tcPr>
                    </a:tc>
                    <a:tc>
                      <a:txBody>
                        <a:bodyPr/>
                        <a:lstStyle/>
                        <a:p>
                          <a:pPr algn="ctr" fontAlgn="ctr"/>
                          <a:r>
                            <a:rPr lang="en-IN" sz="1600" b="0" i="0" u="none" strike="noStrike" dirty="0">
                              <a:solidFill>
                                <a:srgbClr val="000000"/>
                              </a:solidFill>
                              <a:effectLst/>
                              <a:latin typeface="Calibri" panose="020F0502020204030204" pitchFamily="34" charset="0"/>
                            </a:rPr>
                            <a:t>-</a:t>
                          </a:r>
                        </a:p>
                      </a:txBody>
                      <a:tcPr marL="6350" marR="6350" marT="6350" marB="0" anchor="ctr"/>
                    </a:tc>
                    <a:tc>
                      <a:txBody>
                        <a:bodyPr/>
                        <a:lstStyle/>
                        <a:p>
                          <a:pPr algn="ctr" fontAlgn="ctr"/>
                          <a:r>
                            <a:rPr lang="en-IN" sz="1500" b="0" u="none" strike="noStrike" dirty="0">
                              <a:solidFill>
                                <a:srgbClr val="000000"/>
                              </a:solidFill>
                              <a:effectLst/>
                            </a:rPr>
                            <a:t>8.73</a:t>
                          </a:r>
                          <a:endParaRPr lang="en-IN" sz="15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IN" sz="1500" b="0" u="none" strike="noStrike" dirty="0">
                              <a:solidFill>
                                <a:srgbClr val="000000"/>
                              </a:solidFill>
                              <a:effectLst/>
                            </a:rPr>
                            <a:t>10.43</a:t>
                          </a:r>
                          <a:endParaRPr lang="en-IN" sz="15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0" algn="ctr" defTabSz="914400" rtl="0" eaLnBrk="1" fontAlgn="ctr" latinLnBrk="0" hangingPunct="1"/>
                          <a:r>
                            <a:rPr lang="en-IN" sz="1500" b="0" u="none" strike="noStrike" kern="1200" dirty="0">
                              <a:solidFill>
                                <a:srgbClr val="000000"/>
                              </a:solidFill>
                              <a:effectLst/>
                            </a:rPr>
                            <a:t>10.78</a:t>
                          </a:r>
                          <a:endParaRPr lang="en-IN" sz="1500" b="0" i="0" u="none" strike="noStrike" kern="1200" dirty="0">
                            <a:solidFill>
                              <a:srgbClr val="000000"/>
                            </a:solidFill>
                            <a:effectLst/>
                            <a:latin typeface="Calibri" panose="020F0502020204030204" pitchFamily="34" charset="0"/>
                            <a:ea typeface="+mn-ea"/>
                            <a:cs typeface="+mn-cs"/>
                          </a:endParaRPr>
                        </a:p>
                      </a:txBody>
                      <a:tcPr marL="6350" marR="6350" marT="6350" marB="0" anchor="ctr"/>
                    </a:tc>
                    <a:extLst>
                      <a:ext uri="{0D108BD9-81ED-4DB2-BD59-A6C34878D82A}">
                        <a16:rowId xmlns:a16="http://schemas.microsoft.com/office/drawing/2014/main" val="4070439776"/>
                      </a:ext>
                    </a:extLst>
                  </a:tr>
                  <a:tr h="885825">
                    <a:tc>
                      <a:txBody>
                        <a:bodyPr/>
                        <a:lstStyle/>
                        <a:p>
                          <a:pPr lvl="0" algn="ctr">
                            <a:buNone/>
                          </a:pPr>
                          <a:r>
                            <a:rPr lang="en-US" sz="1500" b="0" dirty="0">
                              <a:latin typeface="Calibri"/>
                            </a:rPr>
                            <a:t>2</a:t>
                          </a:r>
                        </a:p>
                      </a:txBody>
                      <a:tcPr marL="110585" marR="110585" marT="55292" marB="55292" anchor="ctr"/>
                    </a:tc>
                    <a:tc>
                      <a:txBody>
                        <a:bodyPr/>
                        <a:lstStyle/>
                        <a:p>
                          <a:pPr lvl="0">
                            <a:buNone/>
                          </a:pPr>
                          <a:r>
                            <a:rPr lang="en-US" sz="1500" b="0" kern="1200" dirty="0">
                              <a:solidFill>
                                <a:schemeClr val="dk1"/>
                              </a:solidFill>
                            </a:rPr>
                            <a:t>STA 11, STA 12 &amp; STA 22 Active</a:t>
                          </a:r>
                          <a:endParaRPr lang="en-US" sz="1500" b="0" kern="1200" dirty="0">
                            <a:solidFill>
                              <a:schemeClr val="dk1"/>
                            </a:solidFill>
                            <a:latin typeface="Calibri"/>
                            <a:ea typeface="+mn-ea"/>
                            <a:cs typeface="+mn-cs"/>
                          </a:endParaRPr>
                        </a:p>
                      </a:txBody>
                      <a:tcPr marL="110585" marR="110585" marT="55292" marB="55292" anchor="ctr"/>
                    </a:tc>
                    <a:tc>
                      <a:txBody>
                        <a:bodyPr/>
                        <a:lstStyle/>
                        <a:p>
                          <a:endParaRPr lang="en-US"/>
                        </a:p>
                      </a:txBody>
                      <a:tcPr marL="110585" marR="110585" marT="55292" marB="55292" anchor="ctr">
                        <a:blipFill>
                          <a:blip r:embed="rId3"/>
                          <a:stretch>
                            <a:fillRect l="-331034" t="-214483" r="-929655" b="-195862"/>
                          </a:stretch>
                        </a:blipFill>
                      </a:tcPr>
                    </a:tc>
                    <a:tc>
                      <a:txBody>
                        <a:bodyPr/>
                        <a:lstStyle/>
                        <a:p>
                          <a:endParaRPr lang="en-US"/>
                        </a:p>
                      </a:txBody>
                      <a:tcPr marL="110585" marR="110585" marT="55292" marB="55292" anchor="ctr">
                        <a:blipFill>
                          <a:blip r:embed="rId3"/>
                          <a:stretch>
                            <a:fillRect l="-568182" t="-214483" r="-1125455" b="-195862"/>
                          </a:stretch>
                        </a:blipFill>
                      </a:tcPr>
                    </a:tc>
                    <a:tc>
                      <a:txBody>
                        <a:bodyPr/>
                        <a:lstStyle/>
                        <a:p>
                          <a:pPr lvl="0" algn="ctr">
                            <a:buNone/>
                          </a:pPr>
                          <a:r>
                            <a:rPr lang="en-US" sz="1600" b="0" i="0" u="none" strike="noStrike" noProof="0" dirty="0">
                              <a:latin typeface="+mn-lt"/>
                            </a:rPr>
                            <a:t>-</a:t>
                          </a:r>
                        </a:p>
                      </a:txBody>
                      <a:tcPr marL="110585" marR="110585" marT="55292" marB="55292" anchor="ctr"/>
                    </a:tc>
                    <a:tc>
                      <a:txBody>
                        <a:bodyPr/>
                        <a:lstStyle/>
                        <a:p>
                          <a:endParaRPr lang="en-US"/>
                        </a:p>
                      </a:txBody>
                      <a:tcPr marL="110585" marR="110585" marT="55292" marB="55292" anchor="ctr">
                        <a:blipFill>
                          <a:blip r:embed="rId3"/>
                          <a:stretch>
                            <a:fillRect l="-776852" t="-214483" r="-950000" b="-195862"/>
                          </a:stretch>
                        </a:blipFill>
                      </a:tcPr>
                    </a:tc>
                    <a:tc>
                      <a:txBody>
                        <a:bodyPr/>
                        <a:lstStyle/>
                        <a:p>
                          <a:pPr algn="ctr" fontAlgn="ctr"/>
                          <a:r>
                            <a:rPr lang="en-IN" sz="1600" b="0" i="0" u="none" strike="noStrike" dirty="0">
                              <a:solidFill>
                                <a:srgbClr val="000000"/>
                              </a:solidFill>
                              <a:effectLst/>
                              <a:latin typeface="Calibri" panose="020F0502020204030204" pitchFamily="34" charset="0"/>
                            </a:rPr>
                            <a:t>-</a:t>
                          </a:r>
                        </a:p>
                      </a:txBody>
                      <a:tcPr marL="6350" marR="6350" marT="6350" marB="0" anchor="ctr"/>
                    </a:tc>
                    <a:tc>
                      <a:txBody>
                        <a:bodyPr/>
                        <a:lstStyle/>
                        <a:p>
                          <a:endParaRPr lang="en-US"/>
                        </a:p>
                      </a:txBody>
                      <a:tcPr marL="6350" marR="6350" marT="6350" marB="0" anchor="ctr">
                        <a:blipFill>
                          <a:blip r:embed="rId3"/>
                          <a:stretch>
                            <a:fillRect l="-787050" t="-214483" r="-532374" b="-195862"/>
                          </a:stretch>
                        </a:blipFill>
                      </a:tcPr>
                    </a:tc>
                    <a:tc>
                      <a:txBody>
                        <a:bodyPr/>
                        <a:lstStyle/>
                        <a:p>
                          <a:pPr algn="ctr" fontAlgn="ctr"/>
                          <a:r>
                            <a:rPr lang="en-IN" sz="1600" b="0" i="0" u="none" strike="noStrike" dirty="0">
                              <a:solidFill>
                                <a:srgbClr val="000000"/>
                              </a:solidFill>
                              <a:effectLst/>
                              <a:latin typeface="Calibri" panose="020F0502020204030204" pitchFamily="34" charset="0"/>
                            </a:rPr>
                            <a:t>-</a:t>
                          </a:r>
                        </a:p>
                      </a:txBody>
                      <a:tcPr marL="6350" marR="6350" marT="6350" marB="0" anchor="ctr"/>
                    </a:tc>
                    <a:tc>
                      <a:txBody>
                        <a:bodyPr/>
                        <a:lstStyle/>
                        <a:p>
                          <a:endParaRPr lang="en-US"/>
                        </a:p>
                      </a:txBody>
                      <a:tcPr marL="6350" marR="6350" marT="6350" marB="0" anchor="ctr">
                        <a:blipFill>
                          <a:blip r:embed="rId3"/>
                          <a:stretch>
                            <a:fillRect l="-964085" t="-214483" r="-325352" b="-195862"/>
                          </a:stretch>
                        </a:blipFill>
                      </a:tcPr>
                    </a:tc>
                    <a:tc>
                      <a:txBody>
                        <a:bodyPr/>
                        <a:lstStyle/>
                        <a:p>
                          <a:pPr algn="ctr" fontAlgn="ctr"/>
                          <a:r>
                            <a:rPr lang="en-IN" sz="1500" b="0" u="none" strike="noStrike" dirty="0">
                              <a:solidFill>
                                <a:srgbClr val="000000"/>
                              </a:solidFill>
                              <a:effectLst/>
                            </a:rPr>
                            <a:t>11.33</a:t>
                          </a:r>
                          <a:endParaRPr lang="en-IN" sz="15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IN" sz="1500" b="0" u="none" strike="noStrike" dirty="0">
                              <a:solidFill>
                                <a:srgbClr val="000000"/>
                              </a:solidFill>
                              <a:effectLst/>
                            </a:rPr>
                            <a:t>11.82</a:t>
                          </a:r>
                          <a:endParaRPr lang="en-IN" sz="15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0" algn="ctr" defTabSz="914400" rtl="0" eaLnBrk="1" fontAlgn="ctr" latinLnBrk="0" hangingPunct="1"/>
                          <a:r>
                            <a:rPr lang="en-IN" sz="1500" b="0" u="none" strike="noStrike" kern="1200" dirty="0">
                              <a:solidFill>
                                <a:srgbClr val="000000"/>
                              </a:solidFill>
                              <a:effectLst/>
                            </a:rPr>
                            <a:t>12.16</a:t>
                          </a:r>
                          <a:endParaRPr lang="en-IN" sz="1500" b="0" i="0" u="none" strike="noStrike" kern="1200" dirty="0">
                            <a:solidFill>
                              <a:srgbClr val="000000"/>
                            </a:solidFill>
                            <a:effectLst/>
                            <a:latin typeface="Calibri" panose="020F0502020204030204" pitchFamily="34" charset="0"/>
                            <a:ea typeface="+mn-ea"/>
                            <a:cs typeface="+mn-cs"/>
                          </a:endParaRPr>
                        </a:p>
                      </a:txBody>
                      <a:tcPr marL="6350" marR="6350" marT="6350" marB="0" anchor="ctr"/>
                    </a:tc>
                    <a:extLst>
                      <a:ext uri="{0D108BD9-81ED-4DB2-BD59-A6C34878D82A}">
                        <a16:rowId xmlns:a16="http://schemas.microsoft.com/office/drawing/2014/main" val="2282628900"/>
                      </a:ext>
                    </a:extLst>
                  </a:tr>
                  <a:tr h="838200">
                    <a:tc>
                      <a:txBody>
                        <a:bodyPr/>
                        <a:lstStyle/>
                        <a:p>
                          <a:pPr lvl="0" algn="ctr">
                            <a:buNone/>
                          </a:pPr>
                          <a:r>
                            <a:rPr lang="en-US" sz="1500" b="0" dirty="0">
                              <a:latin typeface="Calibri"/>
                            </a:rPr>
                            <a:t>3</a:t>
                          </a:r>
                        </a:p>
                      </a:txBody>
                      <a:tcPr marL="110585" marR="110585" marT="55290" marB="55290" anchor="ctr"/>
                    </a:tc>
                    <a:tc>
                      <a:txBody>
                        <a:bodyPr/>
                        <a:lstStyle/>
                        <a:p>
                          <a:pPr lvl="0">
                            <a:buNone/>
                          </a:pPr>
                          <a:r>
                            <a:rPr lang="en-US" sz="1500" b="0" dirty="0"/>
                            <a:t>STA 11, STA 21 &amp; STA 22 Active</a:t>
                          </a:r>
                          <a:endParaRPr lang="en-US" sz="2200" dirty="0"/>
                        </a:p>
                      </a:txBody>
                      <a:tcPr marL="110585" marR="110585" marT="55290" marB="55290" anchor="ctr"/>
                    </a:tc>
                    <a:tc>
                      <a:txBody>
                        <a:bodyPr/>
                        <a:lstStyle/>
                        <a:p>
                          <a:endParaRPr lang="en-US"/>
                        </a:p>
                      </a:txBody>
                      <a:tcPr marL="110585" marR="110585" marT="55290" marB="55290" anchor="ctr">
                        <a:blipFill>
                          <a:blip r:embed="rId3"/>
                          <a:stretch>
                            <a:fillRect l="-331034" t="-330435" r="-929655" b="-105797"/>
                          </a:stretch>
                        </a:blipFill>
                      </a:tcPr>
                    </a:tc>
                    <a:tc>
                      <a:txBody>
                        <a:bodyPr/>
                        <a:lstStyle/>
                        <a:p>
                          <a:pPr lvl="0" algn="ctr">
                            <a:buNone/>
                          </a:pPr>
                          <a:r>
                            <a:rPr lang="en-US" sz="1600" b="0" i="0" u="none" strike="noStrike" noProof="0" dirty="0">
                              <a:latin typeface="+mn-lt"/>
                            </a:rPr>
                            <a:t>-</a:t>
                          </a:r>
                          <a:endParaRPr lang="en-US" sz="1600" dirty="0"/>
                        </a:p>
                      </a:txBody>
                      <a:tcPr marL="110585" marR="110585" marT="55290" marB="55290" anchor="ctr"/>
                    </a:tc>
                    <a:tc>
                      <a:txBody>
                        <a:bodyPr/>
                        <a:lstStyle/>
                        <a:p>
                          <a:endParaRPr lang="en-US"/>
                        </a:p>
                      </a:txBody>
                      <a:tcPr marL="110585" marR="110585" marT="55290" marB="55290" anchor="ctr">
                        <a:blipFill>
                          <a:blip r:embed="rId3"/>
                          <a:stretch>
                            <a:fillRect l="-706731" t="-330435" r="-1090385" b="-105797"/>
                          </a:stretch>
                        </a:blipFill>
                      </a:tcPr>
                    </a:tc>
                    <a:tc>
                      <a:txBody>
                        <a:bodyPr/>
                        <a:lstStyle/>
                        <a:p>
                          <a:endParaRPr lang="en-US"/>
                        </a:p>
                      </a:txBody>
                      <a:tcPr marL="110585" marR="110585" marT="55290" marB="55290" anchor="ctr">
                        <a:blipFill>
                          <a:blip r:embed="rId3"/>
                          <a:stretch>
                            <a:fillRect l="-776852" t="-330435" r="-950000" b="-105797"/>
                          </a:stretch>
                        </a:blipFill>
                      </a:tcPr>
                    </a:tc>
                    <a:tc>
                      <a:txBody>
                        <a:bodyPr/>
                        <a:lstStyle/>
                        <a:p>
                          <a:endParaRPr lang="en-US"/>
                        </a:p>
                      </a:txBody>
                      <a:tcPr marL="6350" marR="6350" marT="6350" marB="0" anchor="ctr">
                        <a:blipFill>
                          <a:blip r:embed="rId3"/>
                          <a:stretch>
                            <a:fillRect l="-644218" t="-330435" r="-597959" b="-105797"/>
                          </a:stretch>
                        </a:blipFill>
                      </a:tcPr>
                    </a:tc>
                    <a:tc>
                      <a:txBody>
                        <a:bodyPr/>
                        <a:lstStyle/>
                        <a:p>
                          <a:endParaRPr lang="en-US"/>
                        </a:p>
                      </a:txBody>
                      <a:tcPr marL="6350" marR="6350" marT="6350" marB="0" anchor="ctr">
                        <a:blipFill>
                          <a:blip r:embed="rId3"/>
                          <a:stretch>
                            <a:fillRect l="-787050" t="-330435" r="-532374" b="-105797"/>
                          </a:stretch>
                        </a:blipFill>
                      </a:tcPr>
                    </a:tc>
                    <a:tc>
                      <a:txBody>
                        <a:bodyPr/>
                        <a:lstStyle/>
                        <a:p>
                          <a:pPr algn="ctr" fontAlgn="ctr"/>
                          <a:r>
                            <a:rPr lang="en-IN" sz="1600" b="0" i="0" u="none" strike="noStrike" dirty="0">
                              <a:solidFill>
                                <a:srgbClr val="000000"/>
                              </a:solidFill>
                              <a:effectLst/>
                              <a:latin typeface="Calibri" panose="020F0502020204030204" pitchFamily="34" charset="0"/>
                            </a:rPr>
                            <a:t>-</a:t>
                          </a:r>
                        </a:p>
                      </a:txBody>
                      <a:tcPr marL="6350" marR="6350" marT="6350" marB="0" anchor="ctr"/>
                    </a:tc>
                    <a:tc>
                      <a:txBody>
                        <a:bodyPr/>
                        <a:lstStyle/>
                        <a:p>
                          <a:pPr algn="ctr" fontAlgn="ctr"/>
                          <a:r>
                            <a:rPr lang="en-IN" sz="1600" b="0" i="0" u="none" strike="noStrike" dirty="0">
                              <a:solidFill>
                                <a:srgbClr val="000000"/>
                              </a:solidFill>
                              <a:effectLst/>
                              <a:latin typeface="Calibri" panose="020F0502020204030204" pitchFamily="34" charset="0"/>
                            </a:rPr>
                            <a:t>-</a:t>
                          </a:r>
                        </a:p>
                      </a:txBody>
                      <a:tcPr marL="6350" marR="6350" marT="6350" marB="0" anchor="ctr"/>
                    </a:tc>
                    <a:tc>
                      <a:txBody>
                        <a:bodyPr/>
                        <a:lstStyle/>
                        <a:p>
                          <a:pPr algn="ctr" fontAlgn="ctr"/>
                          <a:r>
                            <a:rPr lang="en-IN" sz="1500" b="0" u="none" strike="noStrike" dirty="0">
                              <a:solidFill>
                                <a:srgbClr val="000000"/>
                              </a:solidFill>
                              <a:effectLst/>
                            </a:rPr>
                            <a:t>11.94</a:t>
                          </a:r>
                          <a:endParaRPr lang="en-IN" sz="15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IN" sz="1500" b="0" u="none" strike="noStrike" dirty="0">
                              <a:solidFill>
                                <a:srgbClr val="000000"/>
                              </a:solidFill>
                              <a:effectLst/>
                            </a:rPr>
                            <a:t>11.84</a:t>
                          </a:r>
                          <a:endParaRPr lang="en-IN" sz="15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0" algn="ctr" defTabSz="914400" rtl="0" eaLnBrk="1" fontAlgn="ctr" latinLnBrk="0" hangingPunct="1"/>
                          <a:r>
                            <a:rPr lang="en-IN" sz="1500" b="0" u="none" strike="noStrike" kern="1200" dirty="0">
                              <a:solidFill>
                                <a:srgbClr val="000000"/>
                              </a:solidFill>
                              <a:effectLst/>
                            </a:rPr>
                            <a:t>12.19</a:t>
                          </a:r>
                          <a:endParaRPr lang="en-IN" sz="1500" b="0" i="0" u="none" strike="noStrike" kern="1200" dirty="0">
                            <a:solidFill>
                              <a:srgbClr val="000000"/>
                            </a:solidFill>
                            <a:effectLst/>
                            <a:latin typeface="Calibri" panose="020F0502020204030204" pitchFamily="34" charset="0"/>
                            <a:ea typeface="+mn-ea"/>
                            <a:cs typeface="+mn-cs"/>
                          </a:endParaRPr>
                        </a:p>
                      </a:txBody>
                      <a:tcPr marL="6350" marR="6350" marT="6350" marB="0" anchor="ctr"/>
                    </a:tc>
                    <a:extLst>
                      <a:ext uri="{0D108BD9-81ED-4DB2-BD59-A6C34878D82A}">
                        <a16:rowId xmlns:a16="http://schemas.microsoft.com/office/drawing/2014/main" val="4203254557"/>
                      </a:ext>
                    </a:extLst>
                  </a:tr>
                  <a:tr h="876300">
                    <a:tc>
                      <a:txBody>
                        <a:bodyPr/>
                        <a:lstStyle/>
                        <a:p>
                          <a:pPr lvl="0" algn="ctr">
                            <a:buNone/>
                          </a:pPr>
                          <a:r>
                            <a:rPr lang="en-US" sz="1500" b="0" dirty="0">
                              <a:latin typeface="Calibri"/>
                            </a:rPr>
                            <a:t>4</a:t>
                          </a:r>
                        </a:p>
                      </a:txBody>
                      <a:tcPr marL="110585" marR="110585" marT="55292" marB="55292" anchor="ctr"/>
                    </a:tc>
                    <a:tc>
                      <a:txBody>
                        <a:bodyPr/>
                        <a:lstStyle/>
                        <a:p>
                          <a:pPr lvl="0">
                            <a:buNone/>
                          </a:pPr>
                          <a:r>
                            <a:rPr lang="en-US" sz="1500" b="0" dirty="0"/>
                            <a:t>STA 12, STA 21 &amp; STA 22 Active</a:t>
                          </a:r>
                          <a:endParaRPr lang="en-US" sz="2200" dirty="0"/>
                        </a:p>
                      </a:txBody>
                      <a:tcPr marL="110585" marR="110585" marT="55292" marB="55292" anchor="ctr"/>
                    </a:tc>
                    <a:tc>
                      <a:txBody>
                        <a:bodyPr/>
                        <a:lstStyle/>
                        <a:p>
                          <a:pPr lvl="0" algn="ctr">
                            <a:buNone/>
                          </a:pPr>
                          <a:r>
                            <a:rPr lang="en-US" sz="1600" dirty="0"/>
                            <a:t>-</a:t>
                          </a:r>
                        </a:p>
                      </a:txBody>
                      <a:tcPr marL="110585" marR="110585" marT="55292" marB="55292" anchor="ctr"/>
                    </a:tc>
                    <a:tc>
                      <a:txBody>
                        <a:bodyPr/>
                        <a:lstStyle/>
                        <a:p>
                          <a:endParaRPr lang="en-US"/>
                        </a:p>
                      </a:txBody>
                      <a:tcPr marL="110585" marR="110585" marT="55292" marB="55292" anchor="ctr">
                        <a:blipFill>
                          <a:blip r:embed="rId3"/>
                          <a:stretch>
                            <a:fillRect l="-568182" t="-412500" r="-1125455" b="-1389"/>
                          </a:stretch>
                        </a:blipFill>
                      </a:tcPr>
                    </a:tc>
                    <a:tc>
                      <a:txBody>
                        <a:bodyPr/>
                        <a:lstStyle/>
                        <a:p>
                          <a:endParaRPr lang="en-US"/>
                        </a:p>
                      </a:txBody>
                      <a:tcPr marL="110585" marR="110585" marT="55292" marB="55292" anchor="ctr">
                        <a:blipFill>
                          <a:blip r:embed="rId3"/>
                          <a:stretch>
                            <a:fillRect l="-706731" t="-412500" r="-1090385" b="-1389"/>
                          </a:stretch>
                        </a:blipFill>
                      </a:tcPr>
                    </a:tc>
                    <a:tc>
                      <a:txBody>
                        <a:bodyPr/>
                        <a:lstStyle/>
                        <a:p>
                          <a:endParaRPr lang="en-US"/>
                        </a:p>
                      </a:txBody>
                      <a:tcPr marL="110585" marR="110585" marT="55292" marB="55292" anchor="ctr">
                        <a:blipFill>
                          <a:blip r:embed="rId3"/>
                          <a:stretch>
                            <a:fillRect l="-776852" t="-412500" r="-950000" b="-1389"/>
                          </a:stretch>
                        </a:blipFill>
                      </a:tcPr>
                    </a:tc>
                    <a:tc>
                      <a:txBody>
                        <a:bodyPr/>
                        <a:lstStyle/>
                        <a:p>
                          <a:pPr algn="ctr" fontAlgn="ctr"/>
                          <a:r>
                            <a:rPr lang="en-IN" sz="1600" b="0" i="0" u="none" strike="noStrike" dirty="0">
                              <a:solidFill>
                                <a:schemeClr val="tx1"/>
                              </a:solidFill>
                              <a:effectLst/>
                              <a:latin typeface="Calibri" panose="020F0502020204030204" pitchFamily="34" charset="0"/>
                            </a:rPr>
                            <a:t>-</a:t>
                          </a:r>
                        </a:p>
                      </a:txBody>
                      <a:tcPr marL="6350" marR="6350" marT="6350" marB="0" anchor="ctr"/>
                    </a:tc>
                    <a:tc>
                      <a:txBody>
                        <a:bodyPr/>
                        <a:lstStyle/>
                        <a:p>
                          <a:pPr algn="ctr" fontAlgn="ctr"/>
                          <a:r>
                            <a:rPr lang="en-IN" sz="1600" b="0" i="0" u="none" strike="noStrike" dirty="0">
                              <a:solidFill>
                                <a:schemeClr val="tx1"/>
                              </a:solidFill>
                              <a:effectLst/>
                              <a:latin typeface="Calibri" panose="020F0502020204030204" pitchFamily="34" charset="0"/>
                            </a:rPr>
                            <a:t>-</a:t>
                          </a:r>
                        </a:p>
                      </a:txBody>
                      <a:tcPr marL="6350" marR="6350" marT="6350" marB="0" anchor="ctr"/>
                    </a:tc>
                    <a:tc>
                      <a:txBody>
                        <a:bodyPr/>
                        <a:lstStyle/>
                        <a:p>
                          <a:endParaRPr lang="en-US"/>
                        </a:p>
                      </a:txBody>
                      <a:tcPr marL="6350" marR="6350" marT="6350" marB="0" anchor="ctr">
                        <a:blipFill>
                          <a:blip r:embed="rId3"/>
                          <a:stretch>
                            <a:fillRect l="-906618" t="-412500" r="-444118" b="-1389"/>
                          </a:stretch>
                        </a:blipFill>
                      </a:tcPr>
                    </a:tc>
                    <a:tc>
                      <a:txBody>
                        <a:bodyPr/>
                        <a:lstStyle/>
                        <a:p>
                          <a:endParaRPr lang="en-US"/>
                        </a:p>
                      </a:txBody>
                      <a:tcPr marL="6350" marR="6350" marT="6350" marB="0" anchor="ctr">
                        <a:blipFill>
                          <a:blip r:embed="rId3"/>
                          <a:stretch>
                            <a:fillRect l="-964085" t="-412500" r="-325352" b="-1389"/>
                          </a:stretch>
                        </a:blipFill>
                      </a:tcPr>
                    </a:tc>
                    <a:tc>
                      <a:txBody>
                        <a:bodyPr/>
                        <a:lstStyle/>
                        <a:p>
                          <a:pPr algn="ctr" fontAlgn="ctr"/>
                          <a:r>
                            <a:rPr lang="en-IN" sz="1500" b="0" u="none" strike="noStrike" dirty="0">
                              <a:solidFill>
                                <a:schemeClr val="tx1"/>
                              </a:solidFill>
                              <a:effectLst/>
                            </a:rPr>
                            <a:t>9.19</a:t>
                          </a:r>
                          <a:endParaRPr lang="en-IN" sz="1500" b="0" i="0" u="none" strike="noStrike" dirty="0">
                            <a:solidFill>
                              <a:schemeClr val="tx1"/>
                            </a:solidFill>
                            <a:effectLst/>
                            <a:latin typeface="Calibri" panose="020F0502020204030204" pitchFamily="34" charset="0"/>
                          </a:endParaRPr>
                        </a:p>
                      </a:txBody>
                      <a:tcPr marL="6350" marR="6350" marT="6350" marB="0" anchor="ctr"/>
                    </a:tc>
                    <a:tc>
                      <a:txBody>
                        <a:bodyPr/>
                        <a:lstStyle/>
                        <a:p>
                          <a:pPr algn="ctr" fontAlgn="ctr"/>
                          <a:r>
                            <a:rPr lang="en-IN" sz="1500" b="0" i="0" u="none" strike="noStrike" dirty="0">
                              <a:solidFill>
                                <a:srgbClr val="000000"/>
                              </a:solidFill>
                              <a:effectLst/>
                              <a:latin typeface="Calibri" panose="020F0502020204030204" pitchFamily="34" charset="0"/>
                            </a:rPr>
                            <a:t>10.34</a:t>
                          </a:r>
                        </a:p>
                      </a:txBody>
                      <a:tcPr marL="6350" marR="6350" marT="6350" marB="0" anchor="ctr"/>
                    </a:tc>
                    <a:tc>
                      <a:txBody>
                        <a:bodyPr/>
                        <a:lstStyle/>
                        <a:p>
                          <a:pPr marL="0" algn="ctr" defTabSz="914400" rtl="0" eaLnBrk="1" fontAlgn="ctr" latinLnBrk="0" hangingPunct="1"/>
                          <a:r>
                            <a:rPr lang="en-IN" sz="1500" b="0" u="none" strike="noStrike" kern="1200" dirty="0">
                              <a:solidFill>
                                <a:srgbClr val="000000"/>
                              </a:solidFill>
                              <a:effectLst/>
                            </a:rPr>
                            <a:t>10.67</a:t>
                          </a:r>
                          <a:endParaRPr lang="en-IN" sz="1500" b="0" i="0" u="none" strike="noStrike" kern="1200" dirty="0">
                            <a:solidFill>
                              <a:srgbClr val="000000"/>
                            </a:solidFill>
                            <a:effectLst/>
                            <a:latin typeface="Calibri" panose="020F0502020204030204" pitchFamily="34" charset="0"/>
                            <a:ea typeface="+mn-ea"/>
                            <a:cs typeface="+mn-cs"/>
                          </a:endParaRPr>
                        </a:p>
                      </a:txBody>
                      <a:tcPr marL="6350" marR="6350" marT="6350" marB="0" anchor="ctr"/>
                    </a:tc>
                    <a:extLst>
                      <a:ext uri="{0D108BD9-81ED-4DB2-BD59-A6C34878D82A}">
                        <a16:rowId xmlns:a16="http://schemas.microsoft.com/office/drawing/2014/main" val="3211908384"/>
                      </a:ext>
                    </a:extLst>
                  </a:tr>
                </a:tbl>
              </a:graphicData>
            </a:graphic>
          </p:graphicFrame>
        </mc:Fallback>
      </mc:AlternateContent>
      <p:sp>
        <p:nvSpPr>
          <p:cNvPr id="3" name="TextBox 2">
            <a:extLst>
              <a:ext uri="{FF2B5EF4-FFF2-40B4-BE49-F238E27FC236}">
                <a16:creationId xmlns:a16="http://schemas.microsoft.com/office/drawing/2014/main" id="{70067916-C56B-8091-4AE9-E97A07298337}"/>
              </a:ext>
            </a:extLst>
          </p:cNvPr>
          <p:cNvSpPr txBox="1"/>
          <p:nvPr/>
        </p:nvSpPr>
        <p:spPr>
          <a:xfrm>
            <a:off x="10759260" y="-47327"/>
            <a:ext cx="163742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11 May 2023</a:t>
            </a: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937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7FCFC-EEF7-CA3B-A94D-5A67F9C51EC0}"/>
              </a:ext>
            </a:extLst>
          </p:cNvPr>
          <p:cNvSpPr>
            <a:spLocks noGrp="1"/>
          </p:cNvSpPr>
          <p:nvPr>
            <p:ph type="title"/>
          </p:nvPr>
        </p:nvSpPr>
        <p:spPr>
          <a:xfrm>
            <a:off x="503381" y="1743363"/>
            <a:ext cx="10972800" cy="2509982"/>
          </a:xfrm>
        </p:spPr>
        <p:txBody>
          <a:bodyPr>
            <a:normAutofit/>
          </a:bodyPr>
          <a:lstStyle/>
          <a:p>
            <a:r>
              <a:rPr lang="en-US" dirty="0"/>
              <a:t>Performance of Internet Applications:</a:t>
            </a:r>
            <a:br>
              <a:rPr lang="en-US" dirty="0"/>
            </a:br>
            <a:r>
              <a:rPr lang="en-US" dirty="0"/>
              <a:t>Default </a:t>
            </a:r>
            <a:r>
              <a:rPr lang="en-US" dirty="0" err="1"/>
              <a:t>WiFi</a:t>
            </a:r>
            <a:r>
              <a:rPr lang="en-US" dirty="0"/>
              <a:t> and with ADWISER</a:t>
            </a:r>
            <a:endParaRPr lang="en-IN" sz="2800" dirty="0"/>
          </a:p>
        </p:txBody>
      </p:sp>
    </p:spTree>
    <p:extLst>
      <p:ext uri="{BB962C8B-B14F-4D97-AF65-F5344CB8AC3E}">
        <p14:creationId xmlns:p14="http://schemas.microsoft.com/office/powerpoint/2010/main" val="237946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54448-1786-5DA6-3CCD-AA00144510FD}"/>
              </a:ext>
            </a:extLst>
          </p:cNvPr>
          <p:cNvSpPr>
            <a:spLocks noGrp="1"/>
          </p:cNvSpPr>
          <p:nvPr>
            <p:ph type="title"/>
          </p:nvPr>
        </p:nvSpPr>
        <p:spPr>
          <a:xfrm>
            <a:off x="609600" y="97972"/>
            <a:ext cx="10972800" cy="609600"/>
          </a:xfrm>
        </p:spPr>
        <p:txBody>
          <a:bodyPr>
            <a:normAutofit fontScale="90000"/>
          </a:bodyPr>
          <a:lstStyle/>
          <a:p>
            <a:r>
              <a:rPr lang="en-US" dirty="0"/>
              <a:t>ADWISER Queues: Activity Detection and Real-Time Packets</a:t>
            </a:r>
            <a:endParaRPr lang="en-IN" dirty="0"/>
          </a:p>
        </p:txBody>
      </p:sp>
      <p:pic>
        <p:nvPicPr>
          <p:cNvPr id="4" name="Picture 3">
            <a:extLst>
              <a:ext uri="{FF2B5EF4-FFF2-40B4-BE49-F238E27FC236}">
                <a16:creationId xmlns:a16="http://schemas.microsoft.com/office/drawing/2014/main" id="{B28AD5CB-AD06-8C3E-D4F9-17D607044A76}"/>
              </a:ext>
            </a:extLst>
          </p:cNvPr>
          <p:cNvPicPr>
            <a:picLocks noChangeAspect="1"/>
          </p:cNvPicPr>
          <p:nvPr/>
        </p:nvPicPr>
        <p:blipFill>
          <a:blip r:embed="rId3"/>
          <a:stretch>
            <a:fillRect/>
          </a:stretch>
        </p:blipFill>
        <p:spPr>
          <a:xfrm>
            <a:off x="1741350" y="1402352"/>
            <a:ext cx="5378558" cy="4972321"/>
          </a:xfrm>
          <a:prstGeom prst="rect">
            <a:avLst/>
          </a:prstGeom>
        </p:spPr>
      </p:pic>
      <p:sp>
        <p:nvSpPr>
          <p:cNvPr id="5" name="Speech Bubble: Rectangle with Corners Rounded 4">
            <a:extLst>
              <a:ext uri="{FF2B5EF4-FFF2-40B4-BE49-F238E27FC236}">
                <a16:creationId xmlns:a16="http://schemas.microsoft.com/office/drawing/2014/main" id="{39856C3C-1AA4-729F-7312-AB39A15E8772}"/>
              </a:ext>
            </a:extLst>
          </p:cNvPr>
          <p:cNvSpPr/>
          <p:nvPr/>
        </p:nvSpPr>
        <p:spPr>
          <a:xfrm>
            <a:off x="8167872" y="636718"/>
            <a:ext cx="3185216" cy="2119801"/>
          </a:xfrm>
          <a:prstGeom prst="wedgeRoundRectCallout">
            <a:avLst>
              <a:gd name="adj1" fmla="val -144905"/>
              <a:gd name="adj2" fmla="val 135146"/>
              <a:gd name="adj3" fmla="val 16667"/>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spAutoFit/>
          </a:bodyPr>
          <a:lstStyle/>
          <a:p>
            <a:pPr marL="0" marR="0" lvl="0" indent="0" algn="ctr" defTabSz="914338" rtl="0" eaLnBrk="1" fontAlgn="auto" latinLnBrk="0" hangingPunct="1">
              <a:lnSpc>
                <a:spcPct val="100000"/>
              </a:lnSpc>
              <a:spcBef>
                <a:spcPts val="0"/>
              </a:spcBef>
              <a:spcAft>
                <a:spcPts val="0"/>
              </a:spcAft>
              <a:buClrTx/>
              <a:buSzTx/>
              <a:buFontTx/>
              <a:buNone/>
              <a:tabLst/>
              <a:defRPr/>
            </a:pPr>
            <a:r>
              <a:rPr kumimoji="0" lang="en-US" sz="1693" b="1" i="0" u="none" strike="noStrike" kern="1200" cap="none" spc="0" normalizeH="0" baseline="0" noProof="0" dirty="0">
                <a:ln>
                  <a:noFill/>
                </a:ln>
                <a:solidFill>
                  <a:prstClr val="black"/>
                </a:solidFill>
                <a:effectLst/>
                <a:uLnTx/>
                <a:uFillTx/>
                <a:latin typeface="Calibri"/>
                <a:ea typeface="+mn-ea"/>
                <a:cs typeface="+mn-cs"/>
              </a:rPr>
              <a:t>The STA queue in ADWISER indicates activity at the STA</a:t>
            </a:r>
          </a:p>
          <a:p>
            <a:pPr marL="0" marR="0" lvl="0" indent="0" algn="ctr" defTabSz="914338" rtl="0" eaLnBrk="1" fontAlgn="auto" latinLnBrk="0" hangingPunct="1">
              <a:lnSpc>
                <a:spcPct val="100000"/>
              </a:lnSpc>
              <a:spcBef>
                <a:spcPts val="0"/>
              </a:spcBef>
              <a:spcAft>
                <a:spcPts val="0"/>
              </a:spcAft>
              <a:buClrTx/>
              <a:buSzTx/>
              <a:buFontTx/>
              <a:buNone/>
              <a:tabLst/>
              <a:defRPr/>
            </a:pPr>
            <a:endParaRPr kumimoji="0" lang="en-US" sz="1693"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338" rtl="0" eaLnBrk="1" fontAlgn="auto" latinLnBrk="0" hangingPunct="1">
              <a:lnSpc>
                <a:spcPct val="100000"/>
              </a:lnSpc>
              <a:spcBef>
                <a:spcPts val="0"/>
              </a:spcBef>
              <a:spcAft>
                <a:spcPts val="0"/>
              </a:spcAft>
              <a:buClrTx/>
              <a:buSzTx/>
              <a:buFontTx/>
              <a:buNone/>
              <a:tabLst/>
              <a:defRPr/>
            </a:pPr>
            <a:r>
              <a:rPr kumimoji="0" lang="en-US" sz="1693" b="1" i="0" u="none" strike="noStrike" kern="1200" cap="none" spc="0" normalizeH="0" baseline="0" noProof="0" dirty="0">
                <a:ln>
                  <a:noFill/>
                </a:ln>
                <a:solidFill>
                  <a:prstClr val="black"/>
                </a:solidFill>
                <a:effectLst/>
                <a:uLnTx/>
                <a:uFillTx/>
                <a:latin typeface="Calibri"/>
                <a:ea typeface="+mn-ea"/>
                <a:cs typeface="+mn-cs"/>
              </a:rPr>
              <a:t>Used by ADWISER to decide which sets of links to include in the scheduling index calculation</a:t>
            </a:r>
          </a:p>
        </p:txBody>
      </p:sp>
      <p:sp>
        <p:nvSpPr>
          <p:cNvPr id="3" name="Content Placeholder 2">
            <a:extLst>
              <a:ext uri="{FF2B5EF4-FFF2-40B4-BE49-F238E27FC236}">
                <a16:creationId xmlns:a16="http://schemas.microsoft.com/office/drawing/2014/main" id="{7C519691-2E59-BE9A-110A-10907BD79728}"/>
              </a:ext>
            </a:extLst>
          </p:cNvPr>
          <p:cNvSpPr txBox="1">
            <a:spLocks/>
          </p:cNvSpPr>
          <p:nvPr/>
        </p:nvSpPr>
        <p:spPr>
          <a:xfrm>
            <a:off x="7454977" y="4032106"/>
            <a:ext cx="4611006" cy="1705914"/>
          </a:xfrm>
          <a:prstGeom prst="rect">
            <a:avLst/>
          </a:prstGeom>
        </p:spPr>
        <p:txBody>
          <a:bodyPr vert="horz" lIns="107287" tIns="53643" rIns="107287" bIns="53643" rtlCol="0">
            <a:noAutofit/>
          </a:bodyPr>
          <a:lstStyle>
            <a:lvl1pPr marL="402325" indent="-402325"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2400" kern="1200">
                <a:solidFill>
                  <a:srgbClr val="C00000"/>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402325" marR="0" lvl="0" indent="-402325" algn="l" defTabSz="1072866" rtl="0" eaLnBrk="1" fontAlgn="auto" latinLnBrk="0" hangingPunct="1">
              <a:lnSpc>
                <a:spcPct val="100000"/>
              </a:lnSpc>
              <a:spcBef>
                <a:spcPct val="20000"/>
              </a:spcBef>
              <a:spcAft>
                <a:spcPts val="0"/>
              </a:spcAft>
              <a:buClrTx/>
              <a:buSzTx/>
              <a:buFont typeface="Arial" pitchFamily="34" charset="0"/>
              <a:buChar char="•"/>
              <a:tabLst/>
              <a:defRPr/>
            </a:pPr>
            <a:r>
              <a:rPr lang="en-US" sz="2000" dirty="0">
                <a:solidFill>
                  <a:prstClr val="black"/>
                </a:solidFill>
                <a:latin typeface="Calibri"/>
              </a:rPr>
              <a:t>Voice and video packets are handled by releasing them at the beginning of each slice</a:t>
            </a:r>
          </a:p>
          <a:p>
            <a:pPr marL="402325" marR="0" lvl="0" indent="-402325" algn="l" defTabSz="1072866"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rPr>
              <a:t>This</a:t>
            </a:r>
            <a:r>
              <a:rPr kumimoji="0" lang="en-US" sz="2000" b="0" i="0" u="none" strike="noStrike" kern="1200" cap="none" spc="0" normalizeH="0" noProof="0" dirty="0">
                <a:ln>
                  <a:noFill/>
                </a:ln>
                <a:solidFill>
                  <a:prstClr val="black"/>
                </a:solidFill>
                <a:effectLst/>
                <a:uLnTx/>
                <a:uFillTx/>
                <a:latin typeface="Calibri"/>
              </a:rPr>
              <a:t> suffices for the commonly used voice and video formats</a:t>
            </a:r>
            <a:endParaRPr kumimoji="0" lang="en-US" sz="2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64248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80AB-DF7B-5885-3523-A74E6A04E8B0}"/>
              </a:ext>
            </a:extLst>
          </p:cNvPr>
          <p:cNvSpPr>
            <a:spLocks noGrp="1"/>
          </p:cNvSpPr>
          <p:nvPr>
            <p:ph type="title"/>
          </p:nvPr>
        </p:nvSpPr>
        <p:spPr>
          <a:xfrm>
            <a:off x="547756" y="-61843"/>
            <a:ext cx="10972800" cy="609600"/>
          </a:xfrm>
        </p:spPr>
        <p:txBody>
          <a:bodyPr/>
          <a:lstStyle/>
          <a:p>
            <a:r>
              <a:rPr lang="en-US" dirty="0"/>
              <a:t>How the ADWISER Approach Can Enhance </a:t>
            </a:r>
            <a:r>
              <a:rPr lang="en-US" dirty="0" err="1"/>
              <a:t>WiFi</a:t>
            </a:r>
            <a:r>
              <a:rPr lang="en-US" dirty="0"/>
              <a:t> 6 &amp; </a:t>
            </a:r>
            <a:r>
              <a:rPr lang="en-US" dirty="0" err="1"/>
              <a:t>WiFi</a:t>
            </a:r>
            <a:r>
              <a:rPr lang="en-US" dirty="0"/>
              <a:t> 7</a:t>
            </a:r>
          </a:p>
        </p:txBody>
      </p:sp>
      <p:graphicFrame>
        <p:nvGraphicFramePr>
          <p:cNvPr id="5" name="Table 146">
            <a:extLst>
              <a:ext uri="{FF2B5EF4-FFF2-40B4-BE49-F238E27FC236}">
                <a16:creationId xmlns:a16="http://schemas.microsoft.com/office/drawing/2014/main" id="{8473B21A-03B0-0AF2-7F03-7417413F6BD9}"/>
              </a:ext>
            </a:extLst>
          </p:cNvPr>
          <p:cNvGraphicFramePr>
            <a:graphicFrameLocks noGrp="1"/>
          </p:cNvGraphicFramePr>
          <p:nvPr>
            <p:extLst>
              <p:ext uri="{D42A27DB-BD31-4B8C-83A1-F6EECF244321}">
                <p14:modId xmlns:p14="http://schemas.microsoft.com/office/powerpoint/2010/main" val="1434711042"/>
              </p:ext>
            </p:extLst>
          </p:nvPr>
        </p:nvGraphicFramePr>
        <p:xfrm>
          <a:off x="223234" y="597354"/>
          <a:ext cx="11792755" cy="5863479"/>
        </p:xfrm>
        <a:graphic>
          <a:graphicData uri="http://schemas.openxmlformats.org/drawingml/2006/table">
            <a:tbl>
              <a:tblPr firstRow="1" bandRow="1">
                <a:tableStyleId>{5C22544A-7EE6-4342-B048-85BDC9FD1C3A}</a:tableStyleId>
              </a:tblPr>
              <a:tblGrid>
                <a:gridCol w="581681">
                  <a:extLst>
                    <a:ext uri="{9D8B030D-6E8A-4147-A177-3AD203B41FA5}">
                      <a16:colId xmlns:a16="http://schemas.microsoft.com/office/drawing/2014/main" val="4058011973"/>
                    </a:ext>
                  </a:extLst>
                </a:gridCol>
                <a:gridCol w="2497805">
                  <a:extLst>
                    <a:ext uri="{9D8B030D-6E8A-4147-A177-3AD203B41FA5}">
                      <a16:colId xmlns:a16="http://schemas.microsoft.com/office/drawing/2014/main" val="3007420008"/>
                    </a:ext>
                  </a:extLst>
                </a:gridCol>
                <a:gridCol w="4362609">
                  <a:extLst>
                    <a:ext uri="{9D8B030D-6E8A-4147-A177-3AD203B41FA5}">
                      <a16:colId xmlns:a16="http://schemas.microsoft.com/office/drawing/2014/main" val="3159599094"/>
                    </a:ext>
                  </a:extLst>
                </a:gridCol>
                <a:gridCol w="4350660">
                  <a:extLst>
                    <a:ext uri="{9D8B030D-6E8A-4147-A177-3AD203B41FA5}">
                      <a16:colId xmlns:a16="http://schemas.microsoft.com/office/drawing/2014/main" val="1260797924"/>
                    </a:ext>
                  </a:extLst>
                </a:gridCol>
              </a:tblGrid>
              <a:tr h="542046">
                <a:tc>
                  <a:txBody>
                    <a:bodyPr/>
                    <a:lstStyle/>
                    <a:p>
                      <a:pPr algn="l"/>
                      <a:endParaRPr lang="en-IN" sz="1600" b="0" dirty="0">
                        <a:latin typeface="+mn-lt"/>
                      </a:endParaRPr>
                    </a:p>
                  </a:txBody>
                  <a:tcPr marL="91437" marR="91437" marT="45718" marB="45718" anchor="ctr" anchorCtr="1"/>
                </a:tc>
                <a:tc>
                  <a:txBody>
                    <a:bodyPr/>
                    <a:lstStyle/>
                    <a:p>
                      <a:pPr lvl="0" algn="ctr">
                        <a:buNone/>
                      </a:pPr>
                      <a:r>
                        <a:rPr lang="en-US" sz="1600" b="1" dirty="0">
                          <a:latin typeface="+mn-lt"/>
                        </a:rPr>
                        <a:t>Aspects</a:t>
                      </a:r>
                    </a:p>
                  </a:txBody>
                  <a:tcPr marL="91437" marR="91437" marT="45718" marB="45718" anchor="ctr"/>
                </a:tc>
                <a:tc>
                  <a:txBody>
                    <a:bodyPr/>
                    <a:lstStyle/>
                    <a:p>
                      <a:pPr lvl="0" algn="ctr">
                        <a:buNone/>
                      </a:pPr>
                      <a:r>
                        <a:rPr lang="en-US" sz="1600" b="1" i="0" u="none" strike="noStrike" noProof="0" dirty="0" err="1">
                          <a:latin typeface="+mn-lt"/>
                        </a:rPr>
                        <a:t>WiFi</a:t>
                      </a:r>
                      <a:r>
                        <a:rPr lang="en-US" sz="1600" b="1" i="0" u="none" strike="noStrike" noProof="0" dirty="0">
                          <a:latin typeface="+mn-lt"/>
                        </a:rPr>
                        <a:t> 6 &amp; </a:t>
                      </a:r>
                      <a:r>
                        <a:rPr lang="en-US" sz="1600" b="1" i="0" u="none" strike="noStrike" noProof="0" dirty="0" err="1">
                          <a:latin typeface="+mn-lt"/>
                        </a:rPr>
                        <a:t>WiFi</a:t>
                      </a:r>
                      <a:r>
                        <a:rPr lang="en-US" sz="1600" b="1" i="0" u="none" strike="noStrike" noProof="0" dirty="0">
                          <a:latin typeface="+mn-lt"/>
                        </a:rPr>
                        <a:t> 7 </a:t>
                      </a:r>
                    </a:p>
                  </a:txBody>
                  <a:tcPr marL="91437" marR="91437" marT="45717" marB="45717" anchor="ctr"/>
                </a:tc>
                <a:tc>
                  <a:txBody>
                    <a:bodyPr/>
                    <a:lstStyle/>
                    <a:p>
                      <a:pPr lvl="0" algn="ctr">
                        <a:buNone/>
                      </a:pPr>
                      <a:r>
                        <a:rPr lang="en-US" sz="1600" b="1" dirty="0">
                          <a:latin typeface="+mn-lt"/>
                        </a:rPr>
                        <a:t>ADWISER</a:t>
                      </a:r>
                    </a:p>
                  </a:txBody>
                  <a:tcPr marL="91437" marR="91437" marT="45717" marB="45717" anchor="ctr"/>
                </a:tc>
                <a:extLst>
                  <a:ext uri="{0D108BD9-81ED-4DB2-BD59-A6C34878D82A}">
                    <a16:rowId xmlns:a16="http://schemas.microsoft.com/office/drawing/2014/main" val="1793914966"/>
                  </a:ext>
                </a:extLst>
              </a:tr>
              <a:tr h="0">
                <a:tc>
                  <a:txBody>
                    <a:bodyPr/>
                    <a:lstStyle/>
                    <a:p>
                      <a:pPr lvl="0" algn="l">
                        <a:buNone/>
                      </a:pPr>
                      <a:r>
                        <a:rPr lang="en-US" sz="1600" b="0">
                          <a:latin typeface="+mn-lt"/>
                        </a:rPr>
                        <a:t>1</a:t>
                      </a:r>
                    </a:p>
                  </a:txBody>
                  <a:tcPr marL="91437" marR="91437" marT="45717" marB="45717" anchor="ctr"/>
                </a:tc>
                <a:tc>
                  <a:txBody>
                    <a:bodyPr/>
                    <a:lstStyle/>
                    <a:p>
                      <a:pPr lvl="0" algn="l">
                        <a:buNone/>
                      </a:pPr>
                      <a:r>
                        <a:rPr lang="en-US" sz="1600" b="0" dirty="0">
                          <a:latin typeface="+mn-lt"/>
                        </a:rPr>
                        <a:t>Synchronous Scheduling</a:t>
                      </a:r>
                    </a:p>
                  </a:txBody>
                  <a:tcPr marL="91437" marR="91437" marT="45717" marB="45717"/>
                </a:tc>
                <a:tc>
                  <a:txBody>
                    <a:bodyPr/>
                    <a:lstStyle/>
                    <a:p>
                      <a:pPr marL="0" marR="0" lvl="0" indent="0" algn="l" defTabSz="107286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n-lt"/>
                          <a:ea typeface="+mn-ea"/>
                          <a:cs typeface="+mn-cs"/>
                        </a:rPr>
                        <a:t>Asynchronous scheduling</a:t>
                      </a:r>
                    </a:p>
                    <a:p>
                      <a:pPr lvl="0" algn="l">
                        <a:lnSpc>
                          <a:spcPct val="100000"/>
                        </a:lnSpc>
                        <a:spcBef>
                          <a:spcPts val="0"/>
                        </a:spcBef>
                        <a:spcAft>
                          <a:spcPts val="0"/>
                        </a:spcAft>
                        <a:buNone/>
                      </a:pPr>
                      <a:r>
                        <a:rPr lang="en-US" sz="1600" b="0" i="0" u="none" strike="noStrike" noProof="0" dirty="0"/>
                        <a:t>AP must win a </a:t>
                      </a:r>
                      <a:r>
                        <a:rPr lang="en-US" sz="1600" b="0" i="0" u="none" strike="noStrike" noProof="0" dirty="0" err="1"/>
                        <a:t>TxOP</a:t>
                      </a:r>
                      <a:r>
                        <a:rPr lang="en-US" sz="1600" b="0" i="0" u="none" strike="noStrike" noProof="0" dirty="0"/>
                        <a:t> to incorporate scheduling for that </a:t>
                      </a:r>
                      <a:r>
                        <a:rPr lang="en-US" sz="1600" b="0" i="0" u="none" strike="noStrike" noProof="0" dirty="0" err="1"/>
                        <a:t>TxOP</a:t>
                      </a:r>
                      <a:r>
                        <a:rPr lang="en-US" sz="1600" b="0" i="0" u="none" strike="noStrike" noProof="0" dirty="0"/>
                        <a:t>. </a:t>
                      </a:r>
                      <a:endParaRPr lang="en-US" sz="1600" b="1" i="0" u="none" strike="noStrike" noProof="0" dirty="0">
                        <a:latin typeface="+mn-lt"/>
                      </a:endParaRPr>
                    </a:p>
                  </a:txBody>
                  <a:tcPr marL="91437" marR="91437" marT="45717" marB="45717"/>
                </a:tc>
                <a:tc>
                  <a:txBody>
                    <a:bodyPr/>
                    <a:lstStyle/>
                    <a:p>
                      <a:pPr marL="0" marR="0" lvl="0" indent="0" algn="l" defTabSz="107286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n-lt"/>
                          <a:ea typeface="+mn-ea"/>
                          <a:cs typeface="+mn-cs"/>
                        </a:rPr>
                        <a:t>Synchronous scheduling</a:t>
                      </a:r>
                    </a:p>
                    <a:p>
                      <a:pPr lvl="0" algn="l">
                        <a:lnSpc>
                          <a:spcPct val="100000"/>
                        </a:lnSpc>
                        <a:spcBef>
                          <a:spcPts val="0"/>
                        </a:spcBef>
                        <a:spcAft>
                          <a:spcPts val="0"/>
                        </a:spcAft>
                        <a:buNone/>
                      </a:pPr>
                      <a:r>
                        <a:rPr lang="en-US" sz="1600" b="0" i="0" u="none" strike="noStrike" noProof="0" dirty="0">
                          <a:latin typeface="+mn-lt"/>
                        </a:rPr>
                        <a:t>ADWISER schedules AP-STA pairs in synchronous time-slices, based on a stateful algorithm.</a:t>
                      </a:r>
                    </a:p>
                  </a:txBody>
                  <a:tcPr marL="91437" marR="91437" marT="45717" marB="45717"/>
                </a:tc>
                <a:extLst>
                  <a:ext uri="{0D108BD9-81ED-4DB2-BD59-A6C34878D82A}">
                    <a16:rowId xmlns:a16="http://schemas.microsoft.com/office/drawing/2014/main" val="746335176"/>
                  </a:ext>
                </a:extLst>
              </a:tr>
              <a:tr h="815189">
                <a:tc>
                  <a:txBody>
                    <a:bodyPr/>
                    <a:lstStyle/>
                    <a:p>
                      <a:pPr lvl="0" algn="l">
                        <a:buNone/>
                      </a:pPr>
                      <a:r>
                        <a:rPr lang="en-US" sz="1600" b="0" dirty="0">
                          <a:latin typeface="+mn-lt"/>
                        </a:rPr>
                        <a:t>2</a:t>
                      </a:r>
                    </a:p>
                  </a:txBody>
                  <a:tcPr marL="91437" marR="91437" marT="45718" marB="45718" anchor="ctr"/>
                </a:tc>
                <a:tc>
                  <a:txBody>
                    <a:bodyPr/>
                    <a:lstStyle/>
                    <a:p>
                      <a:pPr lvl="0" algn="l">
                        <a:buNone/>
                      </a:pPr>
                      <a:r>
                        <a:rPr lang="en-US" sz="1600" dirty="0">
                          <a:latin typeface="+mn-lt"/>
                        </a:rPr>
                        <a:t>Globally Optimal Scheduling</a:t>
                      </a:r>
                    </a:p>
                  </a:txBody>
                  <a:tcPr marL="91437" marR="91437" marT="45718" marB="45718"/>
                </a:tc>
                <a:tc>
                  <a:txBody>
                    <a:bodyPr/>
                    <a:lstStyle/>
                    <a:p>
                      <a:pPr lvl="0" algn="l">
                        <a:lnSpc>
                          <a:spcPct val="100000"/>
                        </a:lnSpc>
                        <a:spcBef>
                          <a:spcPts val="0"/>
                        </a:spcBef>
                        <a:spcAft>
                          <a:spcPts val="0"/>
                        </a:spcAft>
                        <a:buNone/>
                      </a:pPr>
                      <a:r>
                        <a:rPr lang="en-US" sz="1600" b="1" dirty="0"/>
                        <a:t>Each AP has a view of only its own STAs</a:t>
                      </a:r>
                      <a:r>
                        <a:rPr lang="en-US" sz="1600" dirty="0"/>
                        <a:t>, and can do OFDMA scheduling only over them. </a:t>
                      </a:r>
                    </a:p>
                  </a:txBody>
                  <a:tcPr marL="91437" marR="91437" marT="45717" marB="45717"/>
                </a:tc>
                <a:tc>
                  <a:txBody>
                    <a:bodyPr/>
                    <a:lstStyle/>
                    <a:p>
                      <a:pPr lvl="0" algn="l">
                        <a:buNone/>
                      </a:pPr>
                      <a:r>
                        <a:rPr lang="en-US" sz="1600" b="1" i="0" u="none" strike="noStrike" noProof="0" dirty="0">
                          <a:latin typeface="+mn-lt"/>
                        </a:rPr>
                        <a:t>ADWISER does globally optimal scheduling</a:t>
                      </a:r>
                      <a:endParaRPr lang="en-US" sz="1600" b="0" i="0" u="none" strike="noStrike" noProof="0" dirty="0">
                        <a:latin typeface="+mn-lt"/>
                      </a:endParaRPr>
                    </a:p>
                  </a:txBody>
                  <a:tcPr marL="91437" marR="91437" marT="45717" marB="45717"/>
                </a:tc>
                <a:extLst>
                  <a:ext uri="{0D108BD9-81ED-4DB2-BD59-A6C34878D82A}">
                    <a16:rowId xmlns:a16="http://schemas.microsoft.com/office/drawing/2014/main" val="862405641"/>
                  </a:ext>
                </a:extLst>
              </a:tr>
              <a:tr h="1238506">
                <a:tc>
                  <a:txBody>
                    <a:bodyPr/>
                    <a:lstStyle/>
                    <a:p>
                      <a:pPr lvl="0" algn="l">
                        <a:buNone/>
                      </a:pPr>
                      <a:r>
                        <a:rPr lang="en-US" sz="1600" b="0" dirty="0">
                          <a:latin typeface="+mn-lt"/>
                        </a:rPr>
                        <a:t>3</a:t>
                      </a:r>
                    </a:p>
                  </a:txBody>
                  <a:tcPr marL="91437" marR="91437" marT="45718" marB="45718" anchor="ctr"/>
                </a:tc>
                <a:tc>
                  <a:txBody>
                    <a:bodyPr/>
                    <a:lstStyle/>
                    <a:p>
                      <a:pPr lvl="0" algn="l">
                        <a:buNone/>
                      </a:pPr>
                      <a:r>
                        <a:rPr lang="en-US" sz="1600" b="0" i="0" u="none" strike="noStrike" noProof="0" dirty="0">
                          <a:latin typeface="+mn-lt"/>
                        </a:rPr>
                        <a:t>Distributed vs. </a:t>
                      </a:r>
                      <a:r>
                        <a:rPr lang="en-US" sz="1600" b="0" i="0" u="none" strike="noStrike" noProof="0" dirty="0" err="1">
                          <a:latin typeface="+mn-lt"/>
                        </a:rPr>
                        <a:t>Centralised</a:t>
                      </a:r>
                      <a:endParaRPr lang="en-US" sz="1600" dirty="0">
                        <a:latin typeface="+mn-lt"/>
                      </a:endParaRPr>
                    </a:p>
                  </a:txBody>
                  <a:tcPr marL="91437" marR="91437" marT="45718" marB="45718"/>
                </a:tc>
                <a:tc>
                  <a:txBody>
                    <a:bodyPr/>
                    <a:lstStyle/>
                    <a:p>
                      <a:pPr lvl="0" algn="l">
                        <a:lnSpc>
                          <a:spcPct val="100000"/>
                        </a:lnSpc>
                        <a:spcBef>
                          <a:spcPts val="0"/>
                        </a:spcBef>
                        <a:spcAft>
                          <a:spcPts val="0"/>
                        </a:spcAft>
                        <a:buNone/>
                      </a:pPr>
                      <a:r>
                        <a:rPr lang="en-US" sz="1600" b="1" i="0" u="none" strike="noStrike" noProof="0" dirty="0">
                          <a:latin typeface="+mn-lt"/>
                        </a:rPr>
                        <a:t>Distributed scheduling using </a:t>
                      </a:r>
                      <a:r>
                        <a:rPr lang="en-US" sz="1600" b="1" i="0" u="none" strike="noStrike" noProof="0" dirty="0" err="1">
                          <a:latin typeface="+mn-lt"/>
                        </a:rPr>
                        <a:t>interAP</a:t>
                      </a:r>
                      <a:r>
                        <a:rPr lang="en-US" sz="1600" b="1" i="0" u="none" strike="noStrike" noProof="0" dirty="0">
                          <a:latin typeface="+mn-lt"/>
                        </a:rPr>
                        <a:t> coordination: a lot of information exchange about link qualities must take place between the APs and a Master AP </a:t>
                      </a:r>
                      <a:endParaRPr lang="en-US" dirty="0"/>
                    </a:p>
                  </a:txBody>
                  <a:tcPr marL="91437" marR="91437" marT="45717" marB="45717"/>
                </a:tc>
                <a:tc>
                  <a:txBody>
                    <a:bodyPr/>
                    <a:lstStyle/>
                    <a:p>
                      <a:pPr lvl="0" algn="l">
                        <a:buNone/>
                      </a:pPr>
                      <a:r>
                        <a:rPr lang="en-US" sz="1600" b="1" i="0" u="none" strike="noStrike" noProof="0" dirty="0">
                          <a:latin typeface="+mn-lt"/>
                        </a:rPr>
                        <a:t>ADWISER</a:t>
                      </a:r>
                      <a:r>
                        <a:rPr lang="en-US" sz="1600" b="0" i="0" u="none" strike="noStrike" noProof="0" dirty="0">
                          <a:latin typeface="+mn-lt"/>
                        </a:rPr>
                        <a:t> </a:t>
                      </a:r>
                      <a:r>
                        <a:rPr lang="en-US" sz="1600" b="1" i="0" u="none" strike="noStrike" noProof="0" dirty="0">
                          <a:latin typeface="+mn-lt"/>
                        </a:rPr>
                        <a:t>computes the schedule using the performance in previous slices for each AP-STA pair </a:t>
                      </a:r>
                    </a:p>
                  </a:txBody>
                  <a:tcPr marL="91437" marR="91437" marT="45717" marB="45717"/>
                </a:tc>
                <a:extLst>
                  <a:ext uri="{0D108BD9-81ED-4DB2-BD59-A6C34878D82A}">
                    <a16:rowId xmlns:a16="http://schemas.microsoft.com/office/drawing/2014/main" val="2282628900"/>
                  </a:ext>
                </a:extLst>
              </a:tr>
              <a:tr h="574796">
                <a:tc>
                  <a:txBody>
                    <a:bodyPr/>
                    <a:lstStyle/>
                    <a:p>
                      <a:pPr lvl="0" algn="l">
                        <a:buNone/>
                      </a:pPr>
                      <a:r>
                        <a:rPr lang="en-US" sz="1600" b="0" dirty="0">
                          <a:latin typeface="+mn-lt"/>
                        </a:rPr>
                        <a:t>4</a:t>
                      </a:r>
                    </a:p>
                  </a:txBody>
                  <a:tcPr marL="91437" marR="91437" marT="45717" marB="45717" anchor="ctr"/>
                </a:tc>
                <a:tc>
                  <a:txBody>
                    <a:bodyPr/>
                    <a:lstStyle/>
                    <a:p>
                      <a:pPr marL="0" marR="0" lvl="0" indent="0" algn="l" defTabSz="107286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STA Power Management</a:t>
                      </a:r>
                    </a:p>
                  </a:txBody>
                  <a:tcPr marL="91437" marR="91437" marT="45717" marB="45717"/>
                </a:tc>
                <a:tc>
                  <a:txBody>
                    <a:bodyPr/>
                    <a:lstStyle/>
                    <a:p>
                      <a:pPr lvl="0" algn="l">
                        <a:buNone/>
                      </a:pPr>
                      <a:r>
                        <a:rPr lang="en-US" sz="1600" b="1" dirty="0"/>
                        <a:t>Power Save takes priority over QoS</a:t>
                      </a:r>
                    </a:p>
                  </a:txBody>
                  <a:tcPr marL="91437" marR="91437" marT="45717" marB="45717"/>
                </a:tc>
                <a:tc>
                  <a:txBody>
                    <a:bodyPr/>
                    <a:lstStyle/>
                    <a:p>
                      <a:pPr lvl="0" algn="l">
                        <a:buNone/>
                      </a:pPr>
                      <a:r>
                        <a:rPr lang="en-US" sz="1600" b="0" i="0" u="none" strike="noStrike" noProof="0" dirty="0">
                          <a:latin typeface="+mn-lt"/>
                        </a:rPr>
                        <a:t>Time-sliced scheduling provides a sleep schedule that will be </a:t>
                      </a:r>
                      <a:r>
                        <a:rPr lang="en-US" sz="1600" b="1" i="0" u="none" strike="noStrike" noProof="0" dirty="0">
                          <a:latin typeface="+mn-lt"/>
                        </a:rPr>
                        <a:t>Optimal for Power Save and for QoS</a:t>
                      </a:r>
                    </a:p>
                  </a:txBody>
                  <a:tcPr marL="91437" marR="91437" marT="45717" marB="45717"/>
                </a:tc>
                <a:extLst>
                  <a:ext uri="{0D108BD9-81ED-4DB2-BD59-A6C34878D82A}">
                    <a16:rowId xmlns:a16="http://schemas.microsoft.com/office/drawing/2014/main" val="84807208"/>
                  </a:ext>
                </a:extLst>
              </a:tr>
              <a:tr h="892767">
                <a:tc>
                  <a:txBody>
                    <a:bodyPr/>
                    <a:lstStyle/>
                    <a:p>
                      <a:pPr lvl="0" algn="l">
                        <a:buNone/>
                      </a:pPr>
                      <a:r>
                        <a:rPr lang="en-US" sz="1600" b="0" dirty="0">
                          <a:latin typeface="+mn-lt"/>
                        </a:rPr>
                        <a:t>4</a:t>
                      </a:r>
                    </a:p>
                  </a:txBody>
                  <a:tcPr marL="91437" marR="91437" marT="45717" marB="45717" anchor="ctr"/>
                </a:tc>
                <a:tc>
                  <a:txBody>
                    <a:bodyPr/>
                    <a:lstStyle/>
                    <a:p>
                      <a:pPr marL="0" marR="0" lvl="0" indent="0" algn="l" defTabSz="107286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Information Availability</a:t>
                      </a:r>
                    </a:p>
                  </a:txBody>
                  <a:tcPr marL="91437" marR="91437" marT="45717" marB="45717" anchor="ctr"/>
                </a:tc>
                <a:tc>
                  <a:txBody>
                    <a:bodyPr/>
                    <a:lstStyle/>
                    <a:p>
                      <a:pPr lvl="0" algn="l">
                        <a:buNone/>
                      </a:pPr>
                      <a:r>
                        <a:rPr lang="en-US" sz="1600" b="1" i="0" u="none" strike="noStrike" noProof="0" dirty="0">
                          <a:latin typeface="+mn-lt"/>
                        </a:rPr>
                        <a:t>Some crucial information is available at the APs: Which STAs are associated? The state of its MAC queues? The AP’s own aggregation policy.</a:t>
                      </a:r>
                      <a:endParaRPr lang="en-US" b="1" dirty="0"/>
                    </a:p>
                  </a:txBody>
                  <a:tcPr marL="91437" marR="91437" marT="45717" marB="45717" anchor="ctr"/>
                </a:tc>
                <a:tc>
                  <a:txBody>
                    <a:bodyPr/>
                    <a:lstStyle/>
                    <a:p>
                      <a:pPr lvl="0" algn="l">
                        <a:buNone/>
                      </a:pPr>
                      <a:r>
                        <a:rPr lang="en-US" sz="1600" b="1" i="0" u="none" strike="noStrike" noProof="0" dirty="0">
                          <a:latin typeface="+mn-lt"/>
                        </a:rPr>
                        <a:t>Some of this crucial information has to be either probed for by ADWISER, or has to be assumed or estimated, leading to overheads.</a:t>
                      </a:r>
                    </a:p>
                  </a:txBody>
                  <a:tcPr marL="91437" marR="91437" marT="45717" marB="45717" anchor="ctr"/>
                </a:tc>
                <a:extLst>
                  <a:ext uri="{0D108BD9-81ED-4DB2-BD59-A6C34878D82A}">
                    <a16:rowId xmlns:a16="http://schemas.microsoft.com/office/drawing/2014/main" val="682301263"/>
                  </a:ext>
                </a:extLst>
              </a:tr>
              <a:tr h="972903">
                <a:tc gridSpan="4">
                  <a:txBody>
                    <a:bodyPr/>
                    <a:lstStyle/>
                    <a:p>
                      <a:pPr lvl="0" algn="ctr">
                        <a:buNone/>
                      </a:pPr>
                      <a:r>
                        <a:rPr lang="en-US" sz="1800" b="1" dirty="0">
                          <a:solidFill>
                            <a:srgbClr val="C00000"/>
                          </a:solidFill>
                          <a:latin typeface="+mn-lt"/>
                        </a:rPr>
                        <a:t>The future might be to provide a new well-thought-out Control Plane to  (a) </a:t>
                      </a:r>
                      <a:r>
                        <a:rPr lang="en-US" sz="1800" b="1" dirty="0">
                          <a:solidFill>
                            <a:srgbClr val="00B050"/>
                          </a:solidFill>
                          <a:latin typeface="+mn-lt"/>
                        </a:rPr>
                        <a:t>permit a central QoS controller to obtain the information it needs from the APs,</a:t>
                      </a:r>
                      <a:r>
                        <a:rPr lang="en-US" sz="1800" b="1" dirty="0">
                          <a:solidFill>
                            <a:srgbClr val="C00000"/>
                          </a:solidFill>
                          <a:latin typeface="+mn-lt"/>
                        </a:rPr>
                        <a:t> or </a:t>
                      </a:r>
                      <a:r>
                        <a:rPr lang="en-US" sz="1800" b="1" dirty="0">
                          <a:solidFill>
                            <a:schemeClr val="accent5">
                              <a:lumMod val="50000"/>
                            </a:schemeClr>
                          </a:solidFill>
                          <a:latin typeface="+mn-lt"/>
                        </a:rPr>
                        <a:t>(b) embed ADWISER-like functionality in a centralized or distributed way in the APs</a:t>
                      </a:r>
                    </a:p>
                  </a:txBody>
                  <a:tcPr marL="91437" marR="91437" marT="45717" marB="45717" anchor="ctr" anchorCtr="1"/>
                </a:tc>
                <a:tc hMerge="1">
                  <a:txBody>
                    <a:bodyPr/>
                    <a:lstStyle/>
                    <a:p>
                      <a:pPr marL="0" marR="0" lvl="0" indent="0" algn="l" defTabSz="1072866"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txBody>
                  <a:tcPr marL="91437" marR="91437" marT="45717" marB="45717" anchor="ctr"/>
                </a:tc>
                <a:tc hMerge="1">
                  <a:txBody>
                    <a:bodyPr/>
                    <a:lstStyle/>
                    <a:p>
                      <a:pPr lvl="0" algn="l">
                        <a:buNone/>
                      </a:pPr>
                      <a:endParaRPr lang="en-US" dirty="0"/>
                    </a:p>
                  </a:txBody>
                  <a:tcPr marL="91437" marR="91437" marT="45717" marB="45717" anchor="ctr"/>
                </a:tc>
                <a:tc hMerge="1">
                  <a:txBody>
                    <a:bodyPr/>
                    <a:lstStyle/>
                    <a:p>
                      <a:pPr lvl="0" algn="l">
                        <a:buNone/>
                      </a:pPr>
                      <a:endParaRPr lang="en-US" sz="1600" b="0" i="0" u="none" strike="noStrike" noProof="0" dirty="0">
                        <a:latin typeface="+mn-lt"/>
                      </a:endParaRPr>
                    </a:p>
                  </a:txBody>
                  <a:tcPr marL="91437" marR="91437" marT="45717" marB="45717" anchor="ctr"/>
                </a:tc>
                <a:extLst>
                  <a:ext uri="{0D108BD9-81ED-4DB2-BD59-A6C34878D82A}">
                    <a16:rowId xmlns:a16="http://schemas.microsoft.com/office/drawing/2014/main" val="1571180516"/>
                  </a:ext>
                </a:extLst>
              </a:tr>
            </a:tbl>
          </a:graphicData>
        </a:graphic>
      </p:graphicFrame>
    </p:spTree>
    <p:extLst>
      <p:ext uri="{BB962C8B-B14F-4D97-AF65-F5344CB8AC3E}">
        <p14:creationId xmlns:p14="http://schemas.microsoft.com/office/powerpoint/2010/main" val="759760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CFAE-6F10-C736-1B0C-42C85AB23EB4}"/>
              </a:ext>
            </a:extLst>
          </p:cNvPr>
          <p:cNvSpPr>
            <a:spLocks noGrp="1"/>
          </p:cNvSpPr>
          <p:nvPr>
            <p:ph type="title"/>
          </p:nvPr>
        </p:nvSpPr>
        <p:spPr>
          <a:xfrm>
            <a:off x="609600" y="40758"/>
            <a:ext cx="10972800" cy="496186"/>
          </a:xfrm>
        </p:spPr>
        <p:txBody>
          <a:bodyPr>
            <a:normAutofit fontScale="90000"/>
          </a:bodyPr>
          <a:lstStyle/>
          <a:p>
            <a:r>
              <a:rPr lang="en-US" dirty="0"/>
              <a:t>Acknowledgements, Publications, and Patents</a:t>
            </a:r>
            <a:endParaRPr lang="en-IN" dirty="0"/>
          </a:p>
        </p:txBody>
      </p:sp>
      <p:sp>
        <p:nvSpPr>
          <p:cNvPr id="3" name="Content Placeholder 2">
            <a:extLst>
              <a:ext uri="{FF2B5EF4-FFF2-40B4-BE49-F238E27FC236}">
                <a16:creationId xmlns:a16="http://schemas.microsoft.com/office/drawing/2014/main" id="{3494C457-5F53-EC36-B069-BCC25764539B}"/>
              </a:ext>
            </a:extLst>
          </p:cNvPr>
          <p:cNvSpPr>
            <a:spLocks noGrp="1"/>
          </p:cNvSpPr>
          <p:nvPr>
            <p:ph idx="1"/>
          </p:nvPr>
        </p:nvSpPr>
        <p:spPr>
          <a:xfrm>
            <a:off x="393404" y="536943"/>
            <a:ext cx="11594805" cy="6220047"/>
          </a:xfrm>
        </p:spPr>
        <p:txBody>
          <a:bodyPr>
            <a:noAutofit/>
          </a:bodyPr>
          <a:lstStyle/>
          <a:p>
            <a:r>
              <a:rPr lang="en-US" sz="1600" b="1" dirty="0"/>
              <a:t>During 2021-2023, our work was supported by CSR grants from Arista Networks and Cisco</a:t>
            </a:r>
          </a:p>
          <a:p>
            <a:r>
              <a:rPr lang="en-US" sz="1600" dirty="0"/>
              <a:t>Publications and Patents:</a:t>
            </a:r>
          </a:p>
          <a:p>
            <a:pPr lvl="1"/>
            <a:r>
              <a:rPr lang="en-US" sz="1600" b="1" dirty="0"/>
              <a:t>Recent (Emphasis on HT </a:t>
            </a:r>
            <a:r>
              <a:rPr lang="en-US" sz="1600" b="1" dirty="0" err="1"/>
              <a:t>WiFi</a:t>
            </a:r>
            <a:r>
              <a:rPr lang="en-US" sz="1600" b="1" dirty="0"/>
              <a:t> and fine-grained time-slicing):</a:t>
            </a:r>
          </a:p>
          <a:p>
            <a:pPr lvl="2"/>
            <a:r>
              <a:rPr lang="en-US" sz="1600" dirty="0">
                <a:effectLst/>
                <a:latin typeface="Calibri" panose="020F0502020204030204" pitchFamily="34" charset="0"/>
                <a:ea typeface="Arial" panose="020B0604020202020204" pitchFamily="34" charset="0"/>
                <a:cs typeface="Calibri" panose="020F0502020204030204" pitchFamily="34" charset="0"/>
              </a:rPr>
              <a:t>Vishal Sevani, Purushothaman Saravanan, S.V.R. Anand, Joy Kuri, and Anurag Kumar, “Time-Slicing High Throughput </a:t>
            </a:r>
            <a:r>
              <a:rPr lang="en-US" sz="1600" dirty="0" err="1">
                <a:effectLst/>
                <a:latin typeface="Calibri" panose="020F0502020204030204" pitchFamily="34" charset="0"/>
                <a:ea typeface="Arial" panose="020B0604020202020204" pitchFamily="34" charset="0"/>
                <a:cs typeface="Calibri" panose="020F0502020204030204" pitchFamily="34" charset="0"/>
              </a:rPr>
              <a:t>WiFi</a:t>
            </a:r>
            <a:r>
              <a:rPr lang="en-US" sz="1600" dirty="0">
                <a:effectLst/>
                <a:latin typeface="Calibri" panose="020F0502020204030204" pitchFamily="34" charset="0"/>
                <a:ea typeface="Arial" panose="020B0604020202020204" pitchFamily="34" charset="0"/>
                <a:cs typeface="Calibri" panose="020F0502020204030204" pitchFamily="34" charset="0"/>
              </a:rPr>
              <a:t> Networks Using Centralized Queueing and Scheduling,” </a:t>
            </a:r>
            <a:r>
              <a:rPr lang="en-US" sz="1600" dirty="0" err="1">
                <a:effectLst/>
                <a:latin typeface="Calibri" panose="020F0502020204030204" pitchFamily="34" charset="0"/>
                <a:ea typeface="Arial" panose="020B0604020202020204" pitchFamily="34" charset="0"/>
                <a:cs typeface="Calibri" panose="020F0502020204030204" pitchFamily="34" charset="0"/>
              </a:rPr>
              <a:t>WiNTECH</a:t>
            </a:r>
            <a:r>
              <a:rPr lang="en-US" sz="1600" dirty="0">
                <a:effectLst/>
                <a:latin typeface="Calibri" panose="020F0502020204030204" pitchFamily="34" charset="0"/>
                <a:ea typeface="Arial" panose="020B0604020202020204" pitchFamily="34" charset="0"/>
                <a:cs typeface="Calibri" panose="020F0502020204030204" pitchFamily="34" charset="0"/>
              </a:rPr>
              <a:t> workshop in </a:t>
            </a:r>
            <a:r>
              <a:rPr lang="en-US" sz="1600" dirty="0" err="1">
                <a:effectLst/>
                <a:latin typeface="Calibri" panose="020F0502020204030204" pitchFamily="34" charset="0"/>
                <a:ea typeface="Arial" panose="020B0604020202020204" pitchFamily="34" charset="0"/>
                <a:cs typeface="Calibri" panose="020F0502020204030204" pitchFamily="34" charset="0"/>
              </a:rPr>
              <a:t>Mobicom</a:t>
            </a:r>
            <a:r>
              <a:rPr lang="en-US" sz="1600" dirty="0">
                <a:effectLst/>
                <a:latin typeface="Calibri" panose="020F0502020204030204" pitchFamily="34" charset="0"/>
                <a:ea typeface="Arial" panose="020B0604020202020204" pitchFamily="34" charset="0"/>
                <a:cs typeface="Calibri" panose="020F0502020204030204" pitchFamily="34" charset="0"/>
              </a:rPr>
              <a:t> 2022, Sydney, Australia October </a:t>
            </a:r>
            <a:r>
              <a:rPr lang="en-US" sz="1600" b="1" dirty="0">
                <a:effectLst/>
                <a:latin typeface="Calibri" panose="020F0502020204030204" pitchFamily="34" charset="0"/>
                <a:ea typeface="Arial" panose="020B0604020202020204" pitchFamily="34" charset="0"/>
                <a:cs typeface="Calibri" panose="020F0502020204030204" pitchFamily="34" charset="0"/>
              </a:rPr>
              <a:t>2022.</a:t>
            </a:r>
          </a:p>
          <a:p>
            <a:pPr lvl="1"/>
            <a:r>
              <a:rPr lang="en-US" sz="1600" b="1" dirty="0">
                <a:latin typeface="Calibri" panose="020F0502020204030204" pitchFamily="34" charset="0"/>
                <a:ea typeface="Calibri" panose="020F0502020204030204" pitchFamily="34" charset="0"/>
                <a:cs typeface="Calibri" panose="020F0502020204030204" pitchFamily="34" charset="0"/>
              </a:rPr>
              <a:t>Earlier:</a:t>
            </a:r>
          </a:p>
          <a:p>
            <a:pPr lvl="2"/>
            <a:r>
              <a:rPr lang="en-US" sz="1600" dirty="0">
                <a:effectLst/>
                <a:latin typeface="Calibri" panose="020F0502020204030204" pitchFamily="34" charset="0"/>
                <a:ea typeface="Arial" panose="020B0604020202020204" pitchFamily="34" charset="0"/>
                <a:cs typeface="Calibri" panose="020F0502020204030204" pitchFamily="34" charset="0"/>
              </a:rPr>
              <a:t>Albert Sunny, Sumankumar Panchal, Nikhil </a:t>
            </a:r>
            <a:r>
              <a:rPr lang="en-US" sz="1600" dirty="0" err="1">
                <a:effectLst/>
                <a:latin typeface="Calibri" panose="020F0502020204030204" pitchFamily="34" charset="0"/>
                <a:ea typeface="Arial" panose="020B0604020202020204" pitchFamily="34" charset="0"/>
                <a:cs typeface="Calibri" panose="020F0502020204030204" pitchFamily="34" charset="0"/>
              </a:rPr>
              <a:t>Vidhani</a:t>
            </a:r>
            <a:r>
              <a:rPr lang="en-US" sz="1600" dirty="0">
                <a:effectLst/>
                <a:latin typeface="Calibri" panose="020F0502020204030204" pitchFamily="34" charset="0"/>
                <a:ea typeface="Arial" panose="020B0604020202020204" pitchFamily="34" charset="0"/>
                <a:cs typeface="Calibri" panose="020F0502020204030204" pitchFamily="34" charset="0"/>
              </a:rPr>
              <a:t>, Subhashini </a:t>
            </a:r>
            <a:r>
              <a:rPr lang="en-US" sz="1600" dirty="0" err="1">
                <a:effectLst/>
                <a:latin typeface="Calibri" panose="020F0502020204030204" pitchFamily="34" charset="0"/>
                <a:ea typeface="Arial" panose="020B0604020202020204" pitchFamily="34" charset="0"/>
                <a:cs typeface="Calibri" panose="020F0502020204030204" pitchFamily="34" charset="0"/>
              </a:rPr>
              <a:t>Krishnasamy</a:t>
            </a:r>
            <a:r>
              <a:rPr lang="en-US" sz="1600" dirty="0">
                <a:effectLst/>
                <a:latin typeface="Calibri" panose="020F0502020204030204" pitchFamily="34" charset="0"/>
                <a:ea typeface="Arial" panose="020B0604020202020204" pitchFamily="34" charset="0"/>
                <a:cs typeface="Calibri" panose="020F0502020204030204" pitchFamily="34" charset="0"/>
              </a:rPr>
              <a:t>, S.V.R. Anand, Malati Hegde, Joy Kuri, Anurag Kumar, “A generic controller for managing TCP transfers in IEEE 802.11 infrastructure WLANs," </a:t>
            </a:r>
            <a:r>
              <a:rPr lang="en-US" sz="1600" i="1" dirty="0">
                <a:effectLst/>
                <a:latin typeface="Calibri" panose="020F0502020204030204" pitchFamily="34" charset="0"/>
                <a:ea typeface="Arial" panose="020B0604020202020204" pitchFamily="34" charset="0"/>
                <a:cs typeface="Calibri" panose="020F0502020204030204" pitchFamily="34" charset="0"/>
              </a:rPr>
              <a:t>Journal of Network and Computer Applications</a:t>
            </a:r>
            <a:r>
              <a:rPr lang="en-US" sz="1600" dirty="0">
                <a:effectLst/>
                <a:latin typeface="Calibri" panose="020F0502020204030204" pitchFamily="34" charset="0"/>
                <a:ea typeface="Arial" panose="020B0604020202020204" pitchFamily="34" charset="0"/>
                <a:cs typeface="Calibri" panose="020F0502020204030204" pitchFamily="34" charset="0"/>
              </a:rPr>
              <a:t> (Elsevier), vol. 93, pages 13-26, </a:t>
            </a:r>
            <a:r>
              <a:rPr lang="en-US" sz="1600" b="1" dirty="0">
                <a:effectLst/>
                <a:latin typeface="Calibri" panose="020F0502020204030204" pitchFamily="34" charset="0"/>
                <a:ea typeface="Arial" panose="020B0604020202020204" pitchFamily="34" charset="0"/>
                <a:cs typeface="Calibri" panose="020F0502020204030204" pitchFamily="34" charset="0"/>
              </a:rPr>
              <a:t>2017</a:t>
            </a:r>
            <a:r>
              <a:rPr lang="en-US" sz="1600" dirty="0">
                <a:effectLst/>
                <a:latin typeface="Calibri" panose="020F0502020204030204" pitchFamily="34" charset="0"/>
                <a:ea typeface="Arial" panose="020B0604020202020204" pitchFamily="34" charset="0"/>
                <a:cs typeface="Calibri" panose="020F0502020204030204" pitchFamily="34" charset="0"/>
              </a:rPr>
              <a:t>.</a:t>
            </a:r>
          </a:p>
          <a:p>
            <a:pPr lvl="2"/>
            <a:r>
              <a:rPr lang="en-US" sz="1600" dirty="0">
                <a:effectLst/>
                <a:latin typeface="Calibri" panose="020F0502020204030204" pitchFamily="34" charset="0"/>
                <a:ea typeface="Arial" panose="020B0604020202020204" pitchFamily="34" charset="0"/>
                <a:cs typeface="Calibri" panose="020F0502020204030204" pitchFamily="34" charset="0"/>
              </a:rPr>
              <a:t>Malati Hegde, Pavan Kumar, K. R. Vasudev, N. N. Sowmya, S. V. R. Anand, Anurag Kumar, and Joy Kuri, “Experiences with a </a:t>
            </a:r>
            <a:r>
              <a:rPr lang="en-US" sz="1600" dirty="0" err="1">
                <a:effectLst/>
                <a:latin typeface="Calibri" panose="020F0502020204030204" pitchFamily="34" charset="0"/>
                <a:ea typeface="Arial" panose="020B0604020202020204" pitchFamily="34" charset="0"/>
                <a:cs typeface="Calibri" panose="020F0502020204030204" pitchFamily="34" charset="0"/>
              </a:rPr>
              <a:t>Centralised</a:t>
            </a:r>
            <a:r>
              <a:rPr lang="en-US" sz="1600" dirty="0">
                <a:effectLst/>
                <a:latin typeface="Calibri" panose="020F0502020204030204" pitchFamily="34" charset="0"/>
                <a:ea typeface="Arial" panose="020B0604020202020204" pitchFamily="34" charset="0"/>
                <a:cs typeface="Calibri" panose="020F0502020204030204" pitchFamily="34" charset="0"/>
              </a:rPr>
              <a:t> Scheduling Approach for Performance Management of IEEE 802.11 Wireless LANs," </a:t>
            </a:r>
            <a:r>
              <a:rPr lang="en-US" sz="1600" i="1" dirty="0">
                <a:effectLst/>
                <a:latin typeface="Calibri" panose="020F0502020204030204" pitchFamily="34" charset="0"/>
                <a:ea typeface="Arial" panose="020B0604020202020204" pitchFamily="34" charset="0"/>
                <a:cs typeface="Calibri" panose="020F0502020204030204" pitchFamily="34" charset="0"/>
              </a:rPr>
              <a:t>IEEE/ACM Transactions on Networking</a:t>
            </a:r>
            <a:r>
              <a:rPr lang="en-US" sz="1600" dirty="0">
                <a:effectLst/>
                <a:latin typeface="Calibri" panose="020F0502020204030204" pitchFamily="34" charset="0"/>
                <a:ea typeface="Arial" panose="020B0604020202020204" pitchFamily="34" charset="0"/>
                <a:cs typeface="Calibri" panose="020F0502020204030204" pitchFamily="34" charset="0"/>
              </a:rPr>
              <a:t>, vol. 20, no. 2, pages 648-662, April </a:t>
            </a:r>
            <a:r>
              <a:rPr lang="en-US" sz="1600" b="1" dirty="0">
                <a:effectLst/>
                <a:latin typeface="Calibri" panose="020F0502020204030204" pitchFamily="34" charset="0"/>
                <a:ea typeface="Arial" panose="020B0604020202020204" pitchFamily="34" charset="0"/>
                <a:cs typeface="Calibri" panose="020F0502020204030204" pitchFamily="34" charset="0"/>
              </a:rPr>
              <a:t>2013</a:t>
            </a:r>
            <a:r>
              <a:rPr lang="en-US" sz="1600" dirty="0">
                <a:effectLst/>
                <a:latin typeface="Calibri" panose="020F0502020204030204" pitchFamily="34" charset="0"/>
                <a:ea typeface="Arial" panose="020B0604020202020204" pitchFamily="34" charset="0"/>
                <a:cs typeface="Calibri" panose="020F0502020204030204" pitchFamily="34" charset="0"/>
              </a:rPr>
              <a:t>.</a:t>
            </a:r>
            <a:endParaRPr lang="en-IN" sz="1600" dirty="0">
              <a:latin typeface="Calibri" panose="020F0502020204030204" pitchFamily="34" charset="0"/>
              <a:ea typeface="Calibri" panose="020F0502020204030204" pitchFamily="34" charset="0"/>
              <a:cs typeface="Arial" panose="020B0604020202020204" pitchFamily="34" charset="0"/>
            </a:endParaRPr>
          </a:p>
          <a:p>
            <a:pPr lvl="2"/>
            <a:r>
              <a:rPr lang="en-US" sz="1600" dirty="0">
                <a:effectLst/>
                <a:latin typeface="Calibri" panose="020F0502020204030204" pitchFamily="34" charset="0"/>
                <a:ea typeface="Arial" panose="020B0604020202020204" pitchFamily="34" charset="0"/>
                <a:cs typeface="Calibri" panose="020F0502020204030204" pitchFamily="34" charset="0"/>
              </a:rPr>
              <a:t>Malati Hegde, S.V.R. Anand, Anurag Kumar, and Joy Kuri, “WLAN Manager (WM): a Device for Performance Management of a WLAN," </a:t>
            </a:r>
            <a:r>
              <a:rPr lang="en-US" sz="1600" i="1" dirty="0">
                <a:effectLst/>
                <a:latin typeface="Calibri" panose="020F0502020204030204" pitchFamily="34" charset="0"/>
                <a:ea typeface="Arial" panose="020B0604020202020204" pitchFamily="34" charset="0"/>
                <a:cs typeface="Calibri" panose="020F0502020204030204" pitchFamily="34" charset="0"/>
              </a:rPr>
              <a:t>International Journal of Network Management</a:t>
            </a:r>
            <a:r>
              <a:rPr lang="en-US" sz="1600" dirty="0">
                <a:effectLst/>
                <a:latin typeface="Calibri" panose="020F0502020204030204" pitchFamily="34" charset="0"/>
                <a:ea typeface="Arial" panose="020B0604020202020204" pitchFamily="34" charset="0"/>
                <a:cs typeface="Calibri" panose="020F0502020204030204" pitchFamily="34" charset="0"/>
              </a:rPr>
              <a:t>, (a Wiley </a:t>
            </a:r>
            <a:r>
              <a:rPr lang="en-US" sz="1600" dirty="0" err="1">
                <a:effectLst/>
                <a:latin typeface="Calibri" panose="020F0502020204030204" pitchFamily="34" charset="0"/>
                <a:ea typeface="Arial" panose="020B0604020202020204" pitchFamily="34" charset="0"/>
                <a:cs typeface="Calibri" panose="020F0502020204030204" pitchFamily="34" charset="0"/>
              </a:rPr>
              <a:t>Interscience</a:t>
            </a:r>
            <a:r>
              <a:rPr lang="en-US" sz="1600" dirty="0">
                <a:effectLst/>
                <a:latin typeface="Calibri" panose="020F0502020204030204" pitchFamily="34" charset="0"/>
                <a:ea typeface="Arial" panose="020B0604020202020204" pitchFamily="34" charset="0"/>
                <a:cs typeface="Calibri" panose="020F0502020204030204" pitchFamily="34" charset="0"/>
              </a:rPr>
              <a:t> journal), vol. 17, pages 155-170, January </a:t>
            </a:r>
            <a:r>
              <a:rPr lang="en-US" sz="1600" b="1" dirty="0">
                <a:effectLst/>
                <a:latin typeface="Calibri" panose="020F0502020204030204" pitchFamily="34" charset="0"/>
                <a:ea typeface="Arial" panose="020B0604020202020204" pitchFamily="34" charset="0"/>
                <a:cs typeface="Calibri" panose="020F0502020204030204" pitchFamily="34" charset="0"/>
              </a:rPr>
              <a:t>2007</a:t>
            </a:r>
            <a:r>
              <a:rPr lang="en-US" sz="1600" dirty="0">
                <a:effectLst/>
                <a:latin typeface="Calibri" panose="020F0502020204030204" pitchFamily="34" charset="0"/>
                <a:ea typeface="Arial" panose="020B0604020202020204" pitchFamily="34" charset="0"/>
                <a:cs typeface="Calibri" panose="020F0502020204030204" pitchFamily="34" charset="0"/>
              </a:rPr>
              <a:t>.</a:t>
            </a:r>
          </a:p>
          <a:p>
            <a:pPr lvl="1"/>
            <a:r>
              <a:rPr lang="en-US" sz="1600" b="1" dirty="0">
                <a:latin typeface="Calibri" panose="020F0502020204030204" pitchFamily="34" charset="0"/>
                <a:ea typeface="Calibri" panose="020F0502020204030204" pitchFamily="34" charset="0"/>
                <a:cs typeface="Calibri" panose="020F0502020204030204" pitchFamily="34" charset="0"/>
              </a:rPr>
              <a:t>Patents:</a:t>
            </a:r>
          </a:p>
          <a:p>
            <a:pPr lvl="2"/>
            <a:r>
              <a:rPr lang="en-IN" sz="1600" dirty="0">
                <a:effectLst/>
                <a:latin typeface="Calibri" panose="020F0502020204030204" pitchFamily="34" charset="0"/>
                <a:ea typeface="Calibri" panose="020F0502020204030204" pitchFamily="34" charset="0"/>
                <a:cs typeface="Arial" panose="020B0604020202020204" pitchFamily="34" charset="0"/>
              </a:rPr>
              <a:t>Malati Hegde, Pavan Kumar, K. R. Vasudev, S. V. R. Anand, Anurag Kumar, and Joy Kuri, “System and Method for Management of Throughput Between Internet and Heterogeneous Network and </a:t>
            </a:r>
            <a:r>
              <a:rPr lang="en-IN" sz="1600" dirty="0" err="1">
                <a:effectLst/>
                <a:latin typeface="Calibri" panose="020F0502020204030204" pitchFamily="34" charset="0"/>
                <a:ea typeface="Calibri" panose="020F0502020204030204" pitchFamily="34" charset="0"/>
                <a:cs typeface="Arial" panose="020B0604020202020204" pitchFamily="34" charset="0"/>
              </a:rPr>
              <a:t>Qos</a:t>
            </a:r>
            <a:r>
              <a:rPr lang="en-IN" sz="1600" dirty="0">
                <a:effectLst/>
                <a:latin typeface="Calibri" panose="020F0502020204030204" pitchFamily="34" charset="0"/>
                <a:ea typeface="Calibri" panose="020F0502020204030204" pitchFamily="34" charset="0"/>
                <a:cs typeface="Arial" panose="020B0604020202020204" pitchFamily="34" charset="0"/>
              </a:rPr>
              <a:t> Management,” Indian Patent No. 330594, granted 28 January </a:t>
            </a:r>
            <a:r>
              <a:rPr lang="en-IN" sz="1600" b="1" dirty="0">
                <a:effectLst/>
                <a:latin typeface="Calibri" panose="020F0502020204030204" pitchFamily="34" charset="0"/>
                <a:ea typeface="Calibri" panose="020F0502020204030204" pitchFamily="34" charset="0"/>
                <a:cs typeface="Arial" panose="020B0604020202020204" pitchFamily="34" charset="0"/>
              </a:rPr>
              <a:t>2020</a:t>
            </a:r>
            <a:r>
              <a:rPr lang="en-IN" sz="1600" dirty="0">
                <a:effectLst/>
                <a:latin typeface="Calibri" panose="020F0502020204030204" pitchFamily="34" charset="0"/>
                <a:ea typeface="Calibri" panose="020F0502020204030204" pitchFamily="34" charset="0"/>
                <a:cs typeface="Arial" panose="020B0604020202020204" pitchFamily="34" charset="0"/>
              </a:rPr>
              <a:t>.</a:t>
            </a:r>
          </a:p>
          <a:p>
            <a:pPr lvl="2"/>
            <a:r>
              <a:rPr lang="en-IN" sz="1600" dirty="0">
                <a:effectLst/>
                <a:latin typeface="Calibri" panose="020F0502020204030204" pitchFamily="34" charset="0"/>
                <a:ea typeface="Calibri" panose="020F0502020204030204" pitchFamily="34" charset="0"/>
                <a:cs typeface="Arial" panose="020B0604020202020204" pitchFamily="34" charset="0"/>
              </a:rPr>
              <a:t>Malati Hegde, Pavan Kumar, K. R. Vasudev, S. V. R. Anand, Anurag Kumar, and Joy Kuri, “A Centralized Wireless Manager (</a:t>
            </a:r>
            <a:r>
              <a:rPr lang="en-IN" sz="1600" dirty="0" err="1">
                <a:effectLst/>
                <a:latin typeface="Calibri" panose="020F0502020204030204" pitchFamily="34" charset="0"/>
                <a:ea typeface="Calibri" panose="020F0502020204030204" pitchFamily="34" charset="0"/>
                <a:cs typeface="Arial" panose="020B0604020202020204" pitchFamily="34" charset="0"/>
              </a:rPr>
              <a:t>WiM</a:t>
            </a:r>
            <a:r>
              <a:rPr lang="en-IN" sz="1600" dirty="0">
                <a:effectLst/>
                <a:latin typeface="Calibri" panose="020F0502020204030204" pitchFamily="34" charset="0"/>
                <a:ea typeface="Calibri" panose="020F0502020204030204" pitchFamily="34" charset="0"/>
                <a:cs typeface="Arial" panose="020B0604020202020204" pitchFamily="34" charset="0"/>
              </a:rPr>
              <a:t>) for Performance Management of IEEE 802.11 and a Method thereof," Indian Patent No. 301414, granted 26 September </a:t>
            </a:r>
            <a:r>
              <a:rPr lang="en-IN" sz="1600" b="1" dirty="0">
                <a:effectLst/>
                <a:latin typeface="Calibri" panose="020F0502020204030204" pitchFamily="34" charset="0"/>
                <a:ea typeface="Calibri" panose="020F0502020204030204" pitchFamily="34" charset="0"/>
                <a:cs typeface="Arial" panose="020B0604020202020204" pitchFamily="34" charset="0"/>
              </a:rPr>
              <a:t>2018.</a:t>
            </a:r>
          </a:p>
        </p:txBody>
      </p:sp>
    </p:spTree>
    <p:extLst>
      <p:ext uri="{BB962C8B-B14F-4D97-AF65-F5344CB8AC3E}">
        <p14:creationId xmlns:p14="http://schemas.microsoft.com/office/powerpoint/2010/main" val="1006551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7FCFC-EEF7-CA3B-A94D-5A67F9C51EC0}"/>
              </a:ext>
            </a:extLst>
          </p:cNvPr>
          <p:cNvSpPr>
            <a:spLocks noGrp="1"/>
          </p:cNvSpPr>
          <p:nvPr>
            <p:ph type="title"/>
          </p:nvPr>
        </p:nvSpPr>
        <p:spPr>
          <a:xfrm>
            <a:off x="503381" y="1743363"/>
            <a:ext cx="10972800" cy="2509982"/>
          </a:xfrm>
        </p:spPr>
        <p:txBody>
          <a:bodyPr>
            <a:normAutofit/>
          </a:bodyPr>
          <a:lstStyle/>
          <a:p>
            <a:r>
              <a:rPr lang="en-US" sz="2800" dirty="0"/>
              <a:t>Thank You</a:t>
            </a:r>
            <a:endParaRPr lang="en-IN" sz="2800" dirty="0"/>
          </a:p>
        </p:txBody>
      </p:sp>
    </p:spTree>
    <p:extLst>
      <p:ext uri="{BB962C8B-B14F-4D97-AF65-F5344CB8AC3E}">
        <p14:creationId xmlns:p14="http://schemas.microsoft.com/office/powerpoint/2010/main" val="1891935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7FCFC-EEF7-CA3B-A94D-5A67F9C51EC0}"/>
              </a:ext>
            </a:extLst>
          </p:cNvPr>
          <p:cNvSpPr>
            <a:spLocks noGrp="1"/>
          </p:cNvSpPr>
          <p:nvPr>
            <p:ph type="title"/>
          </p:nvPr>
        </p:nvSpPr>
        <p:spPr>
          <a:xfrm>
            <a:off x="503381" y="1743363"/>
            <a:ext cx="10972800" cy="2509982"/>
          </a:xfrm>
        </p:spPr>
        <p:txBody>
          <a:bodyPr>
            <a:normAutofit/>
          </a:bodyPr>
          <a:lstStyle/>
          <a:p>
            <a:r>
              <a:rPr lang="en-US" dirty="0"/>
              <a:t>Backup Slides</a:t>
            </a:r>
            <a:endParaRPr lang="en-IN" sz="2800" dirty="0"/>
          </a:p>
        </p:txBody>
      </p:sp>
    </p:spTree>
    <p:extLst>
      <p:ext uri="{BB962C8B-B14F-4D97-AF65-F5344CB8AC3E}">
        <p14:creationId xmlns:p14="http://schemas.microsoft.com/office/powerpoint/2010/main" val="1628495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907DB191-4B6E-502B-60AC-B95D65E73979}"/>
              </a:ext>
            </a:extLst>
          </p:cNvPr>
          <p:cNvPicPr>
            <a:picLocks noChangeAspect="1"/>
          </p:cNvPicPr>
          <p:nvPr/>
        </p:nvPicPr>
        <p:blipFill>
          <a:blip r:embed="rId2"/>
          <a:stretch>
            <a:fillRect/>
          </a:stretch>
        </p:blipFill>
        <p:spPr>
          <a:xfrm>
            <a:off x="8469594" y="3393512"/>
            <a:ext cx="2603634" cy="3432351"/>
          </a:xfrm>
          <a:prstGeom prst="rect">
            <a:avLst/>
          </a:prstGeom>
        </p:spPr>
      </p:pic>
      <p:sp>
        <p:nvSpPr>
          <p:cNvPr id="2" name="Title 1">
            <a:extLst>
              <a:ext uri="{FF2B5EF4-FFF2-40B4-BE49-F238E27FC236}">
                <a16:creationId xmlns:a16="http://schemas.microsoft.com/office/drawing/2014/main" id="{762D7CCF-CFD0-4D56-B2FC-50867091FCD1}"/>
              </a:ext>
            </a:extLst>
          </p:cNvPr>
          <p:cNvSpPr>
            <a:spLocks noGrp="1"/>
          </p:cNvSpPr>
          <p:nvPr>
            <p:ph type="title"/>
          </p:nvPr>
        </p:nvSpPr>
        <p:spPr>
          <a:xfrm>
            <a:off x="76412" y="-70557"/>
            <a:ext cx="11962981" cy="609578"/>
          </a:xfrm>
        </p:spPr>
        <p:txBody>
          <a:bodyPr>
            <a:noAutofit/>
          </a:bodyPr>
          <a:lstStyle/>
          <a:p>
            <a:pPr algn="ctr"/>
            <a:r>
              <a:rPr lang="en-US" sz="2540" b="1" spc="-1" dirty="0">
                <a:latin typeface="Calibri"/>
                <a:ea typeface="+mn-ea"/>
                <a:cs typeface="Calibri"/>
              </a:rPr>
              <a:t>Received Signal Strength: Possible Interference Effects</a:t>
            </a:r>
            <a:endParaRPr lang="en-IN" sz="2540" b="1" spc="-1" dirty="0">
              <a:latin typeface="Calibri"/>
              <a:ea typeface="+mn-ea"/>
              <a:cs typeface="Calibri"/>
            </a:endParaRPr>
          </a:p>
        </p:txBody>
      </p:sp>
      <p:pic>
        <p:nvPicPr>
          <p:cNvPr id="3" name="Picture 2">
            <a:extLst>
              <a:ext uri="{FF2B5EF4-FFF2-40B4-BE49-F238E27FC236}">
                <a16:creationId xmlns:a16="http://schemas.microsoft.com/office/drawing/2014/main" id="{0DA429BD-E0A6-4C47-76D6-DA5DED2FF4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3972" y="503176"/>
            <a:ext cx="844717" cy="791170"/>
          </a:xfrm>
          <a:prstGeom prst="rect">
            <a:avLst/>
          </a:prstGeom>
        </p:spPr>
      </p:pic>
      <p:pic>
        <p:nvPicPr>
          <p:cNvPr id="4" name="Picture 3">
            <a:extLst>
              <a:ext uri="{FF2B5EF4-FFF2-40B4-BE49-F238E27FC236}">
                <a16:creationId xmlns:a16="http://schemas.microsoft.com/office/drawing/2014/main" id="{0831B667-D049-6BB1-ED82-00561041A8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3858" y="503176"/>
            <a:ext cx="844717" cy="791170"/>
          </a:xfrm>
          <a:prstGeom prst="rect">
            <a:avLst/>
          </a:prstGeom>
        </p:spPr>
      </p:pic>
      <p:sp>
        <p:nvSpPr>
          <p:cNvPr id="5" name="TextBox 4">
            <a:extLst>
              <a:ext uri="{FF2B5EF4-FFF2-40B4-BE49-F238E27FC236}">
                <a16:creationId xmlns:a16="http://schemas.microsoft.com/office/drawing/2014/main" id="{1B11D177-C49B-B5FC-A428-9ED54678711E}"/>
              </a:ext>
            </a:extLst>
          </p:cNvPr>
          <p:cNvSpPr txBox="1"/>
          <p:nvPr/>
        </p:nvSpPr>
        <p:spPr>
          <a:xfrm>
            <a:off x="2482442" y="292115"/>
            <a:ext cx="1151402" cy="4462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Calibri"/>
              </a:rPr>
              <a:t>AP1</a:t>
            </a:r>
          </a:p>
        </p:txBody>
      </p:sp>
      <p:sp>
        <p:nvSpPr>
          <p:cNvPr id="6" name="TextBox 5">
            <a:extLst>
              <a:ext uri="{FF2B5EF4-FFF2-40B4-BE49-F238E27FC236}">
                <a16:creationId xmlns:a16="http://schemas.microsoft.com/office/drawing/2014/main" id="{D4F5ECDA-EE21-2D67-66F2-130A3EC73370}"/>
              </a:ext>
            </a:extLst>
          </p:cNvPr>
          <p:cNvSpPr txBox="1"/>
          <p:nvPr/>
        </p:nvSpPr>
        <p:spPr>
          <a:xfrm>
            <a:off x="9141924" y="288417"/>
            <a:ext cx="115140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Calibri"/>
              </a:rPr>
              <a:t>AP2</a:t>
            </a:r>
          </a:p>
        </p:txBody>
      </p:sp>
      <p:pic>
        <p:nvPicPr>
          <p:cNvPr id="7" name="Picture 6">
            <a:extLst>
              <a:ext uri="{FF2B5EF4-FFF2-40B4-BE49-F238E27FC236}">
                <a16:creationId xmlns:a16="http://schemas.microsoft.com/office/drawing/2014/main" id="{348F5AE1-BA13-C274-4AE4-0E0485649B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7698" y="3022591"/>
            <a:ext cx="659623" cy="6495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8A10A9F-0393-CE38-E0FF-126C08581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1290" y="3022591"/>
            <a:ext cx="659623" cy="6495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829D3C9-441E-9C9E-F552-844E141BDA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90898" y="3022591"/>
            <a:ext cx="659623" cy="64951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7B965E77-0056-A059-774E-50F3A40246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54302" y="3022591"/>
            <a:ext cx="659623" cy="64951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id="{4FB28A2A-E29A-7559-90F1-ED3E605ED8EB}"/>
              </a:ext>
            </a:extLst>
          </p:cNvPr>
          <p:cNvCxnSpPr>
            <a:cxnSpLocks/>
            <a:stCxn id="3" idx="2"/>
            <a:endCxn id="7" idx="0"/>
          </p:cNvCxnSpPr>
          <p:nvPr/>
        </p:nvCxnSpPr>
        <p:spPr>
          <a:xfrm flipH="1">
            <a:off x="1567510" y="1294346"/>
            <a:ext cx="1288821" cy="1728245"/>
          </a:xfrm>
          <a:prstGeom prst="straightConnector1">
            <a:avLst/>
          </a:prstGeom>
          <a:ln w="25400">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6229CB8-9103-0CDB-4513-D9418F7D3B51}"/>
              </a:ext>
            </a:extLst>
          </p:cNvPr>
          <p:cNvCxnSpPr>
            <a:cxnSpLocks/>
            <a:stCxn id="9" idx="0"/>
            <a:endCxn id="3" idx="2"/>
          </p:cNvCxnSpPr>
          <p:nvPr/>
        </p:nvCxnSpPr>
        <p:spPr>
          <a:xfrm flipH="1" flipV="1">
            <a:off x="2856331" y="1294346"/>
            <a:ext cx="1544771" cy="1728245"/>
          </a:xfrm>
          <a:prstGeom prst="straightConnector1">
            <a:avLst/>
          </a:prstGeom>
          <a:ln w="25400">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44B3230-A814-BBE4-5B1E-1C3172FE3013}"/>
              </a:ext>
            </a:extLst>
          </p:cNvPr>
          <p:cNvCxnSpPr>
            <a:cxnSpLocks/>
            <a:stCxn id="4" idx="2"/>
            <a:endCxn id="10" idx="0"/>
          </p:cNvCxnSpPr>
          <p:nvPr/>
        </p:nvCxnSpPr>
        <p:spPr>
          <a:xfrm flipH="1">
            <a:off x="8120710" y="1294346"/>
            <a:ext cx="1435507" cy="1728245"/>
          </a:xfrm>
          <a:prstGeom prst="straightConnector1">
            <a:avLst/>
          </a:prstGeom>
          <a:ln w="25400">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4EE8C44-7D22-A7EA-F2D7-59F51036BE5F}"/>
              </a:ext>
            </a:extLst>
          </p:cNvPr>
          <p:cNvCxnSpPr>
            <a:cxnSpLocks/>
            <a:stCxn id="11" idx="0"/>
            <a:endCxn id="4" idx="2"/>
          </p:cNvCxnSpPr>
          <p:nvPr/>
        </p:nvCxnSpPr>
        <p:spPr>
          <a:xfrm flipH="1" flipV="1">
            <a:off x="9556217" y="1294346"/>
            <a:ext cx="1727897" cy="1728245"/>
          </a:xfrm>
          <a:prstGeom prst="straightConnector1">
            <a:avLst/>
          </a:prstGeom>
          <a:ln w="25400">
            <a:headEnd type="none"/>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2CDBA0D-0469-62FE-BF8C-6917C977DF39}"/>
              </a:ext>
            </a:extLst>
          </p:cNvPr>
          <p:cNvSpPr txBox="1"/>
          <p:nvPr/>
        </p:nvSpPr>
        <p:spPr>
          <a:xfrm>
            <a:off x="1237698" y="3659872"/>
            <a:ext cx="115140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Calibri"/>
              </a:rPr>
              <a:t>STA 11</a:t>
            </a:r>
          </a:p>
        </p:txBody>
      </p:sp>
      <p:sp>
        <p:nvSpPr>
          <p:cNvPr id="32" name="TextBox 31">
            <a:extLst>
              <a:ext uri="{FF2B5EF4-FFF2-40B4-BE49-F238E27FC236}">
                <a16:creationId xmlns:a16="http://schemas.microsoft.com/office/drawing/2014/main" id="{B45FE540-D8C7-3063-A96E-ADC40F9009DD}"/>
              </a:ext>
            </a:extLst>
          </p:cNvPr>
          <p:cNvSpPr txBox="1"/>
          <p:nvPr/>
        </p:nvSpPr>
        <p:spPr>
          <a:xfrm>
            <a:off x="4043689" y="3659871"/>
            <a:ext cx="115140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Calibri"/>
              </a:rPr>
              <a:t>STA 12</a:t>
            </a:r>
          </a:p>
        </p:txBody>
      </p:sp>
      <p:sp>
        <p:nvSpPr>
          <p:cNvPr id="33" name="TextBox 32">
            <a:extLst>
              <a:ext uri="{FF2B5EF4-FFF2-40B4-BE49-F238E27FC236}">
                <a16:creationId xmlns:a16="http://schemas.microsoft.com/office/drawing/2014/main" id="{4B4510F9-1759-1C41-8489-8E85EB382020}"/>
              </a:ext>
            </a:extLst>
          </p:cNvPr>
          <p:cNvSpPr txBox="1"/>
          <p:nvPr/>
        </p:nvSpPr>
        <p:spPr>
          <a:xfrm>
            <a:off x="7817798" y="3672101"/>
            <a:ext cx="115140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Calibri"/>
              </a:rPr>
              <a:t>STA 21</a:t>
            </a:r>
            <a:endParaRPr kumimoji="0" lang="en-US" sz="14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34" name="TextBox 33">
            <a:extLst>
              <a:ext uri="{FF2B5EF4-FFF2-40B4-BE49-F238E27FC236}">
                <a16:creationId xmlns:a16="http://schemas.microsoft.com/office/drawing/2014/main" id="{7A82ACFD-EF2C-6E50-4C9D-A7CBD0A828E7}"/>
              </a:ext>
            </a:extLst>
          </p:cNvPr>
          <p:cNvSpPr txBox="1"/>
          <p:nvPr/>
        </p:nvSpPr>
        <p:spPr>
          <a:xfrm>
            <a:off x="11149323" y="3672100"/>
            <a:ext cx="923407" cy="3077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Calibri"/>
              </a:rPr>
              <a:t>STA 22</a:t>
            </a:r>
          </a:p>
        </p:txBody>
      </p:sp>
      <p:cxnSp>
        <p:nvCxnSpPr>
          <p:cNvPr id="36" name="Straight Arrow Connector 35">
            <a:extLst>
              <a:ext uri="{FF2B5EF4-FFF2-40B4-BE49-F238E27FC236}">
                <a16:creationId xmlns:a16="http://schemas.microsoft.com/office/drawing/2014/main" id="{64643F54-A164-F941-1267-7475C3F12964}"/>
              </a:ext>
            </a:extLst>
          </p:cNvPr>
          <p:cNvCxnSpPr>
            <a:endCxn id="10" idx="1"/>
          </p:cNvCxnSpPr>
          <p:nvPr/>
        </p:nvCxnSpPr>
        <p:spPr>
          <a:xfrm>
            <a:off x="3278689" y="898761"/>
            <a:ext cx="4512209" cy="2448585"/>
          </a:xfrm>
          <a:prstGeom prst="straightConnector1">
            <a:avLst/>
          </a:prstGeom>
          <a:ln>
            <a:prstDash val="lgDash"/>
            <a:headEnd type="triangle"/>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AF112C8F-9CB9-9238-7030-6AB20191E1D0}"/>
              </a:ext>
            </a:extLst>
          </p:cNvPr>
          <p:cNvCxnSpPr>
            <a:cxnSpLocks/>
            <a:stCxn id="9" idx="3"/>
            <a:endCxn id="4" idx="1"/>
          </p:cNvCxnSpPr>
          <p:nvPr/>
        </p:nvCxnSpPr>
        <p:spPr>
          <a:xfrm flipV="1">
            <a:off x="4730913" y="898761"/>
            <a:ext cx="4402945" cy="2448585"/>
          </a:xfrm>
          <a:prstGeom prst="straightConnector1">
            <a:avLst/>
          </a:prstGeom>
          <a:ln>
            <a:prstDash val="lgDash"/>
            <a:headEnd type="triangle"/>
            <a:tailEnd type="triangle"/>
          </a:ln>
        </p:spPr>
        <p:style>
          <a:lnRef idx="1">
            <a:schemeClr val="dk1"/>
          </a:lnRef>
          <a:fillRef idx="0">
            <a:schemeClr val="dk1"/>
          </a:fillRef>
          <a:effectRef idx="0">
            <a:schemeClr val="dk1"/>
          </a:effectRef>
          <a:fontRef idx="minor">
            <a:schemeClr val="tx1"/>
          </a:fontRef>
        </p:style>
      </p:cxnSp>
      <p:grpSp>
        <p:nvGrpSpPr>
          <p:cNvPr id="52" name="Group 51">
            <a:extLst>
              <a:ext uri="{FF2B5EF4-FFF2-40B4-BE49-F238E27FC236}">
                <a16:creationId xmlns:a16="http://schemas.microsoft.com/office/drawing/2014/main" id="{35B4E4F5-751E-FA7B-B6C6-C46DEC2682B7}"/>
              </a:ext>
            </a:extLst>
          </p:cNvPr>
          <p:cNvGrpSpPr/>
          <p:nvPr/>
        </p:nvGrpSpPr>
        <p:grpSpPr>
          <a:xfrm>
            <a:off x="5531332" y="596194"/>
            <a:ext cx="1818893" cy="826138"/>
            <a:chOff x="10083165" y="5850975"/>
            <a:chExt cx="1929310" cy="864957"/>
          </a:xfrm>
        </p:grpSpPr>
        <p:cxnSp>
          <p:nvCxnSpPr>
            <p:cNvPr id="40" name="Straight Arrow Connector 39">
              <a:extLst>
                <a:ext uri="{FF2B5EF4-FFF2-40B4-BE49-F238E27FC236}">
                  <a16:creationId xmlns:a16="http://schemas.microsoft.com/office/drawing/2014/main" id="{3B356FD0-6D0A-36CD-08AF-4BAE1C2317F7}"/>
                </a:ext>
              </a:extLst>
            </p:cNvPr>
            <p:cNvCxnSpPr>
              <a:cxnSpLocks/>
            </p:cNvCxnSpPr>
            <p:nvPr/>
          </p:nvCxnSpPr>
          <p:spPr>
            <a:xfrm flipH="1">
              <a:off x="10083165" y="6004864"/>
              <a:ext cx="570195" cy="0"/>
            </a:xfrm>
            <a:prstGeom prst="straightConnector1">
              <a:avLst/>
            </a:prstGeom>
            <a:ln w="25400">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11568ECF-D02A-5743-3427-8D574C7C7E03}"/>
                </a:ext>
              </a:extLst>
            </p:cNvPr>
            <p:cNvCxnSpPr>
              <a:cxnSpLocks/>
            </p:cNvCxnSpPr>
            <p:nvPr/>
          </p:nvCxnSpPr>
          <p:spPr>
            <a:xfrm>
              <a:off x="10103094" y="6454318"/>
              <a:ext cx="596041" cy="0"/>
            </a:xfrm>
            <a:prstGeom prst="straightConnector1">
              <a:avLst/>
            </a:prstGeom>
            <a:ln>
              <a:prstDash val="lgDash"/>
              <a:headEnd type="triangle"/>
              <a:tailEnd type="triangle"/>
            </a:ln>
          </p:spPr>
          <p:style>
            <a:lnRef idx="1">
              <a:schemeClr val="dk1"/>
            </a:lnRef>
            <a:fillRef idx="0">
              <a:schemeClr val="dk1"/>
            </a:fillRef>
            <a:effectRef idx="0">
              <a:schemeClr val="dk1"/>
            </a:effectRef>
            <a:fontRef idx="minor">
              <a:schemeClr val="tx1"/>
            </a:fontRef>
          </p:style>
        </p:cxnSp>
        <p:sp>
          <p:nvSpPr>
            <p:cNvPr id="46" name="TextBox 45">
              <a:extLst>
                <a:ext uri="{FF2B5EF4-FFF2-40B4-BE49-F238E27FC236}">
                  <a16:creationId xmlns:a16="http://schemas.microsoft.com/office/drawing/2014/main" id="{68269DB7-B737-A7D7-38C1-4EC92CF14556}"/>
                </a:ext>
              </a:extLst>
            </p:cNvPr>
            <p:cNvSpPr txBox="1"/>
            <p:nvPr/>
          </p:nvSpPr>
          <p:spPr>
            <a:xfrm>
              <a:off x="10861073" y="5850975"/>
              <a:ext cx="115140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Calibri"/>
                </a:rPr>
                <a:t>Association</a:t>
              </a:r>
            </a:p>
          </p:txBody>
        </p:sp>
        <p:sp>
          <p:nvSpPr>
            <p:cNvPr id="47" name="TextBox 46">
              <a:extLst>
                <a:ext uri="{FF2B5EF4-FFF2-40B4-BE49-F238E27FC236}">
                  <a16:creationId xmlns:a16="http://schemas.microsoft.com/office/drawing/2014/main" id="{FC03EC8F-C35E-FE4D-2C5F-2FCD229C6ECB}"/>
                </a:ext>
              </a:extLst>
            </p:cNvPr>
            <p:cNvSpPr txBox="1"/>
            <p:nvPr/>
          </p:nvSpPr>
          <p:spPr>
            <a:xfrm>
              <a:off x="10861073" y="6192711"/>
              <a:ext cx="1151402" cy="523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Calibri"/>
                </a:rPr>
                <a:t>Data Packet Interference</a:t>
              </a:r>
            </a:p>
          </p:txBody>
        </p:sp>
      </p:grpSp>
      <p:sp>
        <p:nvSpPr>
          <p:cNvPr id="8" name="TextBox 7">
            <a:extLst>
              <a:ext uri="{FF2B5EF4-FFF2-40B4-BE49-F238E27FC236}">
                <a16:creationId xmlns:a16="http://schemas.microsoft.com/office/drawing/2014/main" id="{766D70A8-2FD4-DE31-040F-1BAC999773C3}"/>
              </a:ext>
            </a:extLst>
          </p:cNvPr>
          <p:cNvSpPr txBox="1"/>
          <p:nvPr/>
        </p:nvSpPr>
        <p:spPr>
          <a:xfrm>
            <a:off x="1902428" y="2334619"/>
            <a:ext cx="9733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rPr>
              <a:t>-51 dBm</a:t>
            </a:r>
          </a:p>
        </p:txBody>
      </p:sp>
      <p:sp>
        <p:nvSpPr>
          <p:cNvPr id="13" name="TextBox 12">
            <a:extLst>
              <a:ext uri="{FF2B5EF4-FFF2-40B4-BE49-F238E27FC236}">
                <a16:creationId xmlns:a16="http://schemas.microsoft.com/office/drawing/2014/main" id="{031B8900-62F8-0977-DB35-C6970FD61765}"/>
              </a:ext>
            </a:extLst>
          </p:cNvPr>
          <p:cNvSpPr txBox="1"/>
          <p:nvPr/>
        </p:nvSpPr>
        <p:spPr>
          <a:xfrm>
            <a:off x="10493764" y="1964734"/>
            <a:ext cx="9733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rPr>
              <a:t>-42 dBm</a:t>
            </a:r>
          </a:p>
        </p:txBody>
      </p:sp>
      <p:sp>
        <p:nvSpPr>
          <p:cNvPr id="14" name="TextBox 13">
            <a:extLst>
              <a:ext uri="{FF2B5EF4-FFF2-40B4-BE49-F238E27FC236}">
                <a16:creationId xmlns:a16="http://schemas.microsoft.com/office/drawing/2014/main" id="{EA483B10-DEAD-6495-8E19-B332967CB774}"/>
              </a:ext>
            </a:extLst>
          </p:cNvPr>
          <p:cNvSpPr txBox="1"/>
          <p:nvPr/>
        </p:nvSpPr>
        <p:spPr>
          <a:xfrm>
            <a:off x="8592472" y="2334619"/>
            <a:ext cx="9733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rPr>
              <a:t>-63 dBm</a:t>
            </a:r>
          </a:p>
        </p:txBody>
      </p:sp>
      <p:sp>
        <p:nvSpPr>
          <p:cNvPr id="16" name="TextBox 15">
            <a:extLst>
              <a:ext uri="{FF2B5EF4-FFF2-40B4-BE49-F238E27FC236}">
                <a16:creationId xmlns:a16="http://schemas.microsoft.com/office/drawing/2014/main" id="{D206402D-3515-8D1D-ECB0-BAF41BA466D0}"/>
              </a:ext>
            </a:extLst>
          </p:cNvPr>
          <p:cNvSpPr txBox="1"/>
          <p:nvPr/>
        </p:nvSpPr>
        <p:spPr>
          <a:xfrm>
            <a:off x="3861907" y="2248250"/>
            <a:ext cx="9733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rPr>
              <a:t>-67 dBm</a:t>
            </a:r>
          </a:p>
        </p:txBody>
      </p:sp>
      <p:sp>
        <p:nvSpPr>
          <p:cNvPr id="17" name="TextBox 16">
            <a:extLst>
              <a:ext uri="{FF2B5EF4-FFF2-40B4-BE49-F238E27FC236}">
                <a16:creationId xmlns:a16="http://schemas.microsoft.com/office/drawing/2014/main" id="{80E17F6A-2E46-E125-5790-1217A34D1CA0}"/>
              </a:ext>
            </a:extLst>
          </p:cNvPr>
          <p:cNvSpPr txBox="1"/>
          <p:nvPr/>
        </p:nvSpPr>
        <p:spPr>
          <a:xfrm>
            <a:off x="7260817" y="1740672"/>
            <a:ext cx="9733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rPr>
              <a:t>-75 dBm</a:t>
            </a:r>
          </a:p>
        </p:txBody>
      </p:sp>
      <p:sp>
        <p:nvSpPr>
          <p:cNvPr id="18" name="TextBox 17">
            <a:extLst>
              <a:ext uri="{FF2B5EF4-FFF2-40B4-BE49-F238E27FC236}">
                <a16:creationId xmlns:a16="http://schemas.microsoft.com/office/drawing/2014/main" id="{EAE53AC1-AF42-171D-2578-AD8E278FAEAB}"/>
              </a:ext>
            </a:extLst>
          </p:cNvPr>
          <p:cNvSpPr txBox="1"/>
          <p:nvPr/>
        </p:nvSpPr>
        <p:spPr>
          <a:xfrm>
            <a:off x="4835250" y="1543023"/>
            <a:ext cx="9733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rPr>
              <a:t>-78 dBm</a:t>
            </a:r>
          </a:p>
        </p:txBody>
      </p:sp>
      <p:sp>
        <p:nvSpPr>
          <p:cNvPr id="21" name="Content Placeholder 2">
            <a:extLst>
              <a:ext uri="{FF2B5EF4-FFF2-40B4-BE49-F238E27FC236}">
                <a16:creationId xmlns:a16="http://schemas.microsoft.com/office/drawing/2014/main" id="{0B950EDE-AFFE-FFC7-E8E1-EA55464FD024}"/>
              </a:ext>
            </a:extLst>
          </p:cNvPr>
          <p:cNvSpPr txBox="1">
            <a:spLocks/>
          </p:cNvSpPr>
          <p:nvPr/>
        </p:nvSpPr>
        <p:spPr>
          <a:xfrm>
            <a:off x="290479" y="4309382"/>
            <a:ext cx="7943681" cy="2308305"/>
          </a:xfrm>
          <a:prstGeom prst="rect">
            <a:avLst/>
          </a:prstGeom>
        </p:spPr>
        <p:txBody>
          <a:bodyPr vert="horz" lIns="107287" tIns="53643" rIns="107287" bIns="53643" rtlCol="0">
            <a:normAutofit/>
          </a:bodyPr>
          <a:lstStyle>
            <a:lvl1pPr marL="402325" indent="-402325"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2400" kern="1200">
                <a:solidFill>
                  <a:srgbClr val="C00000"/>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402325" marR="0" lvl="0" indent="-402325" algn="l" defTabSz="1072866"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Received Signal Strength (RSS) measurements were made using a utility in the Linux kernel</a:t>
            </a:r>
            <a:endParaRPr kumimoji="0" lang="en-US" sz="1800" b="0" i="0" u="none" strike="noStrike" kern="1200" cap="none" spc="0" normalizeH="0" baseline="0" noProof="0" dirty="0">
              <a:ln>
                <a:noFill/>
              </a:ln>
              <a:solidFill>
                <a:srgbClr val="C00000"/>
              </a:solidFill>
              <a:effectLst/>
              <a:uLnTx/>
              <a:uFillTx/>
              <a:latin typeface="Calibri"/>
              <a:ea typeface="+mn-ea"/>
              <a:cs typeface="+mn-cs"/>
            </a:endParaRPr>
          </a:p>
          <a:p>
            <a:pPr marL="402325" marR="0" lvl="0" indent="-402325" algn="l" defTabSz="1072866"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STA 12 and STA 21 are cell-edge stations</a:t>
            </a:r>
          </a:p>
          <a:p>
            <a:pPr marL="871703" marR="0" lvl="1" indent="-335270" algn="l" defTabSz="1072866"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rgbClr val="C00000"/>
                </a:solidFill>
                <a:effectLst/>
                <a:uLnTx/>
                <a:uFillTx/>
                <a:latin typeface="Calibri"/>
                <a:ea typeface="+mn-ea"/>
                <a:cs typeface="+mn-cs"/>
              </a:rPr>
              <a:t>STA 21 can get 130 Mbps, if there was only noise</a:t>
            </a:r>
          </a:p>
          <a:p>
            <a:pPr marL="871703" marR="0" lvl="1" indent="-335270" algn="l" defTabSz="1072866"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rgbClr val="C00000"/>
                </a:solidFill>
                <a:effectLst/>
                <a:uLnTx/>
                <a:uFillTx/>
                <a:latin typeface="Calibri"/>
                <a:ea typeface="+mn-ea"/>
                <a:cs typeface="+mn-cs"/>
              </a:rPr>
              <a:t>With interference its SNIR is 15 dB</a:t>
            </a:r>
          </a:p>
          <a:p>
            <a:pPr marL="871703" marR="0" lvl="1" indent="-335270" algn="l" defTabSz="1072866"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rgbClr val="C00000"/>
                </a:solidFill>
                <a:effectLst/>
                <a:uLnTx/>
                <a:uFillTx/>
                <a:latin typeface="Calibri"/>
                <a:ea typeface="+mn-ea"/>
                <a:cs typeface="+mn-cs"/>
              </a:rPr>
              <a:t>As per the table, it will get about 78 Mbps if AP1 is active at the same time as AP2</a:t>
            </a:r>
          </a:p>
          <a:p>
            <a:pPr marL="871703" marR="0" lvl="1" indent="-335270" algn="l" defTabSz="1072866"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rgbClr val="C00000"/>
                </a:solidFill>
                <a:effectLst/>
                <a:uLnTx/>
                <a:uFillTx/>
                <a:latin typeface="Calibri"/>
                <a:ea typeface="+mn-ea"/>
                <a:cs typeface="+mn-cs"/>
              </a:rPr>
              <a:t>Reduction in AMPDU aggregation will make the actual throughput much lower</a:t>
            </a:r>
          </a:p>
          <a:p>
            <a:pPr marL="871703" marR="0" lvl="1" indent="-335270" algn="l" defTabSz="1072866"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srgbClr val="C00000"/>
              </a:solidFill>
              <a:effectLst/>
              <a:uLnTx/>
              <a:uFillTx/>
              <a:latin typeface="Calibri"/>
              <a:ea typeface="+mn-ea"/>
              <a:cs typeface="+mn-cs"/>
            </a:endParaRPr>
          </a:p>
          <a:p>
            <a:pPr marL="871703" marR="0" lvl="1" indent="-335270" algn="l" defTabSz="1072866"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srgbClr val="C00000"/>
              </a:solidFill>
              <a:effectLst/>
              <a:uLnTx/>
              <a:uFillTx/>
              <a:latin typeface="Calibri"/>
              <a:ea typeface="+mn-ea"/>
              <a:cs typeface="+mn-cs"/>
            </a:endParaRPr>
          </a:p>
        </p:txBody>
      </p:sp>
    </p:spTree>
    <p:extLst>
      <p:ext uri="{BB962C8B-B14F-4D97-AF65-F5344CB8AC3E}">
        <p14:creationId xmlns:p14="http://schemas.microsoft.com/office/powerpoint/2010/main" val="168527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13FCC-3A55-405D-AE9B-ED403FA55921}"/>
              </a:ext>
            </a:extLst>
          </p:cNvPr>
          <p:cNvSpPr>
            <a:spLocks noGrp="1"/>
          </p:cNvSpPr>
          <p:nvPr>
            <p:ph type="title"/>
          </p:nvPr>
        </p:nvSpPr>
        <p:spPr>
          <a:xfrm>
            <a:off x="609600" y="-58266"/>
            <a:ext cx="10972800" cy="609600"/>
          </a:xfrm>
        </p:spPr>
        <p:txBody>
          <a:bodyPr/>
          <a:lstStyle/>
          <a:p>
            <a:r>
              <a:rPr lang="en-US" dirty="0"/>
              <a:t>Time Slicing with Adaptive Batch Release </a:t>
            </a:r>
            <a:endParaRPr lang="en-I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D74A8E7-1662-4854-92CF-EF467C3CE195}"/>
                  </a:ext>
                </a:extLst>
              </p:cNvPr>
              <p:cNvSpPr>
                <a:spLocks noGrp="1"/>
              </p:cNvSpPr>
              <p:nvPr>
                <p:ph idx="1"/>
              </p:nvPr>
            </p:nvSpPr>
            <p:spPr>
              <a:xfrm>
                <a:off x="609600" y="4182426"/>
                <a:ext cx="11246677" cy="2744044"/>
              </a:xfrm>
            </p:spPr>
            <p:txBody>
              <a:bodyPr>
                <a:normAutofit lnSpcReduction="10000"/>
              </a:bodyPr>
              <a:lstStyle/>
              <a:p>
                <a:r>
                  <a:rPr lang="en-US" sz="1800" dirty="0"/>
                  <a:t>Batch release promotes aggregation right from the beginning of the time slice</a:t>
                </a:r>
                <a:endParaRPr lang="en-IN" sz="1800" dirty="0"/>
              </a:p>
              <a:p>
                <a:r>
                  <a:rPr lang="en-IN" sz="1800" dirty="0"/>
                  <a:t>Simple Robbins-</a:t>
                </a:r>
                <a:r>
                  <a:rPr lang="en-IN" sz="1800" dirty="0" err="1"/>
                  <a:t>Monro</a:t>
                </a:r>
                <a:r>
                  <a:rPr lang="en-IN" sz="1800" dirty="0"/>
                  <a:t> control algorithm</a:t>
                </a:r>
              </a:p>
              <a:p>
                <a:pPr marL="0" indent="0">
                  <a:buNone/>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𝑟</m:t>
                          </m:r>
                        </m:e>
                        <m:sub>
                          <m:r>
                            <a:rPr lang="en-US" sz="1800" b="0" i="1" smtClean="0">
                              <a:latin typeface="Cambria Math" panose="02040503050406030204" pitchFamily="18" charset="0"/>
                            </a:rPr>
                            <m:t>𝑖</m:t>
                          </m:r>
                        </m:sub>
                      </m:sSub>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𝑛𝑒𝑥𝑡</m:t>
                          </m:r>
                        </m:e>
                      </m:d>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𝑟</m:t>
                          </m:r>
                        </m:e>
                        <m:sub>
                          <m:r>
                            <a:rPr lang="en-US" sz="1800" b="0" i="1" smtClean="0">
                              <a:latin typeface="Cambria Math" panose="02040503050406030204" pitchFamily="18" charset="0"/>
                            </a:rPr>
                            <m:t>𝑖</m:t>
                          </m:r>
                        </m:sub>
                      </m:sSub>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𝑘</m:t>
                          </m:r>
                        </m:e>
                      </m:d>
                      <m:r>
                        <a:rPr lang="en-US" sz="1800" b="0" i="1" smtClean="0">
                          <a:latin typeface="Cambria Math" panose="02040503050406030204" pitchFamily="18" charset="0"/>
                        </a:rPr>
                        <m:t>+</m:t>
                      </m:r>
                      <m:r>
                        <a:rPr lang="en-US" sz="1800" b="0" i="1" smtClean="0">
                          <a:latin typeface="Cambria Math" panose="02040503050406030204" pitchFamily="18" charset="0"/>
                        </a:rPr>
                        <m:t>𝑎</m:t>
                      </m:r>
                      <m:r>
                        <a:rPr lang="en-US" sz="1800" b="0" i="1" smtClean="0">
                          <a:latin typeface="Cambria Math" panose="02040503050406030204" pitchFamily="18" charset="0"/>
                        </a:rPr>
                        <m:t>(</m:t>
                      </m:r>
                      <m:r>
                        <a:rPr lang="en-US" sz="1800" b="0" i="1" smtClean="0">
                          <a:latin typeface="Cambria Math" panose="02040503050406030204" pitchFamily="18" charset="0"/>
                        </a:rPr>
                        <m:t>𝑆</m:t>
                      </m:r>
                      <m:r>
                        <a:rPr lang="en-US" sz="1800" b="0" i="1" smtClean="0">
                          <a:latin typeface="Cambria Math" panose="02040503050406030204" pitchFamily="18" charset="0"/>
                        </a:rPr>
                        <m:t> −</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𝑖</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𝑟</m:t>
                          </m:r>
                        </m:e>
                        <m:sub>
                          <m:r>
                            <a:rPr lang="en-US" sz="1800" b="0" i="1" smtClean="0">
                              <a:latin typeface="Cambria Math" panose="02040503050406030204" pitchFamily="18" charset="0"/>
                            </a:rPr>
                            <m:t>𝑖</m:t>
                          </m:r>
                        </m:sub>
                      </m:sSub>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𝑘</m:t>
                          </m:r>
                        </m:e>
                      </m:d>
                      <m:r>
                        <a:rPr lang="en-US" sz="1800" b="0" i="1" smtClean="0">
                          <a:latin typeface="Cambria Math" panose="02040503050406030204" pitchFamily="18" charset="0"/>
                        </a:rPr>
                        <m:t>)</m:t>
                      </m:r>
                    </m:oMath>
                  </m:oMathPara>
                </a14:m>
                <a:endParaRPr lang="en-IN" sz="1800" dirty="0"/>
              </a:p>
              <a:p>
                <a:pPr lvl="1"/>
                <a:r>
                  <a:rPr lang="en-IN" sz="1600" dirty="0"/>
                  <a:t>where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𝑉</m:t>
                        </m:r>
                      </m:e>
                      <m:sub>
                        <m:r>
                          <a:rPr lang="en-US" sz="1600" b="0" i="1" smtClean="0">
                            <a:latin typeface="Cambria Math" panose="02040503050406030204" pitchFamily="18" charset="0"/>
                          </a:rPr>
                          <m:t>𝑖</m:t>
                        </m:r>
                      </m:sub>
                    </m:sSub>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𝑟</m:t>
                        </m:r>
                      </m:e>
                    </m:d>
                  </m:oMath>
                </a14:m>
                <a:r>
                  <a:rPr lang="en-IN" sz="1600" dirty="0"/>
                  <a:t> is the queue drain time at </a:t>
                </a:r>
                <a:r>
                  <a:rPr lang="en-IN" sz="1600" dirty="0" err="1"/>
                  <a:t>APi-STAi</a:t>
                </a:r>
                <a:r>
                  <a:rPr lang="en-IN" sz="1600" dirty="0"/>
                  <a:t> for a batch input of </a:t>
                </a:r>
                <a14:m>
                  <m:oMath xmlns:m="http://schemas.openxmlformats.org/officeDocument/2006/math">
                    <m:r>
                      <a:rPr lang="en-US" sz="1600" b="0" i="1" smtClean="0">
                        <a:latin typeface="Cambria Math" panose="02040503050406030204" pitchFamily="18" charset="0"/>
                      </a:rPr>
                      <m:t>𝑟</m:t>
                    </m:r>
                  </m:oMath>
                </a14:m>
                <a:r>
                  <a:rPr lang="en-IN" sz="1600" dirty="0"/>
                  <a:t> packets</a:t>
                </a:r>
              </a:p>
              <a:p>
                <a:pPr lvl="1"/>
                <a14:m>
                  <m:oMath xmlns:m="http://schemas.openxmlformats.org/officeDocument/2006/math">
                    <m:r>
                      <a:rPr lang="en-US" sz="1600" b="0" i="1" smtClean="0">
                        <a:latin typeface="Cambria Math" panose="02040503050406030204" pitchFamily="18" charset="0"/>
                      </a:rPr>
                      <m:t>𝑆</m:t>
                    </m:r>
                    <m:r>
                      <a:rPr lang="en-US" sz="1600" b="0" i="1" smtClean="0">
                        <a:latin typeface="Cambria Math" panose="02040503050406030204" pitchFamily="18" charset="0"/>
                      </a:rPr>
                      <m:t> </m:t>
                    </m:r>
                  </m:oMath>
                </a14:m>
                <a:r>
                  <a:rPr lang="en-IN" sz="1600" dirty="0"/>
                  <a:t>is the nominal slice time, e.g., 100 </a:t>
                </a:r>
                <a:r>
                  <a:rPr lang="en-IN" sz="1600" dirty="0" err="1"/>
                  <a:t>ms</a:t>
                </a:r>
                <a:r>
                  <a:rPr lang="en-IN" sz="1600" dirty="0"/>
                  <a:t>, 80 </a:t>
                </a:r>
                <a:r>
                  <a:rPr lang="en-IN" sz="1600" dirty="0" err="1"/>
                  <a:t>ms</a:t>
                </a:r>
                <a:r>
                  <a:rPr lang="en-IN" sz="1600" dirty="0"/>
                  <a:t>, 40 </a:t>
                </a:r>
                <a:r>
                  <a:rPr lang="en-IN" sz="1600" dirty="0" err="1"/>
                  <a:t>ms</a:t>
                </a:r>
                <a:r>
                  <a:rPr lang="en-IN" sz="1600" dirty="0"/>
                  <a:t>, 20 </a:t>
                </a:r>
                <a:r>
                  <a:rPr lang="en-IN" sz="1600" dirty="0" err="1"/>
                  <a:t>ms</a:t>
                </a:r>
                <a:r>
                  <a:rPr lang="en-IN" sz="1600" dirty="0"/>
                  <a:t>; the smaller the better</a:t>
                </a:r>
              </a:p>
              <a:p>
                <a:r>
                  <a:rPr lang="en-IN" sz="1800" dirty="0"/>
                  <a:t>We call this  algorithm: TS-PFS-IB-ABR-QD</a:t>
                </a:r>
              </a:p>
              <a:p>
                <a:pPr lvl="1"/>
                <a:r>
                  <a:rPr lang="en-IN" sz="1600" dirty="0"/>
                  <a:t>Because the decision to allot a slice to an AP-STA pair is obtained via the Proportional Fair Sharing Algorithm</a:t>
                </a:r>
              </a:p>
              <a:p>
                <a:r>
                  <a:rPr lang="en-IN" sz="1800" dirty="0"/>
                  <a:t>In general networks, we need to schedule more than one AP-STA link in a slice</a:t>
                </a:r>
              </a:p>
              <a:p>
                <a:pPr lvl="1"/>
                <a:r>
                  <a:rPr lang="en-IN" sz="1600" dirty="0"/>
                  <a:t>For example: </a:t>
                </a:r>
                <a14:m>
                  <m:oMath xmlns:m="http://schemas.openxmlformats.org/officeDocument/2006/math">
                    <m:r>
                      <a:rPr lang="en-US" sz="1600" b="0" i="1" smtClean="0">
                        <a:latin typeface="Cambria Math" panose="02040503050406030204" pitchFamily="18" charset="0"/>
                      </a:rPr>
                      <m:t>ℳ</m:t>
                    </m:r>
                    <m:r>
                      <a:rPr lang="en-US" sz="1600" b="0" i="1" smtClean="0">
                        <a:latin typeface="Cambria Math" panose="02040503050406030204" pitchFamily="18" charset="0"/>
                      </a:rPr>
                      <m:t>={</m:t>
                    </m:r>
                    <m:r>
                      <a:rPr lang="en-US" sz="1600" b="0" i="1" smtClean="0">
                        <a:latin typeface="Cambria Math" panose="02040503050406030204" pitchFamily="18" charset="0"/>
                      </a:rPr>
                      <m:t>𝑆𝑇𝐴</m:t>
                    </m:r>
                    <m:r>
                      <a:rPr lang="en-US" sz="1600" b="0" i="1" smtClean="0">
                        <a:latin typeface="Cambria Math" panose="02040503050406030204" pitchFamily="18" charset="0"/>
                      </a:rPr>
                      <m:t>11, </m:t>
                    </m:r>
                    <m:r>
                      <a:rPr lang="en-US" sz="1600" b="0" i="1" smtClean="0">
                        <a:latin typeface="Cambria Math" panose="02040503050406030204" pitchFamily="18" charset="0"/>
                      </a:rPr>
                      <m:t>𝑆𝑇𝐴</m:t>
                    </m:r>
                    <m:r>
                      <a:rPr lang="en-US" sz="1600" b="0" i="1" smtClean="0">
                        <a:latin typeface="Cambria Math" panose="02040503050406030204" pitchFamily="18" charset="0"/>
                      </a:rPr>
                      <m:t>22}</m:t>
                    </m:r>
                  </m:oMath>
                </a14:m>
                <a:r>
                  <a:rPr lang="en-IN" sz="1600" dirty="0"/>
                  <a:t> or </a:t>
                </a:r>
                <a14:m>
                  <m:oMath xmlns:m="http://schemas.openxmlformats.org/officeDocument/2006/math">
                    <m:r>
                      <a:rPr lang="en-US" sz="1600" b="0" i="1" smtClean="0">
                        <a:latin typeface="Cambria Math" panose="02040503050406030204" pitchFamily="18" charset="0"/>
                      </a:rPr>
                      <m:t>ℳ</m:t>
                    </m:r>
                    <m:r>
                      <a:rPr lang="en-US" sz="1600" b="0" i="1" smtClean="0">
                        <a:latin typeface="Cambria Math" panose="02040503050406030204" pitchFamily="18" charset="0"/>
                      </a:rPr>
                      <m:t>={</m:t>
                    </m:r>
                    <m:r>
                      <a:rPr lang="en-US" sz="1600" b="0" i="1" smtClean="0">
                        <a:latin typeface="Cambria Math" panose="02040503050406030204" pitchFamily="18" charset="0"/>
                      </a:rPr>
                      <m:t>𝑆𝑇𝐴</m:t>
                    </m:r>
                    <m:r>
                      <a:rPr lang="en-US" sz="1600" b="0" i="1" smtClean="0">
                        <a:latin typeface="Cambria Math" panose="02040503050406030204" pitchFamily="18" charset="0"/>
                      </a:rPr>
                      <m:t>12, </m:t>
                    </m:r>
                    <m:r>
                      <a:rPr lang="en-US" sz="1600" b="0" i="1" smtClean="0">
                        <a:latin typeface="Cambria Math" panose="02040503050406030204" pitchFamily="18" charset="0"/>
                      </a:rPr>
                      <m:t>𝑆𝑇𝐴</m:t>
                    </m:r>
                    <m:r>
                      <a:rPr lang="en-US" sz="1600" b="0" i="1" smtClean="0">
                        <a:latin typeface="Cambria Math" panose="02040503050406030204" pitchFamily="18" charset="0"/>
                      </a:rPr>
                      <m:t>22}</m:t>
                    </m:r>
                  </m:oMath>
                </a14:m>
                <a:r>
                  <a:rPr lang="en-IN" sz="1600" dirty="0"/>
                  <a:t> in the 2AP 4STA case</a:t>
                </a:r>
              </a:p>
              <a:p>
                <a:pPr lvl="1"/>
                <a:endParaRPr lang="en-IN" sz="1600" dirty="0"/>
              </a:p>
              <a:p>
                <a:endParaRPr lang="en-IN" sz="1800" dirty="0"/>
              </a:p>
              <a:p>
                <a:pPr marL="0" indent="0">
                  <a:buNone/>
                </a:pPr>
                <a:endParaRPr lang="en-IN" sz="1800" dirty="0"/>
              </a:p>
              <a:p>
                <a:pPr marL="536433" lvl="1" indent="0">
                  <a:buNone/>
                </a:pPr>
                <a:endParaRPr lang="en-IN" dirty="0"/>
              </a:p>
            </p:txBody>
          </p:sp>
        </mc:Choice>
        <mc:Fallback xmlns="">
          <p:sp>
            <p:nvSpPr>
              <p:cNvPr id="3" name="Content Placeholder 2">
                <a:extLst>
                  <a:ext uri="{FF2B5EF4-FFF2-40B4-BE49-F238E27FC236}">
                    <a16:creationId xmlns:a16="http://schemas.microsoft.com/office/drawing/2014/main" id="{8D74A8E7-1662-4854-92CF-EF467C3CE195}"/>
                  </a:ext>
                </a:extLst>
              </p:cNvPr>
              <p:cNvSpPr>
                <a:spLocks noGrp="1" noRot="1" noChangeAspect="1" noMove="1" noResize="1" noEditPoints="1" noAdjustHandles="1" noChangeArrowheads="1" noChangeShapeType="1" noTextEdit="1"/>
              </p:cNvSpPr>
              <p:nvPr>
                <p:ph idx="1"/>
              </p:nvPr>
            </p:nvSpPr>
            <p:spPr>
              <a:xfrm>
                <a:off x="609600" y="4182426"/>
                <a:ext cx="11246677" cy="2744044"/>
              </a:xfrm>
              <a:blipFill>
                <a:blip r:embed="rId2"/>
                <a:stretch>
                  <a:fillRect l="-226" t="-18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14592C1-09B6-4DFA-87B0-D742E74700BB}"/>
                  </a:ext>
                </a:extLst>
              </p:cNvPr>
              <p:cNvSpPr txBox="1"/>
              <p:nvPr/>
            </p:nvSpPr>
            <p:spPr>
              <a:xfrm>
                <a:off x="3918615" y="1251773"/>
                <a:ext cx="2561525" cy="523220"/>
              </a:xfrm>
              <a:prstGeom prst="rect">
                <a:avLst/>
              </a:prstGeom>
              <a:noFill/>
              <a:ln>
                <a:solidFill>
                  <a:schemeClr val="accent1"/>
                </a:solidFill>
              </a:ln>
            </p:spPr>
            <p:txBody>
              <a:bodyPr wrap="square" rtlCol="0">
                <a:spAutoFit/>
              </a:bodyPr>
              <a:lstStyle/>
              <a:p>
                <a:pPr marL="0" marR="0" lvl="0" indent="0" algn="ctr" defTabSz="107286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The data released to AP2-STA2 is drained out in </a:t>
                </a:r>
                <a14:m>
                  <m:oMath xmlns:m="http://schemas.openxmlformats.org/officeDocument/2006/math">
                    <m:r>
                      <a:rPr kumimoji="0" lang="en-US" sz="1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𝑽</m:t>
                    </m:r>
                    <m:r>
                      <a:rPr kumimoji="0" lang="en-US" sz="1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𝒓</m:t>
                        </m:r>
                      </m:e>
                      <m:sub>
                        <m:r>
                          <a:rPr kumimoji="0" lang="en-US" sz="1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sub>
                    </m:sSub>
                    <m:d>
                      <m:dPr>
                        <m:ctrlPr>
                          <a:rPr kumimoji="0" lang="en-US" sz="1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𝒌</m:t>
                        </m:r>
                      </m:e>
                    </m:d>
                    <m:r>
                      <a:rPr kumimoji="0" lang="en-US" sz="1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4" name="TextBox 3">
                <a:extLst>
                  <a:ext uri="{FF2B5EF4-FFF2-40B4-BE49-F238E27FC236}">
                    <a16:creationId xmlns:a16="http://schemas.microsoft.com/office/drawing/2014/main" id="{314592C1-09B6-4DFA-87B0-D742E74700BB}"/>
                  </a:ext>
                </a:extLst>
              </p:cNvPr>
              <p:cNvSpPr txBox="1">
                <a:spLocks noRot="1" noChangeAspect="1" noMove="1" noResize="1" noEditPoints="1" noAdjustHandles="1" noChangeArrowheads="1" noChangeShapeType="1" noTextEdit="1"/>
              </p:cNvSpPr>
              <p:nvPr/>
            </p:nvSpPr>
            <p:spPr>
              <a:xfrm>
                <a:off x="3918615" y="1251773"/>
                <a:ext cx="2561525" cy="523220"/>
              </a:xfrm>
              <a:prstGeom prst="rect">
                <a:avLst/>
              </a:prstGeom>
              <a:blipFill>
                <a:blip r:embed="rId3"/>
                <a:stretch>
                  <a:fillRect b="-10227"/>
                </a:stretch>
              </a:blipFill>
              <a:ln>
                <a:solidFill>
                  <a:schemeClr val="accent1"/>
                </a:solidFill>
              </a:ln>
            </p:spPr>
            <p:txBody>
              <a:bodyPr/>
              <a:lstStyle/>
              <a:p>
                <a:r>
                  <a:rPr lang="en-IN">
                    <a:noFill/>
                  </a:rPr>
                  <a:t> </a:t>
                </a:r>
              </a:p>
            </p:txBody>
          </p:sp>
        </mc:Fallback>
      </mc:AlternateContent>
      <p:cxnSp>
        <p:nvCxnSpPr>
          <p:cNvPr id="5" name="Straight Arrow Connector 4">
            <a:extLst>
              <a:ext uri="{FF2B5EF4-FFF2-40B4-BE49-F238E27FC236}">
                <a16:creationId xmlns:a16="http://schemas.microsoft.com/office/drawing/2014/main" id="{6E80B6A6-B810-4CF7-8134-AFAD96FD1A61}"/>
              </a:ext>
            </a:extLst>
          </p:cNvPr>
          <p:cNvCxnSpPr>
            <a:cxnSpLocks/>
            <a:stCxn id="4" idx="2"/>
          </p:cNvCxnSpPr>
          <p:nvPr/>
        </p:nvCxnSpPr>
        <p:spPr>
          <a:xfrm>
            <a:off x="5199378" y="1774993"/>
            <a:ext cx="0" cy="1194971"/>
          </a:xfrm>
          <a:prstGeom prst="straightConnector1">
            <a:avLst/>
          </a:prstGeom>
          <a:ln w="381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50CFEB3-9A2F-4205-9055-5F2BC8651DD1}"/>
              </a:ext>
            </a:extLst>
          </p:cNvPr>
          <p:cNvCxnSpPr>
            <a:cxnSpLocks/>
          </p:cNvCxnSpPr>
          <p:nvPr/>
        </p:nvCxnSpPr>
        <p:spPr>
          <a:xfrm flipH="1">
            <a:off x="3387699" y="1303149"/>
            <a:ext cx="1712" cy="2286000"/>
          </a:xfrm>
          <a:prstGeom prst="line">
            <a:avLst/>
          </a:prstGeom>
          <a:ln w="38100">
            <a:solidFill>
              <a:schemeClr val="tx2">
                <a:lumMod val="60000"/>
                <a:lumOff val="4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AC35794-0D55-48A4-805A-557CAE1F9BCE}"/>
              </a:ext>
            </a:extLst>
          </p:cNvPr>
          <p:cNvCxnSpPr>
            <a:cxnSpLocks/>
          </p:cNvCxnSpPr>
          <p:nvPr/>
        </p:nvCxnSpPr>
        <p:spPr>
          <a:xfrm flipH="1">
            <a:off x="6781800" y="1836549"/>
            <a:ext cx="1712" cy="1737360"/>
          </a:xfrm>
          <a:prstGeom prst="line">
            <a:avLst/>
          </a:prstGeom>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254E111-187B-4BDC-88DF-FFA2E1584002}"/>
              </a:ext>
            </a:extLst>
          </p:cNvPr>
          <p:cNvSpPr txBox="1"/>
          <p:nvPr/>
        </p:nvSpPr>
        <p:spPr>
          <a:xfrm>
            <a:off x="3476487" y="3598751"/>
            <a:ext cx="3251200" cy="584775"/>
          </a:xfrm>
          <a:prstGeom prst="rect">
            <a:avLst/>
          </a:prstGeom>
          <a:noFill/>
          <a:ln>
            <a:noFill/>
          </a:ln>
        </p:spPr>
        <p:txBody>
          <a:bodyPr wrap="square" rtlCol="0">
            <a:spAutoFit/>
          </a:bodyPr>
          <a:lstStyle/>
          <a:p>
            <a:pPr marL="0" marR="0" lvl="0" indent="0" algn="ctr" defTabSz="107286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Time slice dynamically allotted to AP2-STA2 </a:t>
            </a:r>
            <a:endParaRPr kumimoji="0" lang="en-IN"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8ACDB5E4-FC67-412D-A04D-1FF625C83B80}"/>
              </a:ext>
            </a:extLst>
          </p:cNvPr>
          <p:cNvSpPr txBox="1"/>
          <p:nvPr/>
        </p:nvSpPr>
        <p:spPr>
          <a:xfrm>
            <a:off x="6944142" y="3592030"/>
            <a:ext cx="3081624" cy="584775"/>
          </a:xfrm>
          <a:prstGeom prst="rect">
            <a:avLst/>
          </a:prstGeom>
          <a:noFill/>
          <a:ln>
            <a:noFill/>
          </a:ln>
        </p:spPr>
        <p:txBody>
          <a:bodyPr wrap="square" rtlCol="0">
            <a:spAutoFit/>
          </a:bodyPr>
          <a:lstStyle/>
          <a:p>
            <a:pPr marL="0" marR="0" lvl="0" indent="0" algn="ctr" defTabSz="107286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Time slice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dynamicall</a:t>
            </a:r>
            <a:r>
              <a:rPr kumimoji="0" lang="en-US" sz="1600" b="1" i="0" u="none" strike="noStrike" kern="1200" cap="none" spc="0" normalizeH="0" baseline="0" noProof="0" dirty="0">
                <a:ln>
                  <a:noFill/>
                </a:ln>
                <a:solidFill>
                  <a:prstClr val="black"/>
                </a:solidFill>
                <a:effectLst/>
                <a:uLnTx/>
                <a:uFillTx/>
                <a:latin typeface="Calibri"/>
                <a:ea typeface="+mn-ea"/>
                <a:cs typeface="+mn-cs"/>
              </a:rPr>
              <a:t>y allotted to</a:t>
            </a:r>
          </a:p>
          <a:p>
            <a:pPr marL="0" marR="0" lvl="0" indent="0" algn="ctr" defTabSz="107286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AP1-STA1 </a:t>
            </a:r>
            <a:endParaRPr kumimoji="0" lang="en-IN" sz="16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F374521-9D1A-4954-A355-74E7EF7EDCFB}"/>
                  </a:ext>
                </a:extLst>
              </p:cNvPr>
              <p:cNvSpPr txBox="1"/>
              <p:nvPr/>
            </p:nvSpPr>
            <p:spPr>
              <a:xfrm>
                <a:off x="899526" y="956617"/>
                <a:ext cx="2209799" cy="523220"/>
              </a:xfrm>
              <a:prstGeom prst="rect">
                <a:avLst/>
              </a:prstGeom>
              <a:noFill/>
              <a:ln>
                <a:solidFill>
                  <a:schemeClr val="accent1"/>
                </a:solidFill>
              </a:ln>
            </p:spPr>
            <p:txBody>
              <a:bodyPr wrap="square" rtlCol="0">
                <a:spAutoFit/>
              </a:bodyPr>
              <a:lstStyle/>
              <a:p>
                <a:pPr marL="0" marR="0" lvl="0" indent="0" algn="ctr" defTabSz="107286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Suppose</a:t>
                </a:r>
                <a14:m>
                  <m:oMath xmlns:m="http://schemas.openxmlformats.org/officeDocument/2006/math">
                    <m:r>
                      <a:rPr kumimoji="0" lang="en-US" sz="1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en-US" sz="1400" b="1" i="0" u="none" strike="noStrike" kern="1200" cap="none" spc="0" normalizeH="0" baseline="0" noProof="0" dirty="0">
                    <a:ln>
                      <a:noFill/>
                    </a:ln>
                    <a:solidFill>
                      <a:prstClr val="black"/>
                    </a:solidFill>
                    <a:effectLst/>
                    <a:uLnTx/>
                    <a:uFillTx/>
                    <a:latin typeface="Calibri"/>
                    <a:ea typeface="+mn-ea"/>
                    <a:cs typeface="+mn-cs"/>
                  </a:rPr>
                  <a:t>we release </a:t>
                </a:r>
                <a14:m>
                  <m:oMath xmlns:m="http://schemas.openxmlformats.org/officeDocument/2006/math">
                    <m:sSub>
                      <m:sSubPr>
                        <m:ctrlPr>
                          <a:rPr kumimoji="0" lang="en-US" sz="1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𝒓</m:t>
                        </m:r>
                      </m:e>
                      <m:sub>
                        <m:r>
                          <a:rPr kumimoji="0" lang="en-US" sz="1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sub>
                    </m:sSub>
                    <m:d>
                      <m:dPr>
                        <m:ctrlPr>
                          <a:rPr kumimoji="0" lang="en-US" sz="1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𝒌</m:t>
                        </m:r>
                      </m:e>
                    </m:d>
                  </m:oMath>
                </a14:m>
                <a:r>
                  <a:rPr kumimoji="0" lang="en-US" sz="1400" b="1" i="0" u="none" strike="noStrike" kern="1200" cap="none" spc="0" normalizeH="0" baseline="0" noProof="0" dirty="0">
                    <a:ln>
                      <a:noFill/>
                    </a:ln>
                    <a:solidFill>
                      <a:prstClr val="black"/>
                    </a:solidFill>
                    <a:effectLst/>
                    <a:uLnTx/>
                    <a:uFillTx/>
                    <a:latin typeface="Calibri"/>
                    <a:ea typeface="+mn-ea"/>
                    <a:cs typeface="+mn-cs"/>
                  </a:rPr>
                  <a:t> packets to AP2-STA2</a:t>
                </a:r>
              </a:p>
            </p:txBody>
          </p:sp>
        </mc:Choice>
        <mc:Fallback xmlns="">
          <p:sp>
            <p:nvSpPr>
              <p:cNvPr id="10" name="TextBox 9">
                <a:extLst>
                  <a:ext uri="{FF2B5EF4-FFF2-40B4-BE49-F238E27FC236}">
                    <a16:creationId xmlns:a16="http://schemas.microsoft.com/office/drawing/2014/main" id="{DF374521-9D1A-4954-A355-74E7EF7EDCFB}"/>
                  </a:ext>
                </a:extLst>
              </p:cNvPr>
              <p:cNvSpPr txBox="1">
                <a:spLocks noRot="1" noChangeAspect="1" noMove="1" noResize="1" noEditPoints="1" noAdjustHandles="1" noChangeArrowheads="1" noChangeShapeType="1" noTextEdit="1"/>
              </p:cNvSpPr>
              <p:nvPr/>
            </p:nvSpPr>
            <p:spPr>
              <a:xfrm>
                <a:off x="899526" y="956617"/>
                <a:ext cx="2209799" cy="523220"/>
              </a:xfrm>
              <a:prstGeom prst="rect">
                <a:avLst/>
              </a:prstGeom>
              <a:blipFill>
                <a:blip r:embed="rId4"/>
                <a:stretch>
                  <a:fillRect t="-1136" b="-9091"/>
                </a:stretch>
              </a:blipFill>
              <a:ln>
                <a:solidFill>
                  <a:schemeClr val="accent1"/>
                </a:solidFill>
              </a:ln>
            </p:spPr>
            <p:txBody>
              <a:bodyPr/>
              <a:lstStyle/>
              <a:p>
                <a:r>
                  <a:rPr lang="en-IN">
                    <a:noFill/>
                  </a:rPr>
                  <a:t> </a:t>
                </a:r>
              </a:p>
            </p:txBody>
          </p:sp>
        </mc:Fallback>
      </mc:AlternateContent>
      <p:sp>
        <p:nvSpPr>
          <p:cNvPr id="14" name="TextBox 13">
            <a:extLst>
              <a:ext uri="{FF2B5EF4-FFF2-40B4-BE49-F238E27FC236}">
                <a16:creationId xmlns:a16="http://schemas.microsoft.com/office/drawing/2014/main" id="{952514D2-C297-405D-AF55-345EEF8F0952}"/>
              </a:ext>
            </a:extLst>
          </p:cNvPr>
          <p:cNvSpPr txBox="1"/>
          <p:nvPr/>
        </p:nvSpPr>
        <p:spPr>
          <a:xfrm>
            <a:off x="7223564" y="575824"/>
            <a:ext cx="3259616" cy="738664"/>
          </a:xfrm>
          <a:prstGeom prst="rect">
            <a:avLst/>
          </a:prstGeom>
          <a:noFill/>
          <a:ln>
            <a:solidFill>
              <a:schemeClr val="accent1"/>
            </a:solidFill>
          </a:ln>
        </p:spPr>
        <p:txBody>
          <a:bodyPr wrap="square" rtlCol="0">
            <a:spAutoFit/>
          </a:bodyPr>
          <a:lstStyle/>
          <a:p>
            <a:pPr marL="0" marR="0" lvl="0" indent="0" algn="ctr" defTabSz="107286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Scheduler allots next slice to AP1-STA1.</a:t>
            </a:r>
          </a:p>
          <a:p>
            <a:pPr marL="0" marR="0" lvl="0" indent="0" algn="ctr" defTabSz="107286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Updated number of packets released to AP1-STA1</a:t>
            </a:r>
          </a:p>
        </p:txBody>
      </p:sp>
      <p:cxnSp>
        <p:nvCxnSpPr>
          <p:cNvPr id="15" name="Straight Arrow Connector 14">
            <a:extLst>
              <a:ext uri="{FF2B5EF4-FFF2-40B4-BE49-F238E27FC236}">
                <a16:creationId xmlns:a16="http://schemas.microsoft.com/office/drawing/2014/main" id="{7B3C548D-581E-41D5-81A6-83F8FF840357}"/>
              </a:ext>
            </a:extLst>
          </p:cNvPr>
          <p:cNvCxnSpPr>
            <a:cxnSpLocks/>
          </p:cNvCxnSpPr>
          <p:nvPr/>
        </p:nvCxnSpPr>
        <p:spPr>
          <a:xfrm flipH="1">
            <a:off x="7543800" y="1150533"/>
            <a:ext cx="915641" cy="457087"/>
          </a:xfrm>
          <a:prstGeom prst="straightConnector1">
            <a:avLst/>
          </a:prstGeom>
          <a:ln w="381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6C72421-92AF-414F-8AD6-65563D6F0B35}"/>
                  </a:ext>
                </a:extLst>
              </p:cNvPr>
              <p:cNvSpPr txBox="1"/>
              <p:nvPr/>
            </p:nvSpPr>
            <p:spPr>
              <a:xfrm>
                <a:off x="3238383" y="988652"/>
                <a:ext cx="429402" cy="369332"/>
              </a:xfrm>
              <a:prstGeom prst="rect">
                <a:avLst/>
              </a:prstGeom>
              <a:noFill/>
              <a:ln>
                <a:noFill/>
              </a:ln>
            </p:spPr>
            <p:txBody>
              <a:bodyPr wrap="square" rtlCol="0">
                <a:spAutoFit/>
              </a:bodyPr>
              <a:lstStyle/>
              <a:p>
                <a:pPr marL="0" marR="0" lvl="0" indent="0" algn="ctr" defTabSz="1072866"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𝒓</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sub>
                      </m:s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𝒌</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16" name="TextBox 15">
                <a:extLst>
                  <a:ext uri="{FF2B5EF4-FFF2-40B4-BE49-F238E27FC236}">
                    <a16:creationId xmlns:a16="http://schemas.microsoft.com/office/drawing/2014/main" id="{C6C72421-92AF-414F-8AD6-65563D6F0B35}"/>
                  </a:ext>
                </a:extLst>
              </p:cNvPr>
              <p:cNvSpPr txBox="1">
                <a:spLocks noRot="1" noChangeAspect="1" noMove="1" noResize="1" noEditPoints="1" noAdjustHandles="1" noChangeArrowheads="1" noChangeShapeType="1" noTextEdit="1"/>
              </p:cNvSpPr>
              <p:nvPr/>
            </p:nvSpPr>
            <p:spPr>
              <a:xfrm>
                <a:off x="3238383" y="988652"/>
                <a:ext cx="429402" cy="369332"/>
              </a:xfrm>
              <a:prstGeom prst="rect">
                <a:avLst/>
              </a:prstGeom>
              <a:blipFill>
                <a:blip r:embed="rId5"/>
                <a:stretch>
                  <a:fillRect l="-35211" r="-35211" b="-13115"/>
                </a:stretch>
              </a:blipFill>
              <a:ln>
                <a:noFill/>
              </a:ln>
            </p:spPr>
            <p:txBody>
              <a:bodyPr/>
              <a:lstStyle/>
              <a:p>
                <a:r>
                  <a:rPr lang="en-IN">
                    <a:noFill/>
                  </a:rPr>
                  <a:t> </a:t>
                </a:r>
              </a:p>
            </p:txBody>
          </p:sp>
        </mc:Fallback>
      </mc:AlternateContent>
      <p:cxnSp>
        <p:nvCxnSpPr>
          <p:cNvPr id="18" name="Straight Arrow Connector 17">
            <a:extLst>
              <a:ext uri="{FF2B5EF4-FFF2-40B4-BE49-F238E27FC236}">
                <a16:creationId xmlns:a16="http://schemas.microsoft.com/office/drawing/2014/main" id="{9CB68D3F-B509-44A7-A338-9CCA19E4358A}"/>
              </a:ext>
            </a:extLst>
          </p:cNvPr>
          <p:cNvCxnSpPr>
            <a:cxnSpLocks/>
          </p:cNvCxnSpPr>
          <p:nvPr/>
        </p:nvCxnSpPr>
        <p:spPr>
          <a:xfrm>
            <a:off x="2512710" y="3589149"/>
            <a:ext cx="8136675" cy="0"/>
          </a:xfrm>
          <a:prstGeom prst="straightConnector1">
            <a:avLst/>
          </a:prstGeom>
          <a:ln w="381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B68AFC5-86D1-437C-BF33-C61262AA5A02}"/>
                  </a:ext>
                </a:extLst>
              </p:cNvPr>
              <p:cNvSpPr txBox="1"/>
              <p:nvPr/>
            </p:nvSpPr>
            <p:spPr>
              <a:xfrm>
                <a:off x="6483989" y="1512591"/>
                <a:ext cx="1311554" cy="369332"/>
              </a:xfrm>
              <a:prstGeom prst="rect">
                <a:avLst/>
              </a:prstGeom>
              <a:noFill/>
              <a:ln>
                <a:noFill/>
              </a:ln>
            </p:spPr>
            <p:txBody>
              <a:bodyPr wrap="square" rtlCol="0">
                <a:spAutoFit/>
              </a:bodyPr>
              <a:lstStyle/>
              <a:p>
                <a:pPr marL="0" marR="0" lvl="0" indent="0" algn="ctr" defTabSz="1072866"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𝒓</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sub>
                      </m:s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𝒌</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19" name="TextBox 18">
                <a:extLst>
                  <a:ext uri="{FF2B5EF4-FFF2-40B4-BE49-F238E27FC236}">
                    <a16:creationId xmlns:a16="http://schemas.microsoft.com/office/drawing/2014/main" id="{FB68AFC5-86D1-437C-BF33-C61262AA5A02}"/>
                  </a:ext>
                </a:extLst>
              </p:cNvPr>
              <p:cNvSpPr txBox="1">
                <a:spLocks noRot="1" noChangeAspect="1" noMove="1" noResize="1" noEditPoints="1" noAdjustHandles="1" noChangeArrowheads="1" noChangeShapeType="1" noTextEdit="1"/>
              </p:cNvSpPr>
              <p:nvPr/>
            </p:nvSpPr>
            <p:spPr>
              <a:xfrm>
                <a:off x="6483989" y="1512591"/>
                <a:ext cx="1311554" cy="369332"/>
              </a:xfrm>
              <a:prstGeom prst="rect">
                <a:avLst/>
              </a:prstGeom>
              <a:blipFill>
                <a:blip r:embed="rId6"/>
                <a:stretch>
                  <a:fillRect b="-13115"/>
                </a:stretch>
              </a:blipFill>
              <a:ln>
                <a:noFill/>
              </a:ln>
            </p:spPr>
            <p:txBody>
              <a:bodyPr/>
              <a:lstStyle/>
              <a:p>
                <a:r>
                  <a:rPr lang="en-IN">
                    <a:noFill/>
                  </a:rPr>
                  <a:t> </a:t>
                </a:r>
              </a:p>
            </p:txBody>
          </p:sp>
        </mc:Fallback>
      </mc:AlternateContent>
      <p:cxnSp>
        <p:nvCxnSpPr>
          <p:cNvPr id="20" name="Straight Connector 19">
            <a:extLst>
              <a:ext uri="{FF2B5EF4-FFF2-40B4-BE49-F238E27FC236}">
                <a16:creationId xmlns:a16="http://schemas.microsoft.com/office/drawing/2014/main" id="{1376AFE1-449F-4393-A058-F026AD3A8231}"/>
              </a:ext>
            </a:extLst>
          </p:cNvPr>
          <p:cNvCxnSpPr>
            <a:cxnSpLocks/>
          </p:cNvCxnSpPr>
          <p:nvPr/>
        </p:nvCxnSpPr>
        <p:spPr>
          <a:xfrm>
            <a:off x="10134600" y="3395985"/>
            <a:ext cx="0" cy="182880"/>
          </a:xfrm>
          <a:prstGeom prst="line">
            <a:avLst/>
          </a:prstGeom>
          <a:ln w="38100">
            <a:solidFill>
              <a:srgbClr val="0070C0"/>
            </a:solidFill>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9BF4F509-5DF0-429D-BB21-25E71CF422CE}"/>
                  </a:ext>
                </a:extLst>
              </p:cNvPr>
              <p:cNvSpPr txBox="1"/>
              <p:nvPr/>
            </p:nvSpPr>
            <p:spPr>
              <a:xfrm>
                <a:off x="4243306" y="2993503"/>
                <a:ext cx="1840374" cy="404983"/>
              </a:xfrm>
              <a:prstGeom prst="rect">
                <a:avLst/>
              </a:prstGeom>
              <a:noFill/>
              <a:ln>
                <a:solidFill>
                  <a:schemeClr val="accent1"/>
                </a:solidFill>
              </a:ln>
            </p:spPr>
            <p:txBody>
              <a:bodyPr wrap="square" rtlCol="0">
                <a:spAutoFit/>
              </a:bodyPr>
              <a:lstStyle/>
              <a:p>
                <a:pPr marL="0" marR="0" lvl="0" indent="0" algn="ctr" defTabSz="1072866"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𝑽</m:t>
                      </m:r>
                      <m:d>
                        <m:dPr>
                          <m:ctrlP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dPr>
                        <m:e>
                          <m:sSub>
                            <m:sSubPr>
                              <m:ctrlP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𝒓</m:t>
                              </m:r>
                            </m:e>
                            <m:sub>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𝟐</m:t>
                              </m:r>
                            </m:sub>
                          </m:sSub>
                          <m:d>
                            <m:dPr>
                              <m:ctrlP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dPr>
                            <m:e>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𝒌</m:t>
                              </m:r>
                            </m:e>
                          </m:d>
                        </m:e>
                      </m:d>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 </m:t>
                      </m:r>
                    </m:oMath>
                  </m:oMathPara>
                </a14:m>
                <a:endParaRPr kumimoji="0" lang="en-IN" sz="1800" b="1"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28" name="TextBox 27">
                <a:extLst>
                  <a:ext uri="{FF2B5EF4-FFF2-40B4-BE49-F238E27FC236}">
                    <a16:creationId xmlns:a16="http://schemas.microsoft.com/office/drawing/2014/main" id="{9BF4F509-5DF0-429D-BB21-25E71CF422CE}"/>
                  </a:ext>
                </a:extLst>
              </p:cNvPr>
              <p:cNvSpPr txBox="1">
                <a:spLocks noRot="1" noChangeAspect="1" noMove="1" noResize="1" noEditPoints="1" noAdjustHandles="1" noChangeArrowheads="1" noChangeShapeType="1" noTextEdit="1"/>
              </p:cNvSpPr>
              <p:nvPr/>
            </p:nvSpPr>
            <p:spPr>
              <a:xfrm>
                <a:off x="4243306" y="2993503"/>
                <a:ext cx="1840374" cy="404983"/>
              </a:xfrm>
              <a:prstGeom prst="rect">
                <a:avLst/>
              </a:prstGeom>
              <a:blipFill>
                <a:blip r:embed="rId7"/>
                <a:stretch>
                  <a:fillRect/>
                </a:stretch>
              </a:blipFill>
              <a:ln>
                <a:solidFill>
                  <a:schemeClr val="accent1"/>
                </a:solidFill>
              </a:ln>
            </p:spPr>
            <p:txBody>
              <a:bodyPr/>
              <a:lstStyle/>
              <a:p>
                <a:r>
                  <a:rPr lang="en-IN">
                    <a:noFill/>
                  </a:rPr>
                  <a:t> </a:t>
                </a:r>
              </a:p>
            </p:txBody>
          </p:sp>
        </mc:Fallback>
      </mc:AlternateContent>
      <p:cxnSp>
        <p:nvCxnSpPr>
          <p:cNvPr id="29" name="Straight Arrow Connector 28">
            <a:extLst>
              <a:ext uri="{FF2B5EF4-FFF2-40B4-BE49-F238E27FC236}">
                <a16:creationId xmlns:a16="http://schemas.microsoft.com/office/drawing/2014/main" id="{E1E5B41F-BD94-4249-B1D2-5275F0B45D51}"/>
              </a:ext>
            </a:extLst>
          </p:cNvPr>
          <p:cNvCxnSpPr>
            <a:cxnSpLocks/>
          </p:cNvCxnSpPr>
          <p:nvPr/>
        </p:nvCxnSpPr>
        <p:spPr>
          <a:xfrm>
            <a:off x="3398520" y="3436749"/>
            <a:ext cx="3383280" cy="0"/>
          </a:xfrm>
          <a:prstGeom prst="straightConnector1">
            <a:avLst/>
          </a:prstGeom>
          <a:ln w="25400">
            <a:solidFill>
              <a:srgbClr val="0070C0">
                <a:alpha val="84000"/>
              </a:srgb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0E77B9C-A74A-4F2A-BD7D-049470409EAF}"/>
              </a:ext>
            </a:extLst>
          </p:cNvPr>
          <p:cNvCxnSpPr>
            <a:cxnSpLocks/>
          </p:cNvCxnSpPr>
          <p:nvPr/>
        </p:nvCxnSpPr>
        <p:spPr>
          <a:xfrm>
            <a:off x="6781800" y="3436749"/>
            <a:ext cx="3291840" cy="0"/>
          </a:xfrm>
          <a:prstGeom prst="straightConnector1">
            <a:avLst/>
          </a:prstGeom>
          <a:ln w="25400">
            <a:solidFill>
              <a:srgbClr val="0070C0">
                <a:alpha val="84000"/>
              </a:srgb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E0882323-24F0-4390-A439-64DF630865F9}"/>
                  </a:ext>
                </a:extLst>
              </p:cNvPr>
              <p:cNvSpPr txBox="1"/>
              <p:nvPr/>
            </p:nvSpPr>
            <p:spPr>
              <a:xfrm>
                <a:off x="9590528" y="1918940"/>
                <a:ext cx="2215446" cy="1231106"/>
              </a:xfrm>
              <a:prstGeom prst="rect">
                <a:avLst/>
              </a:prstGeom>
              <a:noFill/>
              <a:ln>
                <a:noFill/>
              </a:ln>
            </p:spPr>
            <p:txBody>
              <a:bodyPr wrap="square" rtlCol="0">
                <a:spAutoFit/>
              </a:bodyPr>
              <a:lstStyle/>
              <a:p>
                <a:pPr marL="0" marR="0" lvl="0" indent="0" algn="ctr" defTabSz="107286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The scheduler could allot the next slice to AP1-STA1 or to AP2-STA2, and</a:t>
                </a:r>
              </a:p>
              <a:p>
                <a:pPr marL="0" marR="0" lvl="0" indent="0" algn="ctr" defTabSz="107286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ADWISER releases batch size </a:t>
                </a:r>
                <a14:m>
                  <m:oMath xmlns:m="http://schemas.openxmlformats.org/officeDocument/2006/math">
                    <m:sSub>
                      <m:sSubPr>
                        <m:ctrlPr>
                          <a:rPr kumimoji="0" lang="en-US" sz="1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𝒓</m:t>
                        </m:r>
                      </m:e>
                      <m:sub>
                        <m:r>
                          <a:rPr kumimoji="0" lang="en-US" sz="1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𝒊</m:t>
                        </m:r>
                      </m:sub>
                    </m:sSub>
                    <m:d>
                      <m:dPr>
                        <m:ctrlPr>
                          <a:rPr kumimoji="0" lang="en-US" sz="1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𝒏𝒆𝒙𝒕</m:t>
                        </m:r>
                      </m:e>
                    </m:d>
                  </m:oMath>
                </a14:m>
                <a:r>
                  <a:rPr kumimoji="0" lang="en-US" sz="1800" b="1" i="0" u="none" strike="noStrike" kern="1200" cap="none" spc="0" normalizeH="0" baseline="0" noProof="0" dirty="0">
                    <a:ln>
                      <a:noFill/>
                    </a:ln>
                    <a:solidFill>
                      <a:prstClr val="black"/>
                    </a:solidFill>
                    <a:effectLst/>
                    <a:uLnTx/>
                    <a:uFillTx/>
                    <a:latin typeface="Calibri"/>
                    <a:ea typeface="+mn-ea"/>
                    <a:cs typeface="+mn-cs"/>
                  </a:rPr>
                  <a:t>  </a:t>
                </a:r>
              </a:p>
            </p:txBody>
          </p:sp>
        </mc:Choice>
        <mc:Fallback xmlns="">
          <p:sp>
            <p:nvSpPr>
              <p:cNvPr id="32" name="TextBox 31">
                <a:extLst>
                  <a:ext uri="{FF2B5EF4-FFF2-40B4-BE49-F238E27FC236}">
                    <a16:creationId xmlns:a16="http://schemas.microsoft.com/office/drawing/2014/main" id="{E0882323-24F0-4390-A439-64DF630865F9}"/>
                  </a:ext>
                </a:extLst>
              </p:cNvPr>
              <p:cNvSpPr txBox="1">
                <a:spLocks noRot="1" noChangeAspect="1" noMove="1" noResize="1" noEditPoints="1" noAdjustHandles="1" noChangeArrowheads="1" noChangeShapeType="1" noTextEdit="1"/>
              </p:cNvSpPr>
              <p:nvPr/>
            </p:nvSpPr>
            <p:spPr>
              <a:xfrm>
                <a:off x="9590528" y="1918940"/>
                <a:ext cx="2215446" cy="1231106"/>
              </a:xfrm>
              <a:prstGeom prst="rect">
                <a:avLst/>
              </a:prstGeom>
              <a:blipFill>
                <a:blip r:embed="rId8"/>
                <a:stretch>
                  <a:fillRect t="-990" b="-2970"/>
                </a:stretch>
              </a:blipFill>
              <a:ln>
                <a:no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B3E37D29-2C36-4F57-8222-ECC33221CB64}"/>
                  </a:ext>
                </a:extLst>
              </p:cNvPr>
              <p:cNvSpPr txBox="1"/>
              <p:nvPr/>
            </p:nvSpPr>
            <p:spPr>
              <a:xfrm>
                <a:off x="7479921" y="2998356"/>
                <a:ext cx="2302725" cy="404983"/>
              </a:xfrm>
              <a:prstGeom prst="rect">
                <a:avLst/>
              </a:prstGeom>
              <a:noFill/>
              <a:ln>
                <a:solidFill>
                  <a:schemeClr val="accent1"/>
                </a:solidFill>
              </a:ln>
            </p:spPr>
            <p:txBody>
              <a:bodyPr wrap="square" rtlCol="0">
                <a:spAutoFit/>
              </a:bodyPr>
              <a:lstStyle/>
              <a:p>
                <a:pPr marL="0" marR="0" lvl="0" indent="0" algn="ctr" defTabSz="1072866"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𝑽</m:t>
                      </m:r>
                      <m:d>
                        <m:dPr>
                          <m:ctrlP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dPr>
                        <m:e>
                          <m:sSub>
                            <m:sSubPr>
                              <m:ctrlP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𝒓</m:t>
                              </m:r>
                            </m:e>
                            <m:sub>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𝟏</m:t>
                              </m:r>
                            </m:sub>
                          </m:sSub>
                          <m:d>
                            <m:dPr>
                              <m:ctrlP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dPr>
                            <m:e>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𝒌</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𝟏</m:t>
                              </m:r>
                            </m:e>
                          </m:d>
                        </m:e>
                      </m:d>
                    </m:oMath>
                  </m:oMathPara>
                </a14:m>
                <a:endParaRPr kumimoji="0" lang="en-IN" sz="1800" b="1"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45" name="TextBox 44">
                <a:extLst>
                  <a:ext uri="{FF2B5EF4-FFF2-40B4-BE49-F238E27FC236}">
                    <a16:creationId xmlns:a16="http://schemas.microsoft.com/office/drawing/2014/main" id="{B3E37D29-2C36-4F57-8222-ECC33221CB64}"/>
                  </a:ext>
                </a:extLst>
              </p:cNvPr>
              <p:cNvSpPr txBox="1">
                <a:spLocks noRot="1" noChangeAspect="1" noMove="1" noResize="1" noEditPoints="1" noAdjustHandles="1" noChangeArrowheads="1" noChangeShapeType="1" noTextEdit="1"/>
              </p:cNvSpPr>
              <p:nvPr/>
            </p:nvSpPr>
            <p:spPr>
              <a:xfrm>
                <a:off x="7479921" y="2998356"/>
                <a:ext cx="2302725" cy="404983"/>
              </a:xfrm>
              <a:prstGeom prst="rect">
                <a:avLst/>
              </a:prstGeom>
              <a:blipFill>
                <a:blip r:embed="rId9"/>
                <a:stretch>
                  <a:fillRect/>
                </a:stretch>
              </a:blipFill>
              <a:ln>
                <a:solidFill>
                  <a:schemeClr val="accent1"/>
                </a:solidFill>
              </a:ln>
            </p:spPr>
            <p:txBody>
              <a:bodyPr/>
              <a:lstStyle/>
              <a:p>
                <a:r>
                  <a:rPr lang="en-IN">
                    <a:noFill/>
                  </a:rPr>
                  <a:t> </a:t>
                </a:r>
              </a:p>
            </p:txBody>
          </p:sp>
        </mc:Fallback>
      </mc:AlternateContent>
    </p:spTree>
    <p:extLst>
      <p:ext uri="{BB962C8B-B14F-4D97-AF65-F5344CB8AC3E}">
        <p14:creationId xmlns:p14="http://schemas.microsoft.com/office/powerpoint/2010/main" val="303475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
                                            <p:txEl>
                                              <p:pRg st="3" end="3"/>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
                                            <p:txEl>
                                              <p:pRg st="5" end="5"/>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
                                            <p:txEl>
                                              <p:pRg st="7" end="7"/>
                                            </p:tx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8" grpId="0"/>
      <p:bldP spid="9" grpId="0"/>
      <p:bldP spid="10" grpId="0" animBg="1"/>
      <p:bldP spid="14" grpId="0" animBg="1"/>
      <p:bldP spid="16" grpId="0"/>
      <p:bldP spid="19" grpId="0"/>
      <p:bldP spid="28" grpId="0" animBg="1"/>
      <p:bldP spid="32" grpId="0"/>
      <p:bldP spid="4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13FCC-3A55-405D-AE9B-ED403FA55921}"/>
              </a:ext>
            </a:extLst>
          </p:cNvPr>
          <p:cNvSpPr>
            <a:spLocks noGrp="1"/>
          </p:cNvSpPr>
          <p:nvPr>
            <p:ph type="title"/>
          </p:nvPr>
        </p:nvSpPr>
        <p:spPr>
          <a:xfrm>
            <a:off x="137565" y="110600"/>
            <a:ext cx="11854137" cy="609600"/>
          </a:xfrm>
        </p:spPr>
        <p:txBody>
          <a:bodyPr>
            <a:normAutofit/>
          </a:bodyPr>
          <a:lstStyle/>
          <a:p>
            <a:pPr lvl="0" algn="ctr">
              <a:buNone/>
            </a:pPr>
            <a:r>
              <a:rPr lang="en-US" sz="2800" b="1" spc="-1" dirty="0">
                <a:solidFill>
                  <a:prstClr val="black"/>
                </a:solidFill>
                <a:latin typeface="Calibri"/>
                <a:cs typeface="Calibri"/>
              </a:rPr>
              <a:t>ADWISER TS-PF-IB-ABR-OT</a:t>
            </a:r>
            <a:endParaRPr kumimoji="0" lang="en-IN" sz="2800" b="1" i="0" u="none" strike="noStrike" kern="1200" cap="none" spc="-1"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D74A8E7-1662-4854-92CF-EF467C3CE195}"/>
                  </a:ext>
                </a:extLst>
              </p:cNvPr>
              <p:cNvSpPr>
                <a:spLocks noGrp="1"/>
              </p:cNvSpPr>
              <p:nvPr>
                <p:ph idx="1"/>
              </p:nvPr>
            </p:nvSpPr>
            <p:spPr>
              <a:xfrm>
                <a:off x="337863" y="1607606"/>
                <a:ext cx="11854137" cy="5599311"/>
              </a:xfrm>
            </p:spPr>
            <p:txBody>
              <a:bodyPr>
                <a:normAutofit fontScale="40000" lnSpcReduction="20000"/>
              </a:bodyPr>
              <a:lstStyle/>
              <a:p>
                <a:r>
                  <a:rPr lang="en-IN" sz="4500" dirty="0"/>
                  <a:t>ABR-OT: Start a new slice at the slice boundary, and use a simple estimate for the drain time</a:t>
                </a:r>
              </a:p>
              <a:p>
                <a:r>
                  <a:rPr lang="en-IN" sz="4500" dirty="0"/>
                  <a:t>We use following expression to estimate the value of </a:t>
                </a:r>
                <a14:m>
                  <m:oMath xmlns:m="http://schemas.openxmlformats.org/officeDocument/2006/math">
                    <m:sSubSup>
                      <m:sSubSupPr>
                        <m:ctrlPr>
                          <a:rPr lang="en-IN" sz="4500" b="0" i="1" smtClean="0">
                            <a:latin typeface="Cambria Math" panose="02040503050406030204" pitchFamily="18" charset="0"/>
                          </a:rPr>
                        </m:ctrlPr>
                      </m:sSubSupPr>
                      <m:e>
                        <m:r>
                          <a:rPr lang="en-IN" sz="4500" b="0" i="1" smtClean="0">
                            <a:latin typeface="Cambria Math" panose="02040503050406030204" pitchFamily="18" charset="0"/>
                          </a:rPr>
                          <m:t>𝑣</m:t>
                        </m:r>
                      </m:e>
                      <m:sub>
                        <m:r>
                          <a:rPr lang="en-IN" sz="4500" b="0" i="1" smtClean="0">
                            <a:latin typeface="Cambria Math" panose="02040503050406030204" pitchFamily="18" charset="0"/>
                          </a:rPr>
                          <m:t>𝑖</m:t>
                        </m:r>
                      </m:sub>
                      <m:sup>
                        <m:r>
                          <a:rPr lang="en-IN" sz="4500" b="0" i="1" smtClean="0">
                            <a:latin typeface="Cambria Math" panose="02040503050406030204" pitchFamily="18" charset="0"/>
                          </a:rPr>
                          <m:t>𝑚</m:t>
                        </m:r>
                      </m:sup>
                    </m:sSubSup>
                  </m:oMath>
                </a14:m>
                <a:r>
                  <a:rPr lang="en-IN" sz="4500" dirty="0"/>
                  <a:t> in slice </a:t>
                </a:r>
                <a14:m>
                  <m:oMath xmlns:m="http://schemas.openxmlformats.org/officeDocument/2006/math">
                    <m:r>
                      <a:rPr lang="en-IN" sz="4500" b="0" i="1" smtClean="0">
                        <a:latin typeface="Cambria Math" panose="02040503050406030204" pitchFamily="18" charset="0"/>
                      </a:rPr>
                      <m:t>𝑘</m:t>
                    </m:r>
                  </m:oMath>
                </a14:m>
                <a:r>
                  <a:rPr lang="en-IN" sz="4500" dirty="0"/>
                  <a:t> </a:t>
                </a:r>
              </a:p>
              <a:p>
                <a:pPr marL="0" indent="0">
                  <a:buNone/>
                </a:pPr>
                <a14:m>
                  <m:oMathPara xmlns:m="http://schemas.openxmlformats.org/officeDocument/2006/math">
                    <m:oMathParaPr>
                      <m:jc m:val="centerGroup"/>
                    </m:oMathParaPr>
                    <m:oMath xmlns:m="http://schemas.openxmlformats.org/officeDocument/2006/math">
                      <m:sSubSup>
                        <m:sSubSupPr>
                          <m:ctrlPr>
                            <a:rPr lang="en-IN" sz="4500" b="0" i="1" smtClean="0">
                              <a:latin typeface="Cambria Math" panose="02040503050406030204" pitchFamily="18" charset="0"/>
                            </a:rPr>
                          </m:ctrlPr>
                        </m:sSubSupPr>
                        <m:e>
                          <m:r>
                            <a:rPr lang="en-US" sz="4500" b="0" i="1" smtClean="0">
                              <a:latin typeface="Cambria Math" panose="02040503050406030204" pitchFamily="18" charset="0"/>
                            </a:rPr>
                            <m:t>𝑣</m:t>
                          </m:r>
                        </m:e>
                        <m:sub>
                          <m:r>
                            <a:rPr lang="en-IN" sz="4500" b="0" i="1" smtClean="0">
                              <a:latin typeface="Cambria Math" panose="02040503050406030204" pitchFamily="18" charset="0"/>
                            </a:rPr>
                            <m:t>𝑖</m:t>
                          </m:r>
                        </m:sub>
                        <m:sup>
                          <m:r>
                            <a:rPr lang="en-IN" sz="4500" b="0" i="1" smtClean="0">
                              <a:latin typeface="Cambria Math" panose="02040503050406030204" pitchFamily="18" charset="0"/>
                            </a:rPr>
                            <m:t>ℳ</m:t>
                          </m:r>
                        </m:sup>
                      </m:sSubSup>
                      <m:d>
                        <m:dPr>
                          <m:ctrlPr>
                            <a:rPr lang="en-IN" sz="4500" b="0" i="1" smtClean="0">
                              <a:latin typeface="Cambria Math" panose="02040503050406030204" pitchFamily="18" charset="0"/>
                            </a:rPr>
                          </m:ctrlPr>
                        </m:dPr>
                        <m:e>
                          <m:r>
                            <a:rPr lang="en-IN" sz="4500" b="0" i="1" smtClean="0">
                              <a:latin typeface="Cambria Math" panose="02040503050406030204" pitchFamily="18" charset="0"/>
                            </a:rPr>
                            <m:t>𝑘</m:t>
                          </m:r>
                        </m:e>
                      </m:d>
                      <m:r>
                        <a:rPr lang="en-US" sz="4500" b="0" i="1" smtClean="0">
                          <a:latin typeface="Cambria Math" panose="02040503050406030204" pitchFamily="18" charset="0"/>
                        </a:rPr>
                        <m:t>←</m:t>
                      </m:r>
                      <m:d>
                        <m:dPr>
                          <m:begChr m:val="{"/>
                          <m:endChr m:val=""/>
                          <m:ctrlPr>
                            <a:rPr lang="en-US" sz="4500" b="0" i="1" smtClean="0">
                              <a:latin typeface="Cambria Math" panose="02040503050406030204" pitchFamily="18" charset="0"/>
                            </a:rPr>
                          </m:ctrlPr>
                        </m:dPr>
                        <m:e>
                          <m:eqArr>
                            <m:eqArrPr>
                              <m:ctrlPr>
                                <a:rPr lang="en-US" sz="4500" b="0" i="1" smtClean="0">
                                  <a:latin typeface="Cambria Math" panose="02040503050406030204" pitchFamily="18" charset="0"/>
                                </a:rPr>
                              </m:ctrlPr>
                            </m:eqArrPr>
                            <m:e>
                              <m:sSubSup>
                                <m:sSubSupPr>
                                  <m:ctrlPr>
                                    <a:rPr lang="en-IN" sz="4500" b="0" i="1" smtClean="0">
                                      <a:latin typeface="Cambria Math" panose="02040503050406030204" pitchFamily="18" charset="0"/>
                                    </a:rPr>
                                  </m:ctrlPr>
                                </m:sSubSupPr>
                                <m:e>
                                  <m:r>
                                    <a:rPr lang="en-US" sz="4500" b="0" i="1" smtClean="0">
                                      <a:latin typeface="Cambria Math" panose="02040503050406030204" pitchFamily="18" charset="0"/>
                                    </a:rPr>
                                    <m:t>𝑣</m:t>
                                  </m:r>
                                </m:e>
                                <m:sub>
                                  <m:r>
                                    <a:rPr lang="en-IN" sz="4500" b="0" i="1" smtClean="0">
                                      <a:latin typeface="Cambria Math" panose="02040503050406030204" pitchFamily="18" charset="0"/>
                                    </a:rPr>
                                    <m:t>𝑖</m:t>
                                  </m:r>
                                </m:sub>
                                <m:sup>
                                  <m:r>
                                    <a:rPr lang="en-IN" sz="4500" b="0" i="1" smtClean="0">
                                      <a:latin typeface="Cambria Math" panose="02040503050406030204" pitchFamily="18" charset="0"/>
                                    </a:rPr>
                                    <m:t>ℳ</m:t>
                                  </m:r>
                                </m:sup>
                              </m:sSubSup>
                              <m:d>
                                <m:dPr>
                                  <m:ctrlPr>
                                    <a:rPr lang="en-IN" sz="4500" b="0" i="1" smtClean="0">
                                      <a:latin typeface="Cambria Math" panose="02040503050406030204" pitchFamily="18" charset="0"/>
                                    </a:rPr>
                                  </m:ctrlPr>
                                </m:dPr>
                                <m:e>
                                  <m:r>
                                    <a:rPr lang="en-IN" sz="4500" b="0" i="1" smtClean="0">
                                      <a:latin typeface="Cambria Math" panose="02040503050406030204" pitchFamily="18" charset="0"/>
                                    </a:rPr>
                                    <m:t>𝑘</m:t>
                                  </m:r>
                                </m:e>
                              </m:d>
                              <m:r>
                                <a:rPr lang="en-IN" sz="4500" b="0" i="1" smtClean="0">
                                  <a:latin typeface="Cambria Math" panose="02040503050406030204" pitchFamily="18" charset="0"/>
                                </a:rPr>
                                <m:t>                          ; </m:t>
                              </m:r>
                              <m:sSubSup>
                                <m:sSubSupPr>
                                  <m:ctrlPr>
                                    <a:rPr lang="en-IN" sz="4500" b="0" i="1" smtClean="0">
                                      <a:latin typeface="Cambria Math" panose="02040503050406030204" pitchFamily="18" charset="0"/>
                                    </a:rPr>
                                  </m:ctrlPr>
                                </m:sSubSupPr>
                                <m:e>
                                  <m:r>
                                    <a:rPr lang="en-IN" sz="4500" b="0" i="1" smtClean="0">
                                      <a:latin typeface="Cambria Math" panose="02040503050406030204" pitchFamily="18" charset="0"/>
                                    </a:rPr>
                                    <m:t>𝑣</m:t>
                                  </m:r>
                                </m:e>
                                <m:sub>
                                  <m:r>
                                    <a:rPr lang="en-IN" sz="4500" b="0" i="1" smtClean="0">
                                      <a:latin typeface="Cambria Math" panose="02040503050406030204" pitchFamily="18" charset="0"/>
                                    </a:rPr>
                                    <m:t>𝑖</m:t>
                                  </m:r>
                                </m:sub>
                                <m:sup>
                                  <m:r>
                                    <a:rPr lang="en-IN" sz="4500" b="0" i="1" smtClean="0">
                                      <a:latin typeface="Cambria Math" panose="02040503050406030204" pitchFamily="18" charset="0"/>
                                    </a:rPr>
                                    <m:t>ℳ</m:t>
                                  </m:r>
                                </m:sup>
                              </m:sSubSup>
                              <m:r>
                                <a:rPr lang="en-IN" sz="4500" b="0" i="1" smtClean="0">
                                  <a:latin typeface="Cambria Math" panose="02040503050406030204" pitchFamily="18" charset="0"/>
                                </a:rPr>
                                <m:t>(</m:t>
                              </m:r>
                              <m:r>
                                <a:rPr lang="en-IN" sz="4500" b="0" i="1" smtClean="0">
                                  <a:latin typeface="Cambria Math" panose="02040503050406030204" pitchFamily="18" charset="0"/>
                                </a:rPr>
                                <m:t>𝑘</m:t>
                              </m:r>
                              <m:r>
                                <a:rPr lang="en-IN" sz="4500" b="0" i="1" smtClean="0">
                                  <a:latin typeface="Cambria Math" panose="02040503050406030204" pitchFamily="18" charset="0"/>
                                </a:rPr>
                                <m:t>)≤</m:t>
                              </m:r>
                              <m:r>
                                <a:rPr lang="en-IN" sz="4500" b="0" i="1" smtClean="0">
                                  <a:latin typeface="Cambria Math" panose="02040503050406030204" pitchFamily="18" charset="0"/>
                                </a:rPr>
                                <m:t>𝑆</m:t>
                              </m:r>
                            </m:e>
                            <m:e>
                              <m:f>
                                <m:fPr>
                                  <m:ctrlPr>
                                    <a:rPr lang="en-US" sz="4500" b="0" i="1" smtClean="0">
                                      <a:latin typeface="Cambria Math" panose="02040503050406030204" pitchFamily="18" charset="0"/>
                                    </a:rPr>
                                  </m:ctrlPr>
                                </m:fPr>
                                <m:num>
                                  <m:sSubSup>
                                    <m:sSubSupPr>
                                      <m:ctrlPr>
                                        <a:rPr lang="en-IN" sz="4500" b="0" i="1" smtClean="0">
                                          <a:latin typeface="Cambria Math" panose="02040503050406030204" pitchFamily="18" charset="0"/>
                                        </a:rPr>
                                      </m:ctrlPr>
                                    </m:sSubSupPr>
                                    <m:e>
                                      <m:r>
                                        <a:rPr lang="en-IN" sz="4500" b="0" i="1" smtClean="0">
                                          <a:latin typeface="Cambria Math" panose="02040503050406030204" pitchFamily="18" charset="0"/>
                                        </a:rPr>
                                        <m:t>𝑟</m:t>
                                      </m:r>
                                    </m:e>
                                    <m:sub>
                                      <m:r>
                                        <a:rPr lang="en-IN" sz="4500" b="0" i="1" smtClean="0">
                                          <a:latin typeface="Cambria Math" panose="02040503050406030204" pitchFamily="18" charset="0"/>
                                        </a:rPr>
                                        <m:t>𝑖</m:t>
                                      </m:r>
                                    </m:sub>
                                    <m:sup>
                                      <m:r>
                                        <a:rPr lang="en-IN" sz="4500" b="0" i="1" smtClean="0">
                                          <a:latin typeface="Cambria Math" panose="02040503050406030204" pitchFamily="18" charset="0"/>
                                        </a:rPr>
                                        <m:t>ℳ</m:t>
                                      </m:r>
                                    </m:sup>
                                  </m:sSubSup>
                                  <m:r>
                                    <a:rPr lang="en-IN" sz="4500" b="0" i="1" smtClean="0">
                                      <a:latin typeface="Cambria Math" panose="02040503050406030204" pitchFamily="18" charset="0"/>
                                    </a:rPr>
                                    <m:t>(</m:t>
                                  </m:r>
                                  <m:r>
                                    <a:rPr lang="en-IN" sz="4500" b="0" i="1" smtClean="0">
                                      <a:latin typeface="Cambria Math" panose="02040503050406030204" pitchFamily="18" charset="0"/>
                                    </a:rPr>
                                    <m:t>𝑘</m:t>
                                  </m:r>
                                  <m:r>
                                    <a:rPr lang="en-IN" sz="4500" b="0" i="1" smtClean="0">
                                      <a:latin typeface="Cambria Math" panose="02040503050406030204" pitchFamily="18" charset="0"/>
                                    </a:rPr>
                                    <m:t>)</m:t>
                                  </m:r>
                                </m:num>
                                <m:den>
                                  <m:f>
                                    <m:fPr>
                                      <m:ctrlPr>
                                        <a:rPr lang="en-IN" sz="4500" b="0" i="1" smtClean="0">
                                          <a:latin typeface="Cambria Math" panose="02040503050406030204" pitchFamily="18" charset="0"/>
                                        </a:rPr>
                                      </m:ctrlPr>
                                    </m:fPr>
                                    <m:num>
                                      <m:sSubSup>
                                        <m:sSubSupPr>
                                          <m:ctrlPr>
                                            <a:rPr lang="en-IN" sz="4500" b="0" i="1" smtClean="0">
                                              <a:latin typeface="Cambria Math" panose="02040503050406030204" pitchFamily="18" charset="0"/>
                                            </a:rPr>
                                          </m:ctrlPr>
                                        </m:sSubSupPr>
                                        <m:e>
                                          <m:r>
                                            <a:rPr lang="en-IN" sz="4500" b="0" i="1" smtClean="0">
                                              <a:latin typeface="Cambria Math" panose="02040503050406030204" pitchFamily="18" charset="0"/>
                                            </a:rPr>
                                            <m:t>𝑟</m:t>
                                          </m:r>
                                        </m:e>
                                        <m:sub>
                                          <m:r>
                                            <a:rPr lang="en-IN" sz="4500" b="0" i="1" smtClean="0">
                                              <a:latin typeface="Cambria Math" panose="02040503050406030204" pitchFamily="18" charset="0"/>
                                            </a:rPr>
                                            <m:t>𝑖</m:t>
                                          </m:r>
                                        </m:sub>
                                        <m:sup>
                                          <m:r>
                                            <a:rPr lang="en-IN" sz="4500" b="0" i="1" smtClean="0">
                                              <a:latin typeface="Cambria Math" panose="02040503050406030204" pitchFamily="18" charset="0"/>
                                            </a:rPr>
                                            <m:t>ℳ</m:t>
                                          </m:r>
                                        </m:sup>
                                      </m:sSubSup>
                                      <m:r>
                                        <a:rPr lang="en-IN" sz="4500" b="0" i="1" smtClean="0">
                                          <a:latin typeface="Cambria Math" panose="02040503050406030204" pitchFamily="18" charset="0"/>
                                        </a:rPr>
                                        <m:t>(</m:t>
                                      </m:r>
                                      <m:r>
                                        <a:rPr lang="en-IN" sz="4500" b="0" i="1" smtClean="0">
                                          <a:latin typeface="Cambria Math" panose="02040503050406030204" pitchFamily="18" charset="0"/>
                                        </a:rPr>
                                        <m:t>𝑘</m:t>
                                      </m:r>
                                      <m:r>
                                        <a:rPr lang="en-IN" sz="4500" b="0" i="1" smtClean="0">
                                          <a:latin typeface="Cambria Math" panose="02040503050406030204" pitchFamily="18" charset="0"/>
                                        </a:rPr>
                                        <m:t>)−</m:t>
                                      </m:r>
                                      <m:sSubSup>
                                        <m:sSubSupPr>
                                          <m:ctrlPr>
                                            <a:rPr lang="en-IN" sz="4500" b="0" i="1" smtClean="0">
                                              <a:latin typeface="Cambria Math" panose="02040503050406030204" pitchFamily="18" charset="0"/>
                                            </a:rPr>
                                          </m:ctrlPr>
                                        </m:sSubSupPr>
                                        <m:e>
                                          <m:r>
                                            <a:rPr lang="en-IN" sz="4500" b="0" i="1" smtClean="0">
                                              <a:latin typeface="Cambria Math" panose="02040503050406030204" pitchFamily="18" charset="0"/>
                                            </a:rPr>
                                            <m:t>𝜖</m:t>
                                          </m:r>
                                        </m:e>
                                        <m:sub>
                                          <m:r>
                                            <a:rPr lang="en-IN" sz="4500" b="0" i="1" smtClean="0">
                                              <a:latin typeface="Cambria Math" panose="02040503050406030204" pitchFamily="18" charset="0"/>
                                            </a:rPr>
                                            <m:t>𝑖</m:t>
                                          </m:r>
                                        </m:sub>
                                        <m:sup>
                                          <m:r>
                                            <a:rPr lang="en-IN" sz="4500" b="0" i="1" smtClean="0">
                                              <a:latin typeface="Cambria Math" panose="02040503050406030204" pitchFamily="18" charset="0"/>
                                            </a:rPr>
                                            <m:t>ℳ</m:t>
                                          </m:r>
                                        </m:sup>
                                      </m:sSubSup>
                                      <m:r>
                                        <a:rPr lang="en-IN" sz="4500" b="0" i="1" smtClean="0">
                                          <a:latin typeface="Cambria Math" panose="02040503050406030204" pitchFamily="18" charset="0"/>
                                        </a:rPr>
                                        <m:t>(</m:t>
                                      </m:r>
                                      <m:r>
                                        <a:rPr lang="en-IN" sz="4500" b="0" i="1" smtClean="0">
                                          <a:latin typeface="Cambria Math" panose="02040503050406030204" pitchFamily="18" charset="0"/>
                                        </a:rPr>
                                        <m:t>𝑘</m:t>
                                      </m:r>
                                      <m:r>
                                        <a:rPr lang="en-IN" sz="4500" b="0" i="1" smtClean="0">
                                          <a:latin typeface="Cambria Math" panose="02040503050406030204" pitchFamily="18" charset="0"/>
                                        </a:rPr>
                                        <m:t>)</m:t>
                                      </m:r>
                                    </m:num>
                                    <m:den>
                                      <m:r>
                                        <a:rPr lang="en-IN" sz="4500" b="0" i="1" smtClean="0">
                                          <a:latin typeface="Cambria Math" panose="02040503050406030204" pitchFamily="18" charset="0"/>
                                        </a:rPr>
                                        <m:t>𝑆</m:t>
                                      </m:r>
                                    </m:den>
                                  </m:f>
                                  <m:r>
                                    <a:rPr lang="en-IN" sz="4500" b="0" i="1" smtClean="0">
                                      <a:latin typeface="Cambria Math" panose="02040503050406030204" pitchFamily="18" charset="0"/>
                                    </a:rPr>
                                    <m:t> </m:t>
                                  </m:r>
                                </m:den>
                              </m:f>
                              <m:r>
                                <a:rPr lang="en-IN" sz="4500" b="0" i="1" smtClean="0">
                                  <a:latin typeface="Cambria Math" panose="02040503050406030204" pitchFamily="18" charset="0"/>
                                </a:rPr>
                                <m:t>  ;  </m:t>
                              </m:r>
                              <m:r>
                                <a:rPr lang="en-IN" sz="4500" b="0" i="1" smtClean="0">
                                  <a:latin typeface="Cambria Math" panose="02040503050406030204" pitchFamily="18" charset="0"/>
                                </a:rPr>
                                <m:t>𝑜𝑡h𝑒𝑟𝑤𝑖𝑠𝑒</m:t>
                              </m:r>
                            </m:e>
                          </m:eqArr>
                        </m:e>
                      </m:d>
                    </m:oMath>
                  </m:oMathPara>
                </a14:m>
                <a:endParaRPr lang="en-US" sz="4500" b="0" dirty="0"/>
              </a:p>
              <a:p>
                <a:pPr lvl="1"/>
                <a:r>
                  <a:rPr lang="en-IN" sz="4500" dirty="0"/>
                  <a:t>where </a:t>
                </a:r>
                <a14:m>
                  <m:oMath xmlns:m="http://schemas.openxmlformats.org/officeDocument/2006/math">
                    <m:sSubSup>
                      <m:sSubSupPr>
                        <m:ctrlPr>
                          <a:rPr lang="en-IN" sz="4500" i="1">
                            <a:latin typeface="Cambria Math" panose="02040503050406030204" pitchFamily="18" charset="0"/>
                          </a:rPr>
                        </m:ctrlPr>
                      </m:sSubSupPr>
                      <m:e>
                        <m:r>
                          <a:rPr lang="en-IN" sz="4500" i="1">
                            <a:latin typeface="Cambria Math" panose="02040503050406030204" pitchFamily="18" charset="0"/>
                          </a:rPr>
                          <m:t>𝜖</m:t>
                        </m:r>
                      </m:e>
                      <m:sub>
                        <m:r>
                          <a:rPr lang="en-IN" sz="4500" i="1">
                            <a:latin typeface="Cambria Math" panose="02040503050406030204" pitchFamily="18" charset="0"/>
                          </a:rPr>
                          <m:t>𝑖</m:t>
                        </m:r>
                      </m:sub>
                      <m:sup>
                        <m:r>
                          <a:rPr lang="en-IN" sz="4500" i="1">
                            <a:latin typeface="Cambria Math" panose="02040503050406030204" pitchFamily="18" charset="0"/>
                          </a:rPr>
                          <m:t>ℳ</m:t>
                        </m:r>
                      </m:sup>
                    </m:sSubSup>
                    <m:r>
                      <a:rPr lang="en-IN" sz="4500" i="1">
                        <a:latin typeface="Cambria Math" panose="02040503050406030204" pitchFamily="18" charset="0"/>
                      </a:rPr>
                      <m:t>(</m:t>
                    </m:r>
                    <m:r>
                      <a:rPr lang="en-IN" sz="4500" i="1">
                        <a:latin typeface="Cambria Math" panose="02040503050406030204" pitchFamily="18" charset="0"/>
                      </a:rPr>
                      <m:t>𝑘</m:t>
                    </m:r>
                    <m:r>
                      <a:rPr lang="en-IN" sz="4500" i="1">
                        <a:latin typeface="Cambria Math" panose="02040503050406030204" pitchFamily="18" charset="0"/>
                      </a:rPr>
                      <m:t>)</m:t>
                    </m:r>
                  </m:oMath>
                </a14:m>
                <a:r>
                  <a:rPr lang="en-IN" sz="4500" dirty="0"/>
                  <a:t>is the ‘</a:t>
                </a:r>
                <a:r>
                  <a:rPr lang="en-IN" sz="4500" dirty="0" err="1"/>
                  <a:t>unacked</a:t>
                </a:r>
                <a:r>
                  <a:rPr lang="en-IN" sz="4500" dirty="0"/>
                  <a:t>’ bytes out of the burst </a:t>
                </a:r>
                <a14:m>
                  <m:oMath xmlns:m="http://schemas.openxmlformats.org/officeDocument/2006/math">
                    <m:sSubSup>
                      <m:sSubSupPr>
                        <m:ctrlPr>
                          <a:rPr lang="en-IN" sz="4500" i="1">
                            <a:latin typeface="Cambria Math" panose="02040503050406030204" pitchFamily="18" charset="0"/>
                          </a:rPr>
                        </m:ctrlPr>
                      </m:sSubSupPr>
                      <m:e>
                        <m:r>
                          <a:rPr lang="en-IN" sz="4500" i="1">
                            <a:latin typeface="Cambria Math" panose="02040503050406030204" pitchFamily="18" charset="0"/>
                          </a:rPr>
                          <m:t>𝑟</m:t>
                        </m:r>
                      </m:e>
                      <m:sub>
                        <m:r>
                          <a:rPr lang="en-IN" sz="4500" i="1">
                            <a:latin typeface="Cambria Math" panose="02040503050406030204" pitchFamily="18" charset="0"/>
                          </a:rPr>
                          <m:t>𝑖</m:t>
                        </m:r>
                      </m:sub>
                      <m:sup>
                        <m:r>
                          <a:rPr lang="en-IN" sz="4500" b="0" i="1" smtClean="0">
                            <a:latin typeface="Cambria Math" panose="02040503050406030204" pitchFamily="18" charset="0"/>
                          </a:rPr>
                          <m:t>ℳ</m:t>
                        </m:r>
                      </m:sup>
                    </m:sSubSup>
                    <m:d>
                      <m:dPr>
                        <m:ctrlPr>
                          <a:rPr lang="en-IN" sz="4500" i="1">
                            <a:latin typeface="Cambria Math" panose="02040503050406030204" pitchFamily="18" charset="0"/>
                          </a:rPr>
                        </m:ctrlPr>
                      </m:dPr>
                      <m:e>
                        <m:r>
                          <a:rPr lang="en-IN" sz="4500" i="1">
                            <a:latin typeface="Cambria Math" panose="02040503050406030204" pitchFamily="18" charset="0"/>
                          </a:rPr>
                          <m:t>𝑘</m:t>
                        </m:r>
                      </m:e>
                    </m:d>
                  </m:oMath>
                </a14:m>
                <a:r>
                  <a:rPr lang="en-IN" sz="4500" dirty="0"/>
                  <a:t> at STA</a:t>
                </a:r>
                <a14:m>
                  <m:oMath xmlns:m="http://schemas.openxmlformats.org/officeDocument/2006/math">
                    <m:r>
                      <a:rPr lang="en-US" sz="4500" b="0" i="0" smtClean="0">
                        <a:latin typeface="Cambria Math" panose="02040503050406030204" pitchFamily="18" charset="0"/>
                      </a:rPr>
                      <m:t> </m:t>
                    </m:r>
                    <m:r>
                      <a:rPr lang="en-US" sz="4500" b="0" i="1" smtClean="0">
                        <a:latin typeface="Cambria Math" panose="02040503050406030204" pitchFamily="18" charset="0"/>
                      </a:rPr>
                      <m:t>𝑖</m:t>
                    </m:r>
                  </m:oMath>
                </a14:m>
                <a:r>
                  <a:rPr lang="en-IN" sz="4500" dirty="0"/>
                  <a:t> when STAs in set </a:t>
                </a:r>
                <a14:m>
                  <m:oMath xmlns:m="http://schemas.openxmlformats.org/officeDocument/2006/math">
                    <m:r>
                      <a:rPr lang="en-IN" sz="4500" b="0" i="1" smtClean="0">
                        <a:latin typeface="Cambria Math" panose="02040503050406030204" pitchFamily="18" charset="0"/>
                      </a:rPr>
                      <m:t>ℳ</m:t>
                    </m:r>
                  </m:oMath>
                </a14:m>
                <a:r>
                  <a:rPr lang="en-IN" sz="4500" dirty="0"/>
                  <a:t> are scheduled in slice </a:t>
                </a:r>
                <a14:m>
                  <m:oMath xmlns:m="http://schemas.openxmlformats.org/officeDocument/2006/math">
                    <m:r>
                      <a:rPr lang="en-IN" sz="4500" b="0" i="1" smtClean="0">
                        <a:latin typeface="Cambria Math" panose="02040503050406030204" pitchFamily="18" charset="0"/>
                      </a:rPr>
                      <m:t>𝑘</m:t>
                    </m:r>
                  </m:oMath>
                </a14:m>
                <a:endParaRPr lang="en-IN" sz="4500" dirty="0"/>
              </a:p>
              <a:p>
                <a:pPr lvl="1"/>
                <a14:m>
                  <m:oMath xmlns:m="http://schemas.openxmlformats.org/officeDocument/2006/math">
                    <m:r>
                      <a:rPr lang="en-IN" sz="4500" b="0" i="1" smtClean="0">
                        <a:latin typeface="Cambria Math" panose="02040503050406030204" pitchFamily="18" charset="0"/>
                      </a:rPr>
                      <m:t>0≤</m:t>
                    </m:r>
                    <m:sSubSup>
                      <m:sSubSupPr>
                        <m:ctrlPr>
                          <a:rPr lang="en-IN" sz="4500" i="1">
                            <a:latin typeface="Cambria Math" panose="02040503050406030204" pitchFamily="18" charset="0"/>
                          </a:rPr>
                        </m:ctrlPr>
                      </m:sSubSupPr>
                      <m:e>
                        <m:r>
                          <a:rPr lang="en-IN" sz="4500" i="1">
                            <a:latin typeface="Cambria Math" panose="02040503050406030204" pitchFamily="18" charset="0"/>
                          </a:rPr>
                          <m:t>𝜖</m:t>
                        </m:r>
                      </m:e>
                      <m:sub>
                        <m:r>
                          <a:rPr lang="en-IN" sz="4500" i="1">
                            <a:latin typeface="Cambria Math" panose="02040503050406030204" pitchFamily="18" charset="0"/>
                          </a:rPr>
                          <m:t>𝑖</m:t>
                        </m:r>
                      </m:sub>
                      <m:sup>
                        <m:r>
                          <a:rPr lang="en-IN" sz="4500" i="1">
                            <a:latin typeface="Cambria Math" panose="02040503050406030204" pitchFamily="18" charset="0"/>
                          </a:rPr>
                          <m:t>ℳ</m:t>
                        </m:r>
                      </m:sup>
                    </m:sSubSup>
                    <m:r>
                      <a:rPr lang="en-IN" sz="4500" i="1">
                        <a:latin typeface="Cambria Math" panose="02040503050406030204" pitchFamily="18" charset="0"/>
                      </a:rPr>
                      <m:t>(</m:t>
                    </m:r>
                    <m:r>
                      <a:rPr lang="en-IN" sz="4500" i="1">
                        <a:latin typeface="Cambria Math" panose="02040503050406030204" pitchFamily="18" charset="0"/>
                      </a:rPr>
                      <m:t>𝑘</m:t>
                    </m:r>
                    <m:r>
                      <a:rPr lang="en-IN" sz="4500" i="1">
                        <a:latin typeface="Cambria Math" panose="02040503050406030204" pitchFamily="18" charset="0"/>
                      </a:rPr>
                      <m:t>)≤</m:t>
                    </m:r>
                    <m:sSubSup>
                      <m:sSubSupPr>
                        <m:ctrlPr>
                          <a:rPr lang="en-IN" sz="4500" i="1">
                            <a:latin typeface="Cambria Math" panose="02040503050406030204" pitchFamily="18" charset="0"/>
                          </a:rPr>
                        </m:ctrlPr>
                      </m:sSubSupPr>
                      <m:e>
                        <m:r>
                          <a:rPr lang="en-IN" sz="4500" i="1">
                            <a:latin typeface="Cambria Math" panose="02040503050406030204" pitchFamily="18" charset="0"/>
                          </a:rPr>
                          <m:t>𝑟</m:t>
                        </m:r>
                      </m:e>
                      <m:sub>
                        <m:r>
                          <a:rPr lang="en-IN" sz="4500" i="1">
                            <a:latin typeface="Cambria Math" panose="02040503050406030204" pitchFamily="18" charset="0"/>
                          </a:rPr>
                          <m:t>𝑖</m:t>
                        </m:r>
                      </m:sub>
                      <m:sup>
                        <m:r>
                          <a:rPr lang="en-IN" sz="4500" i="1">
                            <a:latin typeface="Cambria Math" panose="02040503050406030204" pitchFamily="18" charset="0"/>
                          </a:rPr>
                          <m:t>𝑚</m:t>
                        </m:r>
                      </m:sup>
                    </m:sSubSup>
                    <m:d>
                      <m:dPr>
                        <m:ctrlPr>
                          <a:rPr lang="en-IN" sz="4500" i="1">
                            <a:latin typeface="Cambria Math" panose="02040503050406030204" pitchFamily="18" charset="0"/>
                          </a:rPr>
                        </m:ctrlPr>
                      </m:dPr>
                      <m:e>
                        <m:r>
                          <a:rPr lang="en-IN" sz="4500" i="1">
                            <a:latin typeface="Cambria Math" panose="02040503050406030204" pitchFamily="18" charset="0"/>
                          </a:rPr>
                          <m:t>𝑘</m:t>
                        </m:r>
                      </m:e>
                    </m:d>
                  </m:oMath>
                </a14:m>
                <a:endParaRPr lang="en-IN" sz="4500" dirty="0"/>
              </a:p>
              <a:p>
                <a:r>
                  <a:rPr lang="en-IN" sz="4500" dirty="0"/>
                  <a:t>To determine the set of links </a:t>
                </a:r>
                <a14:m>
                  <m:oMath xmlns:m="http://schemas.openxmlformats.org/officeDocument/2006/math">
                    <m:r>
                      <a:rPr lang="en-US" sz="4500" b="0" i="1" smtClean="0">
                        <a:latin typeface="Cambria Math" panose="02040503050406030204" pitchFamily="18" charset="0"/>
                      </a:rPr>
                      <m:t>ℳ</m:t>
                    </m:r>
                    <m:r>
                      <a:rPr lang="en-US" sz="4500" b="0" i="1" smtClean="0">
                        <a:latin typeface="Cambria Math" panose="02040503050406030204" pitchFamily="18" charset="0"/>
                      </a:rPr>
                      <m:t> </m:t>
                    </m:r>
                  </m:oMath>
                </a14:m>
                <a:r>
                  <a:rPr lang="en-IN" sz="4500" dirty="0"/>
                  <a:t>to schedule in the next slice, we calculate the indices</a:t>
                </a:r>
              </a:p>
              <a:p>
                <a:pPr marL="0" indent="0">
                  <a:buNone/>
                </a:pPr>
                <a14:m>
                  <m:oMathPara xmlns:m="http://schemas.openxmlformats.org/officeDocument/2006/math">
                    <m:oMathParaPr>
                      <m:jc m:val="centerGroup"/>
                    </m:oMathParaPr>
                    <m:oMath xmlns:m="http://schemas.openxmlformats.org/officeDocument/2006/math">
                      <m:sSup>
                        <m:sSupPr>
                          <m:ctrlPr>
                            <a:rPr lang="en-US" sz="4500" b="0" i="1" smtClean="0">
                              <a:latin typeface="Cambria Math" panose="02040503050406030204" pitchFamily="18" charset="0"/>
                            </a:rPr>
                          </m:ctrlPr>
                        </m:sSupPr>
                        <m:e>
                          <m:r>
                            <m:rPr>
                              <m:sty m:val="p"/>
                            </m:rPr>
                            <a:rPr lang="en-US" sz="4500" i="1" smtClean="0">
                              <a:latin typeface="Cambria Math" panose="02040503050406030204" pitchFamily="18" charset="0"/>
                            </a:rPr>
                            <m:t>Γ</m:t>
                          </m:r>
                        </m:e>
                        <m:sup>
                          <m:r>
                            <a:rPr lang="en-US" sz="4500" b="0" i="1" smtClean="0">
                              <a:latin typeface="Cambria Math" panose="02040503050406030204" pitchFamily="18" charset="0"/>
                            </a:rPr>
                            <m:t>ℳ</m:t>
                          </m:r>
                        </m:sup>
                      </m:sSup>
                      <m:d>
                        <m:dPr>
                          <m:ctrlPr>
                            <a:rPr lang="en-US" sz="4500" b="0" i="1" smtClean="0">
                              <a:latin typeface="Cambria Math" panose="02040503050406030204" pitchFamily="18" charset="0"/>
                            </a:rPr>
                          </m:ctrlPr>
                        </m:dPr>
                        <m:e>
                          <m:r>
                            <a:rPr lang="en-US" sz="4500" b="0" i="1" smtClean="0">
                              <a:latin typeface="Cambria Math" panose="02040503050406030204" pitchFamily="18" charset="0"/>
                            </a:rPr>
                            <m:t>𝑘</m:t>
                          </m:r>
                        </m:e>
                      </m:d>
                      <m:r>
                        <a:rPr lang="en-IN" sz="4500" i="1">
                          <a:latin typeface="Cambria Math" panose="02040503050406030204" pitchFamily="18" charset="0"/>
                        </a:rPr>
                        <m:t>=</m:t>
                      </m:r>
                      <m:nary>
                        <m:naryPr>
                          <m:chr m:val="∑"/>
                          <m:supHide m:val="on"/>
                          <m:ctrlPr>
                            <a:rPr lang="en-IN" sz="4500" i="1">
                              <a:latin typeface="Cambria Math" panose="02040503050406030204" pitchFamily="18" charset="0"/>
                            </a:rPr>
                          </m:ctrlPr>
                        </m:naryPr>
                        <m:sub>
                          <m:r>
                            <a:rPr lang="en-IN" sz="4500" i="1">
                              <a:latin typeface="Cambria Math" panose="02040503050406030204" pitchFamily="18" charset="0"/>
                            </a:rPr>
                            <m:t>∀ </m:t>
                          </m:r>
                          <m:r>
                            <a:rPr lang="en-IN" sz="4500" i="1">
                              <a:latin typeface="Cambria Math" panose="02040503050406030204" pitchFamily="18" charset="0"/>
                            </a:rPr>
                            <m:t>𝑖</m:t>
                          </m:r>
                          <m:r>
                            <a:rPr lang="en-IN" sz="4500" i="1">
                              <a:latin typeface="Cambria Math" panose="02040503050406030204" pitchFamily="18" charset="0"/>
                            </a:rPr>
                            <m:t> ∈ </m:t>
                          </m:r>
                          <m:r>
                            <a:rPr lang="en-IN" sz="4500" i="1">
                              <a:latin typeface="Cambria Math" panose="02040503050406030204" pitchFamily="18" charset="0"/>
                            </a:rPr>
                            <m:t>ℳ</m:t>
                          </m:r>
                        </m:sub>
                        <m:sup/>
                        <m:e>
                          <m:f>
                            <m:fPr>
                              <m:ctrlPr>
                                <a:rPr lang="en-IN" sz="4500" i="1">
                                  <a:latin typeface="Cambria Math" panose="02040503050406030204" pitchFamily="18" charset="0"/>
                                </a:rPr>
                              </m:ctrlPr>
                            </m:fPr>
                            <m:num>
                              <m:f>
                                <m:fPr>
                                  <m:ctrlPr>
                                    <a:rPr lang="en-IN" sz="4500" b="0" i="1" smtClean="0">
                                      <a:latin typeface="Cambria Math" panose="02040503050406030204" pitchFamily="18" charset="0"/>
                                    </a:rPr>
                                  </m:ctrlPr>
                                </m:fPr>
                                <m:num>
                                  <m:sSubSup>
                                    <m:sSubSupPr>
                                      <m:ctrlPr>
                                        <a:rPr lang="en-IN" sz="4500" b="0" i="1" smtClean="0">
                                          <a:latin typeface="Cambria Math" panose="02040503050406030204" pitchFamily="18" charset="0"/>
                                        </a:rPr>
                                      </m:ctrlPr>
                                    </m:sSubSupPr>
                                    <m:e>
                                      <m:r>
                                        <a:rPr lang="en-IN" sz="4500" b="0" i="1" smtClean="0">
                                          <a:latin typeface="Cambria Math" panose="02040503050406030204" pitchFamily="18" charset="0"/>
                                        </a:rPr>
                                        <m:t>𝑟</m:t>
                                      </m:r>
                                    </m:e>
                                    <m:sub>
                                      <m:r>
                                        <a:rPr lang="en-IN" sz="4500" b="0" i="1" smtClean="0">
                                          <a:latin typeface="Cambria Math" panose="02040503050406030204" pitchFamily="18" charset="0"/>
                                        </a:rPr>
                                        <m:t>𝑖</m:t>
                                      </m:r>
                                    </m:sub>
                                    <m:sup>
                                      <m:r>
                                        <a:rPr lang="en-IN" sz="4500" b="0" i="1" smtClean="0">
                                          <a:latin typeface="Cambria Math" panose="02040503050406030204" pitchFamily="18" charset="0"/>
                                        </a:rPr>
                                        <m:t>ℳ</m:t>
                                      </m:r>
                                    </m:sup>
                                  </m:sSubSup>
                                  <m:d>
                                    <m:dPr>
                                      <m:ctrlPr>
                                        <a:rPr lang="en-IN" sz="4500" b="0" i="1" smtClean="0">
                                          <a:latin typeface="Cambria Math" panose="02040503050406030204" pitchFamily="18" charset="0"/>
                                        </a:rPr>
                                      </m:ctrlPr>
                                    </m:dPr>
                                    <m:e>
                                      <m:sSup>
                                        <m:sSupPr>
                                          <m:ctrlPr>
                                            <a:rPr lang="en-IN" sz="4500" b="0" i="1" smtClean="0">
                                              <a:latin typeface="Cambria Math" panose="02040503050406030204" pitchFamily="18" charset="0"/>
                                            </a:rPr>
                                          </m:ctrlPr>
                                        </m:sSupPr>
                                        <m:e>
                                          <m:r>
                                            <a:rPr lang="en-IN" sz="4500" b="0" i="1" smtClean="0">
                                              <a:latin typeface="Cambria Math" panose="02040503050406030204" pitchFamily="18" charset="0"/>
                                            </a:rPr>
                                            <m:t>𝑙</m:t>
                                          </m:r>
                                        </m:e>
                                        <m:sup>
                                          <m:r>
                                            <a:rPr lang="en-IN" sz="4500" b="0" i="1" smtClean="0">
                                              <a:latin typeface="Cambria Math" panose="02040503050406030204" pitchFamily="18" charset="0"/>
                                            </a:rPr>
                                            <m:t>ℳ</m:t>
                                          </m:r>
                                        </m:sup>
                                      </m:sSup>
                                      <m:d>
                                        <m:dPr>
                                          <m:ctrlPr>
                                            <a:rPr lang="en-IN" sz="4500" b="0" i="1" smtClean="0">
                                              <a:latin typeface="Cambria Math" panose="02040503050406030204" pitchFamily="18" charset="0"/>
                                            </a:rPr>
                                          </m:ctrlPr>
                                        </m:dPr>
                                        <m:e>
                                          <m:r>
                                            <a:rPr lang="en-IN" sz="4500" b="0" i="1" smtClean="0">
                                              <a:latin typeface="Cambria Math" panose="02040503050406030204" pitchFamily="18" charset="0"/>
                                            </a:rPr>
                                            <m:t>𝑘</m:t>
                                          </m:r>
                                        </m:e>
                                      </m:d>
                                    </m:e>
                                  </m:d>
                                </m:num>
                                <m:den>
                                  <m:sSubSup>
                                    <m:sSubSupPr>
                                      <m:ctrlPr>
                                        <a:rPr lang="en-IN" sz="4500" i="1">
                                          <a:latin typeface="Cambria Math" panose="02040503050406030204" pitchFamily="18" charset="0"/>
                                        </a:rPr>
                                      </m:ctrlPr>
                                    </m:sSubSupPr>
                                    <m:e>
                                      <m:acc>
                                        <m:accPr>
                                          <m:chr m:val="̅"/>
                                          <m:ctrlPr>
                                            <a:rPr lang="en-IN" sz="4500" i="1">
                                              <a:latin typeface="Cambria Math" panose="02040503050406030204" pitchFamily="18" charset="0"/>
                                            </a:rPr>
                                          </m:ctrlPr>
                                        </m:accPr>
                                        <m:e>
                                          <m:r>
                                            <a:rPr lang="en-IN" sz="4500" i="1">
                                              <a:latin typeface="Cambria Math" panose="02040503050406030204" pitchFamily="18" charset="0"/>
                                            </a:rPr>
                                            <m:t>𝑣</m:t>
                                          </m:r>
                                        </m:e>
                                      </m:acc>
                                    </m:e>
                                    <m:sub>
                                      <m:r>
                                        <a:rPr lang="en-IN" sz="4500" i="1">
                                          <a:latin typeface="Cambria Math" panose="02040503050406030204" pitchFamily="18" charset="0"/>
                                        </a:rPr>
                                        <m:t>𝑖</m:t>
                                      </m:r>
                                    </m:sub>
                                    <m:sup>
                                      <m:r>
                                        <a:rPr lang="en-IN" sz="4500" i="1">
                                          <a:latin typeface="Cambria Math" panose="02040503050406030204" pitchFamily="18" charset="0"/>
                                        </a:rPr>
                                        <m:t>ℳ</m:t>
                                      </m:r>
                                    </m:sup>
                                  </m:sSubSup>
                                </m:den>
                              </m:f>
                            </m:num>
                            <m:den>
                              <m:acc>
                                <m:accPr>
                                  <m:chr m:val="̅"/>
                                  <m:ctrlPr>
                                    <a:rPr lang="en-IN" sz="4500" i="1">
                                      <a:latin typeface="Cambria Math" panose="02040503050406030204" pitchFamily="18" charset="0"/>
                                    </a:rPr>
                                  </m:ctrlPr>
                                </m:accPr>
                                <m:e>
                                  <m:sSub>
                                    <m:sSubPr>
                                      <m:ctrlPr>
                                        <a:rPr lang="en-IN" sz="4500" i="1">
                                          <a:latin typeface="Cambria Math" panose="02040503050406030204" pitchFamily="18" charset="0"/>
                                        </a:rPr>
                                      </m:ctrlPr>
                                    </m:sSubPr>
                                    <m:e>
                                      <m:r>
                                        <a:rPr lang="en-IN" sz="4500" i="1">
                                          <a:latin typeface="Cambria Math" panose="02040503050406030204" pitchFamily="18" charset="0"/>
                                        </a:rPr>
                                        <m:t>𝜃</m:t>
                                      </m:r>
                                    </m:e>
                                    <m:sub>
                                      <m:r>
                                        <a:rPr lang="en-IN" sz="4500" i="1">
                                          <a:latin typeface="Cambria Math" panose="02040503050406030204" pitchFamily="18" charset="0"/>
                                        </a:rPr>
                                        <m:t>𝑖</m:t>
                                      </m:r>
                                    </m:sub>
                                  </m:sSub>
                                </m:e>
                              </m:acc>
                            </m:den>
                          </m:f>
                        </m:e>
                      </m:nary>
                    </m:oMath>
                  </m:oMathPara>
                </a14:m>
                <a:endParaRPr lang="en-IN" sz="4500" dirty="0"/>
              </a:p>
              <a:p>
                <a:pPr lvl="1"/>
                <a:r>
                  <a:rPr lang="en-IN" sz="4500" dirty="0"/>
                  <a:t>Where </a:t>
                </a:r>
                <a14:m>
                  <m:oMath xmlns:m="http://schemas.openxmlformats.org/officeDocument/2006/math">
                    <m:sSubSup>
                      <m:sSubSupPr>
                        <m:ctrlPr>
                          <a:rPr lang="en-IN" sz="4500" i="1">
                            <a:latin typeface="Cambria Math" panose="02040503050406030204" pitchFamily="18" charset="0"/>
                          </a:rPr>
                        </m:ctrlPr>
                      </m:sSubSupPr>
                      <m:e>
                        <m:r>
                          <a:rPr lang="en-IN" sz="4500" i="1">
                            <a:latin typeface="Cambria Math" panose="02040503050406030204" pitchFamily="18" charset="0"/>
                          </a:rPr>
                          <m:t>𝑟</m:t>
                        </m:r>
                      </m:e>
                      <m:sub>
                        <m:r>
                          <a:rPr lang="en-IN" sz="4500" i="1">
                            <a:latin typeface="Cambria Math" panose="02040503050406030204" pitchFamily="18" charset="0"/>
                          </a:rPr>
                          <m:t>𝑖</m:t>
                        </m:r>
                      </m:sub>
                      <m:sup>
                        <m:r>
                          <a:rPr lang="en-IN" sz="4500" i="1">
                            <a:latin typeface="Cambria Math" panose="02040503050406030204" pitchFamily="18" charset="0"/>
                          </a:rPr>
                          <m:t>ℳ</m:t>
                        </m:r>
                      </m:sup>
                    </m:sSubSup>
                    <m:d>
                      <m:dPr>
                        <m:ctrlPr>
                          <a:rPr lang="en-IN" sz="4500" i="1">
                            <a:latin typeface="Cambria Math" panose="02040503050406030204" pitchFamily="18" charset="0"/>
                          </a:rPr>
                        </m:ctrlPr>
                      </m:dPr>
                      <m:e>
                        <m:sSup>
                          <m:sSupPr>
                            <m:ctrlPr>
                              <a:rPr lang="en-IN" sz="4500" i="1">
                                <a:latin typeface="Cambria Math" panose="02040503050406030204" pitchFamily="18" charset="0"/>
                              </a:rPr>
                            </m:ctrlPr>
                          </m:sSupPr>
                          <m:e>
                            <m:r>
                              <a:rPr lang="en-IN" sz="4500" i="1">
                                <a:latin typeface="Cambria Math" panose="02040503050406030204" pitchFamily="18" charset="0"/>
                              </a:rPr>
                              <m:t>𝑙</m:t>
                            </m:r>
                          </m:e>
                          <m:sup>
                            <m:r>
                              <a:rPr lang="en-IN" sz="4500" i="1">
                                <a:latin typeface="Cambria Math" panose="02040503050406030204" pitchFamily="18" charset="0"/>
                              </a:rPr>
                              <m:t>ℳ</m:t>
                            </m:r>
                          </m:sup>
                        </m:sSup>
                        <m:d>
                          <m:dPr>
                            <m:ctrlPr>
                              <a:rPr lang="en-IN" sz="4500" i="1">
                                <a:latin typeface="Cambria Math" panose="02040503050406030204" pitchFamily="18" charset="0"/>
                              </a:rPr>
                            </m:ctrlPr>
                          </m:dPr>
                          <m:e>
                            <m:r>
                              <a:rPr lang="en-IN" sz="4500" i="1">
                                <a:latin typeface="Cambria Math" panose="02040503050406030204" pitchFamily="18" charset="0"/>
                              </a:rPr>
                              <m:t>𝑘</m:t>
                            </m:r>
                          </m:e>
                        </m:d>
                      </m:e>
                    </m:d>
                    <m:r>
                      <a:rPr lang="en-IN" sz="4500" i="1">
                        <a:latin typeface="Cambria Math" panose="02040503050406030204" pitchFamily="18" charset="0"/>
                      </a:rPr>
                      <m:t> </m:t>
                    </m:r>
                  </m:oMath>
                </a14:m>
                <a:r>
                  <a:rPr lang="en-IN" sz="4500" dirty="0"/>
                  <a:t>is burst size of STA </a:t>
                </a:r>
                <a14:m>
                  <m:oMath xmlns:m="http://schemas.openxmlformats.org/officeDocument/2006/math">
                    <m:r>
                      <a:rPr lang="en-US" sz="4500" b="0" i="1" smtClean="0">
                        <a:latin typeface="Cambria Math" panose="02040503050406030204" pitchFamily="18" charset="0"/>
                      </a:rPr>
                      <m:t>𝑖</m:t>
                    </m:r>
                  </m:oMath>
                </a14:m>
                <a:r>
                  <a:rPr lang="en-IN" sz="4500" dirty="0"/>
                  <a:t> when set </a:t>
                </a:r>
                <a14:m>
                  <m:oMath xmlns:m="http://schemas.openxmlformats.org/officeDocument/2006/math">
                    <m:r>
                      <a:rPr lang="en-IN" sz="4500" b="0" i="1" smtClean="0">
                        <a:latin typeface="Cambria Math" panose="02040503050406030204" pitchFamily="18" charset="0"/>
                      </a:rPr>
                      <m:t>ℳ</m:t>
                    </m:r>
                  </m:oMath>
                </a14:m>
                <a:r>
                  <a:rPr lang="en-IN" sz="4500" dirty="0"/>
                  <a:t> was scheduled last before the </a:t>
                </a:r>
                <a:r>
                  <a:rPr lang="en-IN" sz="4500" i="1" dirty="0"/>
                  <a:t>k</a:t>
                </a:r>
                <a:r>
                  <a:rPr lang="en-IN" sz="4500" i="1" baseline="30000" dirty="0"/>
                  <a:t>th</a:t>
                </a:r>
                <a:r>
                  <a:rPr lang="en-IN" sz="4500" dirty="0"/>
                  <a:t> slice</a:t>
                </a:r>
              </a:p>
              <a:p>
                <a:pPr lvl="1"/>
                <a14:m>
                  <m:oMath xmlns:m="http://schemas.openxmlformats.org/officeDocument/2006/math">
                    <m:sSubSup>
                      <m:sSubSupPr>
                        <m:ctrlPr>
                          <a:rPr lang="en-IN" sz="4500" b="0" i="1" smtClean="0">
                            <a:latin typeface="Cambria Math" panose="02040503050406030204" pitchFamily="18" charset="0"/>
                          </a:rPr>
                        </m:ctrlPr>
                      </m:sSubSupPr>
                      <m:e>
                        <m:acc>
                          <m:accPr>
                            <m:chr m:val="̅"/>
                            <m:ctrlPr>
                              <a:rPr lang="en-IN" sz="4500" b="0" i="1" smtClean="0">
                                <a:latin typeface="Cambria Math" panose="02040503050406030204" pitchFamily="18" charset="0"/>
                              </a:rPr>
                            </m:ctrlPr>
                          </m:accPr>
                          <m:e>
                            <m:r>
                              <a:rPr lang="en-IN" sz="4500" b="0" i="1" smtClean="0">
                                <a:latin typeface="Cambria Math" panose="02040503050406030204" pitchFamily="18" charset="0"/>
                              </a:rPr>
                              <m:t>𝑣</m:t>
                            </m:r>
                          </m:e>
                        </m:acc>
                      </m:e>
                      <m:sub>
                        <m:r>
                          <a:rPr lang="en-IN" sz="4500" b="0" i="1" smtClean="0">
                            <a:latin typeface="Cambria Math" panose="02040503050406030204" pitchFamily="18" charset="0"/>
                          </a:rPr>
                          <m:t>𝑖</m:t>
                        </m:r>
                      </m:sub>
                      <m:sup>
                        <m:r>
                          <a:rPr lang="en-IN" sz="4500" b="0" i="1" smtClean="0">
                            <a:latin typeface="Cambria Math" panose="02040503050406030204" pitchFamily="18" charset="0"/>
                          </a:rPr>
                          <m:t>ℳ</m:t>
                        </m:r>
                      </m:sup>
                    </m:sSubSup>
                    <m:r>
                      <a:rPr lang="en-IN" sz="4500" b="0" i="0" smtClean="0">
                        <a:latin typeface="Cambria Math" panose="02040503050406030204" pitchFamily="18" charset="0"/>
                      </a:rPr>
                      <m:t>:</m:t>
                    </m:r>
                  </m:oMath>
                </a14:m>
                <a:r>
                  <a:rPr lang="en-IN" sz="4500" i="1" dirty="0">
                    <a:latin typeface="Cambria Math" panose="02040503050406030204" pitchFamily="18" charset="0"/>
                  </a:rPr>
                  <a:t> </a:t>
                </a:r>
                <a:r>
                  <a:rPr lang="en-IN" sz="4500" dirty="0">
                    <a:latin typeface="Cambria Math" panose="02040503050406030204" pitchFamily="18" charset="0"/>
                  </a:rPr>
                  <a:t>EWMA drain time, and </a:t>
                </a:r>
                <a14:m>
                  <m:oMath xmlns:m="http://schemas.openxmlformats.org/officeDocument/2006/math">
                    <m:acc>
                      <m:accPr>
                        <m:chr m:val="̅"/>
                        <m:ctrlPr>
                          <a:rPr lang="en-IN" sz="4500" i="1">
                            <a:latin typeface="Cambria Math" panose="02040503050406030204" pitchFamily="18" charset="0"/>
                          </a:rPr>
                        </m:ctrlPr>
                      </m:accPr>
                      <m:e>
                        <m:sSub>
                          <m:sSubPr>
                            <m:ctrlPr>
                              <a:rPr lang="en-IN" sz="4500" i="1">
                                <a:latin typeface="Cambria Math" panose="02040503050406030204" pitchFamily="18" charset="0"/>
                              </a:rPr>
                            </m:ctrlPr>
                          </m:sSubPr>
                          <m:e>
                            <m:r>
                              <a:rPr lang="en-IN" sz="4500" i="1">
                                <a:latin typeface="Cambria Math" panose="02040503050406030204" pitchFamily="18" charset="0"/>
                              </a:rPr>
                              <m:t>𝜃</m:t>
                            </m:r>
                          </m:e>
                          <m:sub>
                            <m:r>
                              <a:rPr lang="en-IN" sz="4500" i="1">
                                <a:latin typeface="Cambria Math" panose="02040503050406030204" pitchFamily="18" charset="0"/>
                              </a:rPr>
                              <m:t>𝑖</m:t>
                            </m:r>
                          </m:sub>
                        </m:sSub>
                      </m:e>
                    </m:acc>
                  </m:oMath>
                </a14:m>
                <a:r>
                  <a:rPr lang="en-IN" sz="4500" i="1" dirty="0">
                    <a:latin typeface="Cambria Math" panose="02040503050406030204" pitchFamily="18" charset="0"/>
                  </a:rPr>
                  <a:t> </a:t>
                </a:r>
                <a:r>
                  <a:rPr lang="en-IN" sz="4500" dirty="0">
                    <a:latin typeface="Cambria Math" panose="02040503050406030204" pitchFamily="18" charset="0"/>
                  </a:rPr>
                  <a:t>: is EWMA throughput for STA</a:t>
                </a:r>
                <a:r>
                  <a:rPr lang="en-IN" sz="4500" i="1" dirty="0">
                    <a:latin typeface="Cambria Math" panose="02040503050406030204" pitchFamily="18" charset="0"/>
                  </a:rPr>
                  <a:t> </a:t>
                </a:r>
                <a14:m>
                  <m:oMath xmlns:m="http://schemas.openxmlformats.org/officeDocument/2006/math">
                    <m:r>
                      <a:rPr lang="en-US" sz="4500" b="0" i="1" smtClean="0">
                        <a:latin typeface="Cambria Math" panose="02040503050406030204" pitchFamily="18" charset="0"/>
                      </a:rPr>
                      <m:t>𝑖</m:t>
                    </m:r>
                  </m:oMath>
                </a14:m>
                <a:endParaRPr lang="en-IN" sz="3000" i="1" dirty="0">
                  <a:latin typeface="Cambria Math" panose="02040503050406030204" pitchFamily="18" charset="0"/>
                </a:endParaRPr>
              </a:p>
              <a:p>
                <a:r>
                  <a:rPr lang="en-IN" sz="4500" dirty="0">
                    <a:latin typeface="Calibri" panose="020F0502020204030204" pitchFamily="34" charset="0"/>
                    <a:ea typeface="Calibri" panose="020F0502020204030204" pitchFamily="34" charset="0"/>
                    <a:cs typeface="Calibri" panose="020F0502020204030204" pitchFamily="34" charset="0"/>
                  </a:rPr>
                  <a:t>Schedule the set of links </a:t>
                </a:r>
                <a14:m>
                  <m:oMath xmlns:m="http://schemas.openxmlformats.org/officeDocument/2006/math">
                    <m:r>
                      <a:rPr lang="en-US" sz="4500" b="0" i="1" smtClean="0">
                        <a:latin typeface="Cambria Math" panose="02040503050406030204" pitchFamily="18" charset="0"/>
                        <a:ea typeface="Calibri" panose="020F0502020204030204" pitchFamily="34" charset="0"/>
                        <a:cs typeface="Calibri" panose="020F0502020204030204" pitchFamily="34" charset="0"/>
                      </a:rPr>
                      <m:t>ℳ</m:t>
                    </m:r>
                  </m:oMath>
                </a14:m>
                <a:r>
                  <a:rPr lang="en-IN" sz="4500" dirty="0">
                    <a:latin typeface="Calibri" panose="020F0502020204030204" pitchFamily="34" charset="0"/>
                    <a:ea typeface="Calibri" panose="020F0502020204030204" pitchFamily="34" charset="0"/>
                    <a:cs typeface="Calibri" panose="020F0502020204030204" pitchFamily="34" charset="0"/>
                  </a:rPr>
                  <a:t> with the largest index</a:t>
                </a:r>
              </a:p>
              <a:p>
                <a:pPr lvl="1"/>
                <a:r>
                  <a:rPr lang="en-IN" sz="4500" dirty="0">
                    <a:latin typeface="Calibri" panose="020F0502020204030204" pitchFamily="34" charset="0"/>
                    <a:ea typeface="Calibri" panose="020F0502020204030204" pitchFamily="34" charset="0"/>
                    <a:cs typeface="Calibri" panose="020F0502020204030204" pitchFamily="34" charset="0"/>
                  </a:rPr>
                  <a:t>This is Proportional Fair Scheduling</a:t>
                </a:r>
              </a:p>
              <a:p>
                <a:pPr marL="0" indent="0">
                  <a:buNone/>
                </a:pPr>
                <a:r>
                  <a:rPr lang="en-IN" sz="2800" i="1" dirty="0">
                    <a:latin typeface="Cambria Math" panose="02040503050406030204" pitchFamily="18" charset="0"/>
                  </a:rPr>
                  <a:t> </a:t>
                </a:r>
                <a:endParaRPr lang="en-IN" i="1" dirty="0">
                  <a:latin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8D74A8E7-1662-4854-92CF-EF467C3CE195}"/>
                  </a:ext>
                </a:extLst>
              </p:cNvPr>
              <p:cNvSpPr>
                <a:spLocks noGrp="1" noRot="1" noChangeAspect="1" noMove="1" noResize="1" noEditPoints="1" noAdjustHandles="1" noChangeArrowheads="1" noChangeShapeType="1" noTextEdit="1"/>
              </p:cNvSpPr>
              <p:nvPr>
                <p:ph idx="1"/>
              </p:nvPr>
            </p:nvSpPr>
            <p:spPr>
              <a:xfrm>
                <a:off x="337863" y="1607606"/>
                <a:ext cx="11854137" cy="5599311"/>
              </a:xfrm>
              <a:blipFill>
                <a:blip r:embed="rId2"/>
                <a:stretch>
                  <a:fillRect l="-214" t="-1357"/>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350CFEB3-9A2F-4205-9055-5F2BC8651DD1}"/>
              </a:ext>
            </a:extLst>
          </p:cNvPr>
          <p:cNvCxnSpPr>
            <a:cxnSpLocks/>
          </p:cNvCxnSpPr>
          <p:nvPr/>
        </p:nvCxnSpPr>
        <p:spPr>
          <a:xfrm flipH="1">
            <a:off x="7309946" y="715171"/>
            <a:ext cx="1712" cy="457200"/>
          </a:xfrm>
          <a:prstGeom prst="line">
            <a:avLst/>
          </a:prstGeom>
          <a:ln w="38100">
            <a:solidFill>
              <a:schemeClr val="tx2">
                <a:lumMod val="60000"/>
                <a:lumOff val="4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AC35794-0D55-48A4-805A-557CAE1F9BCE}"/>
              </a:ext>
            </a:extLst>
          </p:cNvPr>
          <p:cNvCxnSpPr>
            <a:cxnSpLocks/>
          </p:cNvCxnSpPr>
          <p:nvPr/>
        </p:nvCxnSpPr>
        <p:spPr>
          <a:xfrm flipH="1">
            <a:off x="9483413" y="763548"/>
            <a:ext cx="1712" cy="457200"/>
          </a:xfrm>
          <a:prstGeom prst="line">
            <a:avLst/>
          </a:prstGeom>
          <a:ln w="38100">
            <a:solidFill>
              <a:srgbClr val="0070C0"/>
            </a:solidFill>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254E111-187B-4BDC-88DF-FFA2E1584002}"/>
                  </a:ext>
                </a:extLst>
              </p:cNvPr>
              <p:cNvSpPr txBox="1"/>
              <p:nvPr/>
            </p:nvSpPr>
            <p:spPr>
              <a:xfrm>
                <a:off x="7298443" y="1231624"/>
                <a:ext cx="2425064" cy="338554"/>
              </a:xfrm>
              <a:prstGeom prst="rect">
                <a:avLst/>
              </a:prstGeom>
              <a:noFill/>
              <a:ln>
                <a:noFill/>
              </a:ln>
            </p:spPr>
            <p:txBody>
              <a:bodyPr wrap="square" rtlCol="0">
                <a:spAutoFit/>
              </a:bodyPr>
              <a:lstStyle/>
              <a:p>
                <a:pPr marL="0" marR="0" lvl="0" indent="0" algn="ctr" defTabSz="107286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Time slice </a:t>
                </a:r>
                <a14:m>
                  <m:oMath xmlns:m="http://schemas.openxmlformats.org/officeDocument/2006/math">
                    <m:r>
                      <a:rPr kumimoji="0" lang="en-US" sz="1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𝒌</m:t>
                    </m:r>
                    <m:r>
                      <a:rPr kumimoji="0" lang="en-US" sz="1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endParaRPr kumimoji="0" lang="en-IN" sz="1600" b="1"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8" name="TextBox 7">
                <a:extLst>
                  <a:ext uri="{FF2B5EF4-FFF2-40B4-BE49-F238E27FC236}">
                    <a16:creationId xmlns:a16="http://schemas.microsoft.com/office/drawing/2014/main" id="{2254E111-187B-4BDC-88DF-FFA2E1584002}"/>
                  </a:ext>
                </a:extLst>
              </p:cNvPr>
              <p:cNvSpPr txBox="1">
                <a:spLocks noRot="1" noChangeAspect="1" noMove="1" noResize="1" noEditPoints="1" noAdjustHandles="1" noChangeArrowheads="1" noChangeShapeType="1" noTextEdit="1"/>
              </p:cNvSpPr>
              <p:nvPr/>
            </p:nvSpPr>
            <p:spPr>
              <a:xfrm>
                <a:off x="7298443" y="1231624"/>
                <a:ext cx="2425064" cy="338554"/>
              </a:xfrm>
              <a:prstGeom prst="rect">
                <a:avLst/>
              </a:prstGeom>
              <a:blipFill>
                <a:blip r:embed="rId3"/>
                <a:stretch>
                  <a:fillRect t="-5357" b="-21429"/>
                </a:stretch>
              </a:blipFill>
              <a:ln>
                <a:no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ACDB5E4-FC67-412D-A04D-1FF625C83B80}"/>
                  </a:ext>
                </a:extLst>
              </p:cNvPr>
              <p:cNvSpPr txBox="1"/>
              <p:nvPr/>
            </p:nvSpPr>
            <p:spPr>
              <a:xfrm>
                <a:off x="9177181" y="1211146"/>
                <a:ext cx="2302725" cy="338554"/>
              </a:xfrm>
              <a:prstGeom prst="rect">
                <a:avLst/>
              </a:prstGeom>
              <a:noFill/>
              <a:ln>
                <a:noFill/>
              </a:ln>
            </p:spPr>
            <p:txBody>
              <a:bodyPr wrap="square" rtlCol="0">
                <a:spAutoFit/>
              </a:bodyPr>
              <a:lstStyle/>
              <a:p>
                <a:pPr marL="0" marR="0" lvl="0" indent="0" algn="ctr" defTabSz="107286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Time slice </a:t>
                </a:r>
                <a14:m>
                  <m:oMath xmlns:m="http://schemas.openxmlformats.org/officeDocument/2006/math">
                    <m:r>
                      <a:rPr kumimoji="0" lang="en-US" sz="1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𝒌</m:t>
                    </m:r>
                    <m:r>
                      <a:rPr kumimoji="0" lang="en-US" sz="1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oMath>
                </a14:m>
                <a:endParaRPr kumimoji="0" lang="en-IN" sz="1600" b="1"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9" name="TextBox 8">
                <a:extLst>
                  <a:ext uri="{FF2B5EF4-FFF2-40B4-BE49-F238E27FC236}">
                    <a16:creationId xmlns:a16="http://schemas.microsoft.com/office/drawing/2014/main" id="{8ACDB5E4-FC67-412D-A04D-1FF625C83B80}"/>
                  </a:ext>
                </a:extLst>
              </p:cNvPr>
              <p:cNvSpPr txBox="1">
                <a:spLocks noRot="1" noChangeAspect="1" noMove="1" noResize="1" noEditPoints="1" noAdjustHandles="1" noChangeArrowheads="1" noChangeShapeType="1" noTextEdit="1"/>
              </p:cNvSpPr>
              <p:nvPr/>
            </p:nvSpPr>
            <p:spPr>
              <a:xfrm>
                <a:off x="9177181" y="1211146"/>
                <a:ext cx="2302725" cy="338554"/>
              </a:xfrm>
              <a:prstGeom prst="rect">
                <a:avLst/>
              </a:prstGeom>
              <a:blipFill>
                <a:blip r:embed="rId4"/>
                <a:stretch>
                  <a:fillRect t="-5455" b="-23636"/>
                </a:stretch>
              </a:blipFill>
              <a:ln>
                <a:no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F374521-9D1A-4954-A355-74E7EF7EDCFB}"/>
                  </a:ext>
                </a:extLst>
              </p:cNvPr>
              <p:cNvSpPr txBox="1"/>
              <p:nvPr/>
            </p:nvSpPr>
            <p:spPr>
              <a:xfrm>
                <a:off x="904381" y="556594"/>
                <a:ext cx="5298250" cy="978794"/>
              </a:xfrm>
              <a:prstGeom prst="rect">
                <a:avLst/>
              </a:prstGeom>
              <a:noFill/>
              <a:ln>
                <a:noFill/>
              </a:ln>
            </p:spPr>
            <p:txBody>
              <a:bodyPr wrap="square" rtlCol="0">
                <a:spAutoFit/>
              </a:bodyPr>
              <a:lstStyle/>
              <a:p>
                <a:pPr marL="0" marR="0" lvl="0" indent="0" algn="ctr" defTabSz="1072866"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At the end of slice </a:t>
                </a:r>
                <a14:m>
                  <m:oMath xmlns:m="http://schemas.openxmlformats.org/officeDocument/2006/math">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𝒌</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en-US" sz="1800" b="1" i="0" u="none" strike="noStrike" kern="1200" cap="none" spc="0" normalizeH="0" baseline="0" noProof="0" dirty="0">
                    <a:ln>
                      <a:noFill/>
                    </a:ln>
                    <a:solidFill>
                      <a:prstClr val="black"/>
                    </a:solidFill>
                    <a:effectLst/>
                    <a:uLnTx/>
                    <a:uFillTx/>
                    <a:latin typeface="Calibri"/>
                    <a:ea typeface="+mn-ea"/>
                    <a:cs typeface="+mn-cs"/>
                  </a:rPr>
                  <a:t>we obtain burst sizes for all the stations </a:t>
                </a:r>
                <a14:m>
                  <m:oMath xmlns:m="http://schemas.openxmlformats.org/officeDocument/2006/math">
                    <m:r>
                      <a:rPr kumimoji="0" lang="en-IN"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𝒊</m:t>
                    </m:r>
                  </m:oMath>
                </a14:m>
                <a:r>
                  <a:rPr kumimoji="0" lang="en-US" sz="1800" b="1" i="0" u="none" strike="noStrike" kern="1200" cap="none" spc="0" normalizeH="0" baseline="0" noProof="0" dirty="0">
                    <a:ln>
                      <a:noFill/>
                    </a:ln>
                    <a:solidFill>
                      <a:prstClr val="black"/>
                    </a:solidFill>
                    <a:effectLst/>
                    <a:uLnTx/>
                    <a:uFillTx/>
                    <a:latin typeface="Calibri"/>
                    <a:ea typeface="+mn-ea"/>
                    <a:cs typeface="+mn-cs"/>
                  </a:rPr>
                  <a:t> in </a:t>
                </a:r>
                <a14:m>
                  <m:oMath xmlns:m="http://schemas.openxmlformats.org/officeDocument/2006/math">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ℳ</m:t>
                    </m:r>
                  </m:oMath>
                </a14:m>
                <a:r>
                  <a:rPr kumimoji="0" lang="en-US" sz="1800" b="1" i="0" u="none" strike="noStrike" kern="1200" cap="none" spc="0" normalizeH="0" baseline="0" noProof="0" dirty="0">
                    <a:ln>
                      <a:noFill/>
                    </a:ln>
                    <a:solidFill>
                      <a:prstClr val="black"/>
                    </a:solidFill>
                    <a:effectLst/>
                    <a:uLnTx/>
                    <a:uFillTx/>
                    <a:latin typeface="Calibri"/>
                    <a:ea typeface="+mn-ea"/>
                    <a:cs typeface="+mn-cs"/>
                  </a:rPr>
                  <a:t> using RM</a:t>
                </a:r>
              </a:p>
              <a:p>
                <a:pPr marL="0" marR="0" lvl="0" indent="0" algn="ctr" defTabSz="1072866"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IN"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SupPr>
                        <m:e>
                          <m:r>
                            <a:rPr kumimoji="0" lang="en-IN"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𝒓</m:t>
                          </m:r>
                        </m:e>
                        <m:sub>
                          <m:r>
                            <a:rPr kumimoji="0" lang="en-IN"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𝒊</m:t>
                          </m:r>
                        </m:sub>
                        <m:sup>
                          <m:r>
                            <a:rPr kumimoji="0" lang="en-IN"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ℳ</m:t>
                          </m:r>
                        </m:sup>
                      </m:sSubSup>
                      <m:d>
                        <m:d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𝒌</m:t>
                          </m:r>
                          <m:r>
                            <a:rPr kumimoji="0" lang="en-IN"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IN"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e>
                      </m:d>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Sup>
                        <m:sSubSupPr>
                          <m:ctrlPr>
                            <a:rPr kumimoji="0" lang="en-IN"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SupPr>
                        <m:e>
                          <m:r>
                            <a:rPr kumimoji="0" lang="en-IN"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𝒓</m:t>
                          </m:r>
                        </m:e>
                        <m:sub>
                          <m:r>
                            <a:rPr kumimoji="0" lang="en-IN"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𝒊</m:t>
                          </m:r>
                        </m:sub>
                        <m:sup>
                          <m:r>
                            <a:rPr kumimoji="0" lang="en-IN"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ℳ</m:t>
                          </m:r>
                        </m:sup>
                      </m:sSubSup>
                      <m:d>
                        <m:dPr>
                          <m:ctrlPr>
                            <a:rPr kumimoji="0" lang="en-IN"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IN"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𝒌</m:t>
                          </m:r>
                        </m:e>
                      </m:d>
                      <m:r>
                        <a:rPr kumimoji="0" lang="en-IN"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IN"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𝒂</m:t>
                      </m:r>
                      <m:r>
                        <a:rPr kumimoji="0" lang="en-IN"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IN"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𝑺</m:t>
                      </m:r>
                      <m:r>
                        <a:rPr kumimoji="0" lang="en-IN"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Sup>
                        <m:sSubSupPr>
                          <m:ctrlPr>
                            <a:rPr kumimoji="0" lang="en-IN"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Sup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𝒗</m:t>
                          </m:r>
                        </m:e>
                        <m:sub>
                          <m:r>
                            <a:rPr kumimoji="0" lang="en-IN"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𝒊</m:t>
                          </m:r>
                        </m:sub>
                        <m:sup>
                          <m:r>
                            <a:rPr kumimoji="0" lang="en-IN"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ℳ</m:t>
                          </m:r>
                        </m:sup>
                      </m:sSubSup>
                      <m:r>
                        <a:rPr kumimoji="0" lang="en-IN"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IN"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𝒌</m:t>
                      </m:r>
                      <m:r>
                        <a:rPr kumimoji="0" lang="en-IN"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10" name="TextBox 9">
                <a:extLst>
                  <a:ext uri="{FF2B5EF4-FFF2-40B4-BE49-F238E27FC236}">
                    <a16:creationId xmlns:a16="http://schemas.microsoft.com/office/drawing/2014/main" id="{DF374521-9D1A-4954-A355-74E7EF7EDCFB}"/>
                  </a:ext>
                </a:extLst>
              </p:cNvPr>
              <p:cNvSpPr txBox="1">
                <a:spLocks noRot="1" noChangeAspect="1" noMove="1" noResize="1" noEditPoints="1" noAdjustHandles="1" noChangeArrowheads="1" noChangeShapeType="1" noTextEdit="1"/>
              </p:cNvSpPr>
              <p:nvPr/>
            </p:nvSpPr>
            <p:spPr>
              <a:xfrm>
                <a:off x="904381" y="556594"/>
                <a:ext cx="5298250" cy="978794"/>
              </a:xfrm>
              <a:prstGeom prst="rect">
                <a:avLst/>
              </a:prstGeom>
              <a:blipFill>
                <a:blip r:embed="rId5"/>
                <a:stretch>
                  <a:fillRect t="-2564" r="-239" b="-2564"/>
                </a:stretch>
              </a:blipFill>
              <a:ln>
                <a:noFill/>
              </a:ln>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9CB68D3F-B509-44A7-A338-9CCA19E4358A}"/>
              </a:ext>
            </a:extLst>
          </p:cNvPr>
          <p:cNvCxnSpPr>
            <a:cxnSpLocks/>
          </p:cNvCxnSpPr>
          <p:nvPr/>
        </p:nvCxnSpPr>
        <p:spPr>
          <a:xfrm>
            <a:off x="6883685" y="1190668"/>
            <a:ext cx="5202881" cy="20478"/>
          </a:xfrm>
          <a:prstGeom prst="straightConnector1">
            <a:avLst/>
          </a:prstGeom>
          <a:ln w="381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36EFE97-BA74-DFAA-5804-71A477D4C525}"/>
              </a:ext>
            </a:extLst>
          </p:cNvPr>
          <p:cNvCxnSpPr>
            <a:cxnSpLocks/>
          </p:cNvCxnSpPr>
          <p:nvPr/>
        </p:nvCxnSpPr>
        <p:spPr>
          <a:xfrm flipH="1">
            <a:off x="11676749" y="733468"/>
            <a:ext cx="1712" cy="457200"/>
          </a:xfrm>
          <a:prstGeom prst="line">
            <a:avLst/>
          </a:prstGeom>
          <a:ln w="38100">
            <a:solidFill>
              <a:srgbClr val="0070C0"/>
            </a:solidFill>
            <a:tailEnd type="none" w="lg" len="lg"/>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E1AB844-1116-814D-D928-07A65A73A00F}"/>
              </a:ext>
            </a:extLst>
          </p:cNvPr>
          <p:cNvSpPr txBox="1"/>
          <p:nvPr/>
        </p:nvSpPr>
        <p:spPr>
          <a:xfrm>
            <a:off x="10795571" y="-41548"/>
            <a:ext cx="1447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8 Feb 2023</a:t>
            </a: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656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54448-1786-5DA6-3CCD-AA00144510FD}"/>
              </a:ext>
            </a:extLst>
          </p:cNvPr>
          <p:cNvSpPr>
            <a:spLocks noGrp="1"/>
          </p:cNvSpPr>
          <p:nvPr>
            <p:ph type="title"/>
          </p:nvPr>
        </p:nvSpPr>
        <p:spPr>
          <a:xfrm>
            <a:off x="609600" y="-14461"/>
            <a:ext cx="10972800" cy="609600"/>
          </a:xfrm>
        </p:spPr>
        <p:txBody>
          <a:bodyPr>
            <a:normAutofit/>
          </a:bodyPr>
          <a:lstStyle/>
          <a:p>
            <a:r>
              <a:rPr lang="en-US" dirty="0"/>
              <a:t>ADWISER Takes Full Control of Scheduling; APs only Queue and Transmit</a:t>
            </a:r>
            <a:endParaRPr lang="en-IN" sz="2800" dirty="0"/>
          </a:p>
        </p:txBody>
      </p:sp>
      <p:pic>
        <p:nvPicPr>
          <p:cNvPr id="4" name="Picture 3">
            <a:extLst>
              <a:ext uri="{FF2B5EF4-FFF2-40B4-BE49-F238E27FC236}">
                <a16:creationId xmlns:a16="http://schemas.microsoft.com/office/drawing/2014/main" id="{B28AD5CB-AD06-8C3E-D4F9-17D607044A76}"/>
              </a:ext>
            </a:extLst>
          </p:cNvPr>
          <p:cNvPicPr>
            <a:picLocks noChangeAspect="1"/>
          </p:cNvPicPr>
          <p:nvPr/>
        </p:nvPicPr>
        <p:blipFill>
          <a:blip r:embed="rId3"/>
          <a:stretch>
            <a:fillRect/>
          </a:stretch>
        </p:blipFill>
        <p:spPr>
          <a:xfrm>
            <a:off x="63223" y="1154980"/>
            <a:ext cx="5378558" cy="4972321"/>
          </a:xfrm>
          <a:prstGeom prst="rect">
            <a:avLst/>
          </a:prstGeom>
        </p:spPr>
      </p:pic>
      <p:sp>
        <p:nvSpPr>
          <p:cNvPr id="7" name="Content Placeholder 2">
            <a:extLst>
              <a:ext uri="{FF2B5EF4-FFF2-40B4-BE49-F238E27FC236}">
                <a16:creationId xmlns:a16="http://schemas.microsoft.com/office/drawing/2014/main" id="{B1D0E68E-C7C3-8353-D189-9B154AD37D99}"/>
              </a:ext>
            </a:extLst>
          </p:cNvPr>
          <p:cNvSpPr txBox="1">
            <a:spLocks/>
          </p:cNvSpPr>
          <p:nvPr/>
        </p:nvSpPr>
        <p:spPr>
          <a:xfrm>
            <a:off x="5587999" y="958575"/>
            <a:ext cx="6514747" cy="5780406"/>
          </a:xfrm>
          <a:prstGeom prst="rect">
            <a:avLst/>
          </a:prstGeom>
        </p:spPr>
        <p:txBody>
          <a:bodyPr vert="horz" lIns="107287" tIns="53643" rIns="107287" bIns="53643" rtlCol="0">
            <a:noAutofit/>
          </a:bodyPr>
          <a:lstStyle>
            <a:lvl1pPr marL="402325" indent="-402325"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2400" kern="1200">
                <a:solidFill>
                  <a:srgbClr val="C00000"/>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402325" marR="0" lvl="0" indent="-402325" algn="l" defTabSz="1072866"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Consider AP3</a:t>
            </a:r>
          </a:p>
          <a:p>
            <a:pPr marL="871703" marR="0" lvl="1" indent="-335270" algn="l" defTabSz="1072866"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C00000"/>
                </a:solidFill>
                <a:effectLst/>
                <a:uLnTx/>
                <a:uFillTx/>
                <a:latin typeface="Calibri"/>
                <a:ea typeface="+mn-ea"/>
                <a:cs typeface="+mn-cs"/>
              </a:rPr>
              <a:t>ADWISER can release a burst of packets for both the STAs</a:t>
            </a:r>
          </a:p>
          <a:p>
            <a:pPr marL="402325" marR="0" lvl="0" indent="-402325" algn="l" defTabSz="1072866"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But AP3 will schedule these packets using its own policy</a:t>
            </a:r>
          </a:p>
          <a:p>
            <a:pPr marL="871703" marR="0" lvl="1" indent="-335270" algn="l" defTabSz="1072866"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C00000"/>
                </a:solidFill>
                <a:effectLst/>
                <a:uLnTx/>
                <a:uFillTx/>
                <a:latin typeface="Calibri"/>
                <a:ea typeface="+mn-ea"/>
                <a:cs typeface="+mn-cs"/>
              </a:rPr>
              <a:t>Thereby, possibly, upsetting ADWISER’s global calculations</a:t>
            </a:r>
          </a:p>
          <a:p>
            <a:pPr marL="871703" marR="0" lvl="1" indent="-335270" algn="l" defTabSz="1072866"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C00000"/>
                </a:solidFill>
                <a:effectLst/>
                <a:uLnTx/>
                <a:uFillTx/>
                <a:latin typeface="Calibri"/>
                <a:ea typeface="+mn-ea"/>
                <a:cs typeface="+mn-cs"/>
              </a:rPr>
              <a:t>Our observation is that the APs tend to favour an STA with better throughput</a:t>
            </a:r>
            <a:endParaRPr kumimoji="0" lang="en-IN" sz="1800" b="0" i="0" u="none" strike="noStrike" kern="1200" cap="none" spc="0" normalizeH="0" baseline="0" noProof="0" dirty="0">
              <a:ln>
                <a:noFill/>
              </a:ln>
              <a:solidFill>
                <a:srgbClr val="C00000"/>
              </a:solidFill>
              <a:effectLst/>
              <a:uLnTx/>
              <a:uFillTx/>
              <a:latin typeface="Calibri"/>
              <a:ea typeface="+mn-ea"/>
              <a:cs typeface="+mn-cs"/>
            </a:endParaRPr>
          </a:p>
          <a:p>
            <a:pPr marL="402325" marR="0" lvl="0" indent="-402325" algn="l" defTabSz="1072866" rtl="0" eaLnBrk="1" fontAlgn="auto" latinLnBrk="0" hangingPunct="1">
              <a:lnSpc>
                <a:spcPct val="100000"/>
              </a:lnSpc>
              <a:spcBef>
                <a:spcPct val="20000"/>
              </a:spcBef>
              <a:spcAft>
                <a:spcPts val="0"/>
              </a:spcAft>
              <a:buClrTx/>
              <a:buSzTx/>
              <a:buFont typeface="Arial" pitchFamily="34" charset="0"/>
              <a:buChar char="•"/>
              <a:tabLst/>
              <a:defRPr/>
            </a:pPr>
            <a:r>
              <a:rPr kumimoji="0" lang="en-IN" sz="1800" b="0" i="0" u="none" strike="noStrike" kern="1200" cap="none" spc="0" normalizeH="0" baseline="0" noProof="0" dirty="0">
                <a:ln>
                  <a:noFill/>
                </a:ln>
                <a:solidFill>
                  <a:prstClr val="black"/>
                </a:solidFill>
                <a:effectLst/>
                <a:uLnTx/>
                <a:uFillTx/>
                <a:latin typeface="Calibri"/>
                <a:ea typeface="+mn-ea"/>
                <a:cs typeface="+mn-cs"/>
              </a:rPr>
              <a:t>Therefore, ADWISER only schedules sets of AP-STA links with at most a single STA associated with each AP</a:t>
            </a:r>
          </a:p>
          <a:p>
            <a:pPr marL="402325" marR="0" lvl="0" indent="-402325" algn="l" defTabSz="1072866" rtl="0" eaLnBrk="1" fontAlgn="auto" latinLnBrk="0" hangingPunct="1">
              <a:lnSpc>
                <a:spcPct val="100000"/>
              </a:lnSpc>
              <a:spcBef>
                <a:spcPct val="20000"/>
              </a:spcBef>
              <a:spcAft>
                <a:spcPts val="0"/>
              </a:spcAft>
              <a:buClrTx/>
              <a:buSzTx/>
              <a:buFont typeface="Arial" pitchFamily="34" charset="0"/>
              <a:buChar char="•"/>
              <a:tabLst/>
              <a:defRPr/>
            </a:pPr>
            <a:r>
              <a:rPr kumimoji="0" lang="en-IN" sz="1800" b="0" i="0" u="none" strike="noStrike" kern="1200" cap="none" spc="0" normalizeH="0" baseline="0" noProof="0" dirty="0">
                <a:ln>
                  <a:noFill/>
                </a:ln>
                <a:solidFill>
                  <a:prstClr val="black"/>
                </a:solidFill>
                <a:effectLst/>
                <a:uLnTx/>
                <a:uFillTx/>
                <a:latin typeface="Calibri"/>
                <a:ea typeface="+mn-ea"/>
                <a:cs typeface="+mn-cs"/>
              </a:rPr>
              <a:t>This also reduces the number of scheduling options, </a:t>
            </a:r>
          </a:p>
          <a:p>
            <a:pPr marL="871703" marR="0" lvl="1" indent="-335270" algn="l" defTabSz="1072866" rtl="0" eaLnBrk="1" fontAlgn="auto" latinLnBrk="0" hangingPunct="1">
              <a:lnSpc>
                <a:spcPct val="100000"/>
              </a:lnSpc>
              <a:spcBef>
                <a:spcPct val="20000"/>
              </a:spcBef>
              <a:spcAft>
                <a:spcPts val="0"/>
              </a:spcAft>
              <a:buClrTx/>
              <a:buSzTx/>
              <a:buFont typeface="Arial" pitchFamily="34" charset="0"/>
              <a:buChar char="–"/>
              <a:tabLst/>
              <a:defRPr/>
            </a:pPr>
            <a:r>
              <a:rPr kumimoji="0" lang="en-IN" sz="1800" b="0" i="0" u="none" strike="noStrike" kern="1200" cap="none" spc="0" normalizeH="0" baseline="0" noProof="0" dirty="0">
                <a:ln>
                  <a:noFill/>
                </a:ln>
                <a:solidFill>
                  <a:srgbClr val="C00000"/>
                </a:solidFill>
                <a:effectLst/>
                <a:uLnTx/>
                <a:uFillTx/>
                <a:latin typeface="Calibri"/>
                <a:ea typeface="+mn-ea"/>
                <a:cs typeface="+mn-cs"/>
              </a:rPr>
              <a:t>thereby reducing the complexity of scheduling</a:t>
            </a: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a:p>
            <a:pPr marL="402325" marR="0" lvl="0" indent="-402325" algn="l" defTabSz="1072866" rtl="0" eaLnBrk="1" fontAlgn="auto" latinLnBrk="0" hangingPunct="1">
              <a:lnSpc>
                <a:spcPct val="100000"/>
              </a:lnSpc>
              <a:spcBef>
                <a:spcPct val="20000"/>
              </a:spcBef>
              <a:spcAft>
                <a:spcPts val="0"/>
              </a:spcAft>
              <a:buClrTx/>
              <a:buSzTx/>
              <a:buFont typeface="Arial" pitchFamily="34" charset="0"/>
              <a:buChar char="•"/>
              <a:tabLst/>
              <a:defRPr/>
            </a:pPr>
            <a:r>
              <a:rPr kumimoji="0" lang="en-IN" sz="1800" b="0" i="0" u="none" strike="noStrike" kern="1200" cap="none" spc="0" normalizeH="0" baseline="0" noProof="0" dirty="0">
                <a:ln>
                  <a:noFill/>
                </a:ln>
                <a:solidFill>
                  <a:prstClr val="black"/>
                </a:solidFill>
                <a:effectLst/>
                <a:uLnTx/>
                <a:uFillTx/>
                <a:latin typeface="Calibri"/>
                <a:ea typeface="+mn-ea"/>
                <a:cs typeface="+mn-cs"/>
              </a:rPr>
              <a:t>We call this approach TS-PF-IB-ABR-OT</a:t>
            </a:r>
          </a:p>
          <a:p>
            <a:pPr marL="871703" marR="0" lvl="1" indent="-335270" algn="l" defTabSz="1072866" rtl="0" eaLnBrk="1" fontAlgn="auto" latinLnBrk="0" hangingPunct="1">
              <a:lnSpc>
                <a:spcPct val="100000"/>
              </a:lnSpc>
              <a:spcBef>
                <a:spcPct val="20000"/>
              </a:spcBef>
              <a:spcAft>
                <a:spcPts val="0"/>
              </a:spcAft>
              <a:buClrTx/>
              <a:buSzTx/>
              <a:buFont typeface="Arial" pitchFamily="34" charset="0"/>
              <a:buChar char="–"/>
              <a:tabLst/>
              <a:defRPr/>
            </a:pPr>
            <a:r>
              <a:rPr kumimoji="0" lang="en-IN" sz="1800" b="0" i="0" u="none" strike="noStrike" kern="1200" cap="none" spc="0" normalizeH="0" baseline="0" noProof="0" dirty="0">
                <a:ln>
                  <a:noFill/>
                </a:ln>
                <a:solidFill>
                  <a:srgbClr val="C00000"/>
                </a:solidFill>
                <a:effectLst/>
                <a:uLnTx/>
                <a:uFillTx/>
                <a:latin typeface="Calibri"/>
                <a:ea typeface="+mn-ea"/>
                <a:cs typeface="+mn-cs"/>
              </a:rPr>
              <a:t>Since we have true proportional fair sharing over the network</a:t>
            </a:r>
            <a:endParaRPr kumimoji="0" lang="en-IN" sz="2200" b="0" i="0" u="none" strike="noStrike" kern="1200" cap="none" spc="0" normalizeH="0" baseline="0" noProof="0" dirty="0">
              <a:ln>
                <a:noFill/>
              </a:ln>
              <a:solidFill>
                <a:srgbClr val="C00000"/>
              </a:solidFill>
              <a:effectLst/>
              <a:uLnTx/>
              <a:uFillTx/>
              <a:latin typeface="Calibri"/>
              <a:ea typeface="+mn-ea"/>
              <a:cs typeface="+mn-cs"/>
            </a:endParaRPr>
          </a:p>
          <a:p>
            <a:pPr marL="352805" marR="0" lvl="0" indent="-285750" algn="l" defTabSz="1072866" rtl="0" eaLnBrk="1" fontAlgn="auto" latinLnBrk="0" hangingPunct="1">
              <a:lnSpc>
                <a:spcPct val="100000"/>
              </a:lnSpc>
              <a:spcBef>
                <a:spcPct val="20000"/>
              </a:spcBef>
              <a:spcAft>
                <a:spcPts val="0"/>
              </a:spcAft>
              <a:buClrTx/>
              <a:buSzTx/>
              <a:buFont typeface="Arial" pitchFamily="34" charset="0"/>
              <a:buChar char="•"/>
              <a:tabLst/>
              <a:defRPr/>
            </a:pPr>
            <a:r>
              <a:rPr kumimoji="0" lang="en-IN" sz="1800" b="0" i="0" u="none" strike="noStrike" kern="1200" cap="none" spc="0" normalizeH="0" baseline="0" noProof="0" dirty="0">
                <a:ln>
                  <a:noFill/>
                </a:ln>
                <a:solidFill>
                  <a:prstClr val="black"/>
                </a:solidFill>
                <a:effectLst/>
                <a:uLnTx/>
                <a:uFillTx/>
                <a:latin typeface="Calibri"/>
                <a:ea typeface="+mn-ea"/>
                <a:cs typeface="+mn-cs"/>
              </a:rPr>
              <a:t>What about </a:t>
            </a:r>
            <a:r>
              <a:rPr kumimoji="0" lang="en-IN" sz="1800" b="0" i="0" u="none" strike="noStrike" kern="1200" cap="none" spc="0" normalizeH="0" baseline="0" noProof="0" dirty="0" err="1">
                <a:ln>
                  <a:noFill/>
                </a:ln>
                <a:solidFill>
                  <a:prstClr val="black"/>
                </a:solidFill>
                <a:effectLst/>
                <a:uLnTx/>
                <a:uFillTx/>
                <a:latin typeface="Calibri"/>
                <a:ea typeface="+mn-ea"/>
                <a:cs typeface="+mn-cs"/>
              </a:rPr>
              <a:t>interAP</a:t>
            </a:r>
            <a:r>
              <a:rPr kumimoji="0" lang="en-IN" sz="1800" b="0" i="0" u="none" strike="noStrike" kern="1200" cap="none" spc="0" normalizeH="0" baseline="0" noProof="0" dirty="0">
                <a:ln>
                  <a:noFill/>
                </a:ln>
                <a:solidFill>
                  <a:prstClr val="black"/>
                </a:solidFill>
                <a:effectLst/>
                <a:uLnTx/>
                <a:uFillTx/>
                <a:latin typeface="Calibri"/>
                <a:ea typeface="+mn-ea"/>
                <a:cs typeface="+mn-cs"/>
              </a:rPr>
              <a:t> coordinated OFDMA?</a:t>
            </a:r>
          </a:p>
          <a:p>
            <a:pPr marL="822183" marR="0" lvl="1" indent="-285750" algn="l" defTabSz="1072866" rtl="0" eaLnBrk="1" fontAlgn="auto" latinLnBrk="0" hangingPunct="1">
              <a:lnSpc>
                <a:spcPct val="100000"/>
              </a:lnSpc>
              <a:spcBef>
                <a:spcPct val="20000"/>
              </a:spcBef>
              <a:spcAft>
                <a:spcPts val="0"/>
              </a:spcAft>
              <a:buClrTx/>
              <a:buSzTx/>
              <a:buFont typeface="Arial" pitchFamily="34" charset="0"/>
              <a:buChar char="–"/>
              <a:tabLst/>
              <a:defRPr/>
            </a:pPr>
            <a:r>
              <a:rPr kumimoji="0" lang="en-IN" sz="1800" b="0" i="0" u="none" strike="noStrike" kern="1200" cap="none" spc="0" normalizeH="0" baseline="0" noProof="0" dirty="0">
                <a:ln>
                  <a:noFill/>
                </a:ln>
                <a:solidFill>
                  <a:srgbClr val="C00000"/>
                </a:solidFill>
                <a:effectLst/>
                <a:uLnTx/>
                <a:uFillTx/>
                <a:latin typeface="Calibri"/>
                <a:ea typeface="+mn-ea"/>
                <a:cs typeface="+mn-cs"/>
              </a:rPr>
              <a:t>In the future, ADWISER could itself instruct the AP to optimally allocate OFDMA RUs to the associated STAs</a:t>
            </a:r>
          </a:p>
        </p:txBody>
      </p:sp>
    </p:spTree>
    <p:extLst>
      <p:ext uri="{BB962C8B-B14F-4D97-AF65-F5344CB8AC3E}">
        <p14:creationId xmlns:p14="http://schemas.microsoft.com/office/powerpoint/2010/main" val="241819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D7CCF-CFD0-4D56-B2FC-50867091FCD1}"/>
              </a:ext>
            </a:extLst>
          </p:cNvPr>
          <p:cNvSpPr>
            <a:spLocks noGrp="1"/>
          </p:cNvSpPr>
          <p:nvPr>
            <p:ph type="title"/>
          </p:nvPr>
        </p:nvSpPr>
        <p:spPr>
          <a:xfrm>
            <a:off x="76412" y="40982"/>
            <a:ext cx="11962981" cy="609578"/>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540" b="1" spc="-1" dirty="0">
                <a:solidFill>
                  <a:prstClr val="black"/>
                </a:solidFill>
                <a:latin typeface="Calibri"/>
                <a:ea typeface="+mn-ea"/>
                <a:cs typeface="Calibri"/>
              </a:rPr>
              <a:t>We Have Experimented with T</a:t>
            </a:r>
            <a:r>
              <a:rPr lang="en-IN" sz="2540" b="1" spc="-1" dirty="0">
                <a:solidFill>
                  <a:prstClr val="black"/>
                </a:solidFill>
                <a:latin typeface="Calibri"/>
                <a:ea typeface="+mn-ea"/>
                <a:cs typeface="Calibri"/>
              </a:rPr>
              <a:t>wo Scenarios of Dense AP Placement</a:t>
            </a:r>
            <a:endParaRPr lang="en-IN" sz="2540" b="1" spc="-1" dirty="0">
              <a:latin typeface="Calibri"/>
              <a:ea typeface="+mn-ea"/>
              <a:cs typeface="Calibri"/>
            </a:endParaRPr>
          </a:p>
        </p:txBody>
      </p:sp>
      <p:pic>
        <p:nvPicPr>
          <p:cNvPr id="21" name="Picture 20">
            <a:extLst>
              <a:ext uri="{FF2B5EF4-FFF2-40B4-BE49-F238E27FC236}">
                <a16:creationId xmlns:a16="http://schemas.microsoft.com/office/drawing/2014/main" id="{413CE559-EA43-FA52-F420-F1A73506B7AB}"/>
              </a:ext>
            </a:extLst>
          </p:cNvPr>
          <p:cNvPicPr>
            <a:picLocks noChangeAspect="1"/>
          </p:cNvPicPr>
          <p:nvPr/>
        </p:nvPicPr>
        <p:blipFill>
          <a:blip r:embed="rId2"/>
          <a:stretch>
            <a:fillRect/>
          </a:stretch>
        </p:blipFill>
        <p:spPr>
          <a:xfrm>
            <a:off x="5530816" y="4015908"/>
            <a:ext cx="6601943" cy="2489076"/>
          </a:xfrm>
          <a:prstGeom prst="rect">
            <a:avLst/>
          </a:prstGeom>
        </p:spPr>
      </p:pic>
      <p:pic>
        <p:nvPicPr>
          <p:cNvPr id="22" name="Picture 21">
            <a:extLst>
              <a:ext uri="{FF2B5EF4-FFF2-40B4-BE49-F238E27FC236}">
                <a16:creationId xmlns:a16="http://schemas.microsoft.com/office/drawing/2014/main" id="{484547EB-5E07-EE68-B5AA-3D32BD1E4A3D}"/>
              </a:ext>
            </a:extLst>
          </p:cNvPr>
          <p:cNvPicPr>
            <a:picLocks noChangeAspect="1"/>
          </p:cNvPicPr>
          <p:nvPr/>
        </p:nvPicPr>
        <p:blipFill>
          <a:blip r:embed="rId3"/>
          <a:stretch>
            <a:fillRect/>
          </a:stretch>
        </p:blipFill>
        <p:spPr>
          <a:xfrm>
            <a:off x="264310" y="690214"/>
            <a:ext cx="5293281" cy="2320272"/>
          </a:xfrm>
          <a:prstGeom prst="rect">
            <a:avLst/>
          </a:prstGeom>
        </p:spPr>
      </p:pic>
      <p:sp>
        <p:nvSpPr>
          <p:cNvPr id="23" name="Content Placeholder 2">
            <a:extLst>
              <a:ext uri="{FF2B5EF4-FFF2-40B4-BE49-F238E27FC236}">
                <a16:creationId xmlns:a16="http://schemas.microsoft.com/office/drawing/2014/main" id="{250BBEAB-4810-FDD7-977A-92E5AB95B505}"/>
              </a:ext>
            </a:extLst>
          </p:cNvPr>
          <p:cNvSpPr txBox="1">
            <a:spLocks/>
          </p:cNvSpPr>
          <p:nvPr/>
        </p:nvSpPr>
        <p:spPr>
          <a:xfrm>
            <a:off x="5645888" y="612027"/>
            <a:ext cx="6486871" cy="3403881"/>
          </a:xfrm>
          <a:prstGeom prst="rect">
            <a:avLst/>
          </a:prstGeom>
        </p:spPr>
        <p:txBody>
          <a:bodyPr vert="horz" lIns="107287" tIns="53643" rIns="107287" bIns="53643" rtlCol="0">
            <a:normAutofit fontScale="85000" lnSpcReduction="20000"/>
          </a:bodyPr>
          <a:lstStyle>
            <a:lvl1pPr marL="402325" indent="-402325"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2400" kern="1200">
                <a:solidFill>
                  <a:srgbClr val="C00000"/>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402325" marR="0" lvl="0" indent="-402325" algn="l" defTabSz="1072866" rtl="0" eaLnBrk="1" fontAlgn="auto" latinLnBrk="0" hangingPunct="1">
              <a:lnSpc>
                <a:spcPct val="100000"/>
              </a:lnSpc>
              <a:spcBef>
                <a:spcPct val="20000"/>
              </a:spcBef>
              <a:spcAft>
                <a:spcPts val="0"/>
              </a:spcAft>
              <a:buClrTx/>
              <a:buSzTx/>
              <a:buFont typeface="Arial" pitchFamily="34" charset="0"/>
              <a:buChar char="•"/>
              <a:tabLst/>
              <a:defRPr/>
            </a:pPr>
            <a:r>
              <a:rPr lang="en-US" sz="2400" dirty="0">
                <a:solidFill>
                  <a:prstClr val="black"/>
                </a:solidFill>
                <a:latin typeface="Calibri"/>
              </a:rPr>
              <a:t>Cochannel APs</a:t>
            </a:r>
          </a:p>
          <a:p>
            <a:pPr lvl="1" indent="-402325">
              <a:buFont typeface="Arial" pitchFamily="34" charset="0"/>
              <a:buChar char="•"/>
              <a:defRPr/>
            </a:pPr>
            <a:r>
              <a:rPr lang="en-US" sz="2100" dirty="0">
                <a:latin typeface="Calibri"/>
              </a:rPr>
              <a:t>About 30 m apart, with thick walls and heavy teak doors in between</a:t>
            </a:r>
          </a:p>
          <a:p>
            <a:pPr marL="402325" marR="0" lvl="0" indent="-402325" algn="l" defTabSz="1072866"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We</a:t>
            </a:r>
            <a:r>
              <a:rPr kumimoji="0" lang="en-US" sz="2400" b="0" i="0" u="none" strike="noStrike" kern="1200" cap="none" spc="0" normalizeH="0" noProof="0" dirty="0">
                <a:ln>
                  <a:noFill/>
                </a:ln>
                <a:solidFill>
                  <a:prstClr val="black"/>
                </a:solidFill>
                <a:effectLst/>
                <a:uLnTx/>
                <a:uFillTx/>
                <a:latin typeface="Calibri"/>
                <a:ea typeface="+mn-ea"/>
                <a:cs typeface="+mn-cs"/>
              </a:rPr>
              <a:t> have experimented with </a:t>
            </a:r>
            <a:r>
              <a:rPr lang="en-US" sz="2400" dirty="0">
                <a:solidFill>
                  <a:prstClr val="black"/>
                </a:solidFill>
                <a:latin typeface="Calibri"/>
              </a:rPr>
              <a:t>APs </a:t>
            </a:r>
            <a:r>
              <a:rPr kumimoji="0" lang="en-US" sz="2400" b="0" i="0" u="none" strike="noStrike" kern="1200" cap="none" spc="0" normalizeH="0" noProof="0" dirty="0">
                <a:ln>
                  <a:noFill/>
                </a:ln>
                <a:solidFill>
                  <a:prstClr val="black"/>
                </a:solidFill>
                <a:effectLst/>
                <a:uLnTx/>
                <a:uFillTx/>
                <a:latin typeface="Calibri"/>
                <a:ea typeface="+mn-ea"/>
                <a:cs typeface="+mn-cs"/>
              </a:rPr>
              <a:t>in the 11ac mode at 20 MHz</a:t>
            </a:r>
          </a:p>
          <a:p>
            <a:pPr lvl="1" indent="-402325">
              <a:buFont typeface="Arial" pitchFamily="34" charset="0"/>
              <a:buChar char="•"/>
              <a:defRPr/>
            </a:pPr>
            <a:r>
              <a:rPr kumimoji="0" lang="en-US" sz="2100" b="0" i="0" u="none" strike="noStrike" kern="1200" cap="none" spc="0" normalizeH="0" noProof="0" dirty="0">
                <a:ln>
                  <a:noFill/>
                </a:ln>
                <a:solidFill>
                  <a:prstClr val="black"/>
                </a:solidFill>
                <a:effectLst/>
                <a:uLnTx/>
                <a:uFillTx/>
                <a:latin typeface="Calibri"/>
                <a:ea typeface="+mn-ea"/>
                <a:cs typeface="+mn-cs"/>
              </a:rPr>
              <a:t>For anonymity, we will not provide the model and manufacturer</a:t>
            </a:r>
          </a:p>
          <a:p>
            <a:pPr marL="402325" marR="0" lvl="0" indent="-402325" algn="l" defTabSz="1072866" rtl="0" eaLnBrk="1" fontAlgn="auto" latinLnBrk="0" hangingPunct="1">
              <a:lnSpc>
                <a:spcPct val="100000"/>
              </a:lnSpc>
              <a:spcBef>
                <a:spcPct val="20000"/>
              </a:spcBef>
              <a:spcAft>
                <a:spcPts val="0"/>
              </a:spcAft>
              <a:buClrTx/>
              <a:buSzTx/>
              <a:buFont typeface="Arial" pitchFamily="34" charset="0"/>
              <a:buChar char="•"/>
              <a:tabLst/>
              <a:defRPr/>
            </a:pPr>
            <a:r>
              <a:rPr lang="en-US" sz="2400" dirty="0">
                <a:solidFill>
                  <a:prstClr val="black"/>
                </a:solidFill>
                <a:latin typeface="Calibri"/>
              </a:rPr>
              <a:t>We have found differences between APs, in the implementation of non-</a:t>
            </a:r>
            <a:r>
              <a:rPr lang="en-US" sz="2400" dirty="0" err="1">
                <a:solidFill>
                  <a:prstClr val="black"/>
                </a:solidFill>
                <a:latin typeface="Calibri"/>
              </a:rPr>
              <a:t>standardised</a:t>
            </a:r>
            <a:r>
              <a:rPr lang="en-US" sz="2400" dirty="0">
                <a:solidFill>
                  <a:prstClr val="black"/>
                </a:solidFill>
                <a:latin typeface="Calibri"/>
              </a:rPr>
              <a:t> aspects, such as</a:t>
            </a:r>
          </a:p>
          <a:p>
            <a:pPr lvl="1" indent="-402325">
              <a:buFont typeface="Arial" pitchFamily="34" charset="0"/>
              <a:buChar char="•"/>
              <a:defRPr/>
            </a:pPr>
            <a:r>
              <a:rPr lang="en-US" sz="2100" dirty="0">
                <a:latin typeface="Calibri"/>
              </a:rPr>
              <a:t>When RTS-CTS is used</a:t>
            </a:r>
            <a:endParaRPr kumimoji="0" lang="en-US" sz="2100" b="0" i="0" u="none" strike="noStrike" kern="1200" cap="none" spc="0" normalizeH="0" baseline="0" noProof="0" dirty="0">
              <a:ln>
                <a:noFill/>
              </a:ln>
              <a:effectLst/>
              <a:uLnTx/>
              <a:uFillTx/>
              <a:latin typeface="Calibri"/>
            </a:endParaRPr>
          </a:p>
          <a:p>
            <a:pPr lvl="1" indent="-402325">
              <a:buFont typeface="Arial" pitchFamily="34" charset="0"/>
              <a:buChar char="•"/>
              <a:defRPr/>
            </a:pPr>
            <a:r>
              <a:rPr lang="en-US" sz="2100" dirty="0">
                <a:latin typeface="Calibri"/>
              </a:rPr>
              <a:t>How an AP schedules STAs associated with it</a:t>
            </a:r>
            <a:endParaRPr kumimoji="0" lang="en-US" sz="2100" b="0" i="0" u="none" strike="noStrike" kern="1200" cap="none" spc="0" normalizeH="0" baseline="0" noProof="0" dirty="0">
              <a:ln>
                <a:noFill/>
              </a:ln>
              <a:effectLst/>
              <a:uLnTx/>
              <a:uFillTx/>
              <a:latin typeface="Calibri"/>
            </a:endParaRPr>
          </a:p>
          <a:p>
            <a:pPr lvl="1" indent="-402325">
              <a:buFont typeface="Arial" pitchFamily="34" charset="0"/>
              <a:buChar char="•"/>
              <a:defRPr/>
            </a:pPr>
            <a:r>
              <a:rPr lang="en-US" sz="2100" dirty="0">
                <a:latin typeface="Calibri"/>
              </a:rPr>
              <a:t>The AMPDU aggregation policy</a:t>
            </a:r>
            <a:endParaRPr kumimoji="0" lang="en-US" sz="2100" b="0" i="0" u="none" strike="noStrike" kern="1200" cap="none" spc="0" normalizeH="0" baseline="0" noProof="0" dirty="0">
              <a:ln>
                <a:noFill/>
              </a:ln>
              <a:effectLst/>
              <a:uLnTx/>
              <a:uFillTx/>
              <a:latin typeface="Calibri"/>
            </a:endParaRPr>
          </a:p>
          <a:p>
            <a:pPr marL="879333" marR="0" lvl="1" indent="-342900" algn="l" defTabSz="1072866" rtl="0" eaLnBrk="1" fontAlgn="auto" latinLnBrk="0" hangingPunct="1">
              <a:lnSpc>
                <a:spcPct val="100000"/>
              </a:lnSpc>
              <a:spcBef>
                <a:spcPct val="20000"/>
              </a:spcBef>
              <a:spcAft>
                <a:spcPts val="0"/>
              </a:spcAft>
              <a:buClrTx/>
              <a:buSzTx/>
              <a:buFont typeface="Arial" pitchFamily="34" charset="0"/>
              <a:buChar char="–"/>
              <a:tabLst/>
              <a:defRPr/>
            </a:pPr>
            <a:endParaRPr kumimoji="0" lang="en-IN" sz="2000" b="0" i="0" u="none" strike="noStrike" kern="1200" cap="none" spc="0" normalizeH="0" baseline="0" noProof="0" dirty="0">
              <a:ln>
                <a:noFill/>
              </a:ln>
              <a:solidFill>
                <a:srgbClr val="C00000"/>
              </a:solidFill>
              <a:effectLst/>
              <a:uLnTx/>
              <a:uFillTx/>
              <a:latin typeface="Calibri"/>
              <a:ea typeface="+mn-ea"/>
              <a:cs typeface="+mn-cs"/>
            </a:endParaRPr>
          </a:p>
        </p:txBody>
      </p:sp>
      <p:sp>
        <p:nvSpPr>
          <p:cNvPr id="24" name="Content Placeholder 2">
            <a:extLst>
              <a:ext uri="{FF2B5EF4-FFF2-40B4-BE49-F238E27FC236}">
                <a16:creationId xmlns:a16="http://schemas.microsoft.com/office/drawing/2014/main" id="{16ECF33F-224E-4E37-385B-C488B60BF2D3}"/>
              </a:ext>
            </a:extLst>
          </p:cNvPr>
          <p:cNvSpPr txBox="1">
            <a:spLocks/>
          </p:cNvSpPr>
          <p:nvPr/>
        </p:nvSpPr>
        <p:spPr>
          <a:xfrm>
            <a:off x="-19424" y="3130391"/>
            <a:ext cx="5761148" cy="3727609"/>
          </a:xfrm>
          <a:prstGeom prst="rect">
            <a:avLst/>
          </a:prstGeom>
        </p:spPr>
        <p:txBody>
          <a:bodyPr vert="horz" lIns="107287" tIns="53643" rIns="107287" bIns="53643" rtlCol="0">
            <a:normAutofit lnSpcReduction="10000"/>
          </a:bodyPr>
          <a:lstStyle>
            <a:lvl1pPr marL="402325" indent="-402325"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2400" kern="1200">
                <a:solidFill>
                  <a:srgbClr val="C00000"/>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402325" marR="0" lvl="0" indent="-402325" algn="l" defTabSz="1072866" rtl="0" eaLnBrk="1" fontAlgn="auto" latinLnBrk="0" hangingPunct="1">
              <a:lnSpc>
                <a:spcPct val="100000"/>
              </a:lnSpc>
              <a:spcBef>
                <a:spcPct val="20000"/>
              </a:spcBef>
              <a:spcAft>
                <a:spcPts val="0"/>
              </a:spcAft>
              <a:buClrTx/>
              <a:buSzTx/>
              <a:buFont typeface="Arial" pitchFamily="34" charset="0"/>
              <a:buChar char="•"/>
              <a:tabLst/>
              <a:defRPr/>
            </a:pPr>
            <a:r>
              <a:rPr lang="en-US" sz="2000" dirty="0">
                <a:solidFill>
                  <a:prstClr val="black"/>
                </a:solidFill>
                <a:latin typeface="Calibri"/>
              </a:rPr>
              <a:t>2AP-2STA case</a:t>
            </a:r>
          </a:p>
          <a:p>
            <a:pPr lvl="1" indent="-402325">
              <a:buFont typeface="Arial" pitchFamily="34" charset="0"/>
              <a:buChar char="•"/>
              <a:defRPr/>
            </a:pPr>
            <a:r>
              <a:rPr lang="en-US" sz="1800" dirty="0">
                <a:latin typeface="Calibri"/>
              </a:rPr>
              <a:t>Each STA gets interference from the other AP</a:t>
            </a:r>
            <a:endParaRPr lang="en-US" sz="1800" i="1" dirty="0">
              <a:latin typeface="Calibri"/>
            </a:endParaRPr>
          </a:p>
          <a:p>
            <a:pPr>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2AP-4STA case</a:t>
            </a:r>
          </a:p>
          <a:p>
            <a:pPr lvl="1">
              <a:defRPr/>
            </a:pPr>
            <a:r>
              <a:rPr kumimoji="0" lang="en-US" sz="1800" b="0" i="0" u="none" strike="noStrike" kern="1200" cap="none" spc="0" normalizeH="0" baseline="0" noProof="0" dirty="0">
                <a:ln>
                  <a:noFill/>
                </a:ln>
                <a:effectLst/>
                <a:uLnTx/>
                <a:uFillTx/>
                <a:latin typeface="Calibri"/>
              </a:rPr>
              <a:t>STA11 and STA22 are close to their APs</a:t>
            </a:r>
          </a:p>
          <a:p>
            <a:pPr lvl="1">
              <a:defRPr/>
            </a:pPr>
            <a:r>
              <a:rPr lang="en-US" sz="1800" dirty="0">
                <a:latin typeface="Calibri"/>
              </a:rPr>
              <a:t>STA12 and STA21 are “cell-edge” STAs</a:t>
            </a:r>
          </a:p>
          <a:p>
            <a:pPr lvl="2">
              <a:defRPr/>
            </a:pPr>
            <a:r>
              <a:rPr kumimoji="0" lang="en-US" sz="1800" b="0" i="0" u="none" strike="noStrike" kern="1200" cap="none" spc="0" normalizeH="0" baseline="0" noProof="0" dirty="0">
                <a:ln>
                  <a:noFill/>
                </a:ln>
                <a:solidFill>
                  <a:srgbClr val="C00000"/>
                </a:solidFill>
                <a:effectLst/>
                <a:uLnTx/>
                <a:uFillTx/>
                <a:latin typeface="Calibri"/>
              </a:rPr>
              <a:t>Each gets interference from the other AP</a:t>
            </a:r>
          </a:p>
          <a:p>
            <a:pPr lvl="1">
              <a:defRPr/>
            </a:pPr>
            <a:r>
              <a:rPr lang="en-US" sz="1800" dirty="0">
                <a:latin typeface="Calibri"/>
              </a:rPr>
              <a:t>E.g., STA12 gets 78-104 Mbps PHY rate when only AP1-STA12 are active</a:t>
            </a:r>
          </a:p>
          <a:p>
            <a:pPr lvl="2">
              <a:defRPr/>
            </a:pPr>
            <a:r>
              <a:rPr kumimoji="0" lang="en-US" sz="1800" b="1" i="0" u="none" strike="noStrike" kern="1200" cap="none" spc="0" normalizeH="0" baseline="0" noProof="0" dirty="0">
                <a:ln>
                  <a:noFill/>
                </a:ln>
                <a:solidFill>
                  <a:srgbClr val="C00000"/>
                </a:solidFill>
                <a:effectLst/>
                <a:uLnTx/>
                <a:uFillTx/>
                <a:latin typeface="Calibri"/>
              </a:rPr>
              <a:t>But</a:t>
            </a:r>
            <a:r>
              <a:rPr kumimoji="0" lang="en-US" sz="1800" b="1" i="0" u="none" strike="noStrike" kern="1200" cap="none" spc="0" normalizeH="0" noProof="0" dirty="0">
                <a:ln>
                  <a:noFill/>
                </a:ln>
                <a:solidFill>
                  <a:srgbClr val="C00000"/>
                </a:solidFill>
                <a:effectLst/>
                <a:uLnTx/>
                <a:uFillTx/>
                <a:latin typeface="Calibri"/>
              </a:rPr>
              <a:t> gets </a:t>
            </a:r>
            <a:r>
              <a:rPr lang="en-US" sz="1800" b="1" dirty="0">
                <a:solidFill>
                  <a:srgbClr val="C00000"/>
                </a:solidFill>
                <a:latin typeface="Calibri"/>
              </a:rPr>
              <a:t>26-39</a:t>
            </a:r>
            <a:r>
              <a:rPr kumimoji="0" lang="en-US" sz="1800" b="1" i="0" u="none" strike="noStrike" kern="1200" cap="none" spc="0" normalizeH="0" noProof="0" dirty="0">
                <a:ln>
                  <a:noFill/>
                </a:ln>
                <a:solidFill>
                  <a:srgbClr val="C00000"/>
                </a:solidFill>
                <a:effectLst/>
                <a:uLnTx/>
                <a:uFillTx/>
                <a:latin typeface="Calibri"/>
              </a:rPr>
              <a:t> Mbps PHY rate when AP2 is active along with AP1</a:t>
            </a:r>
          </a:p>
          <a:p>
            <a:pPr lvl="2">
              <a:defRPr/>
            </a:pPr>
            <a:r>
              <a:rPr lang="en-US" sz="1800" b="1" baseline="0" dirty="0">
                <a:solidFill>
                  <a:srgbClr val="C00000"/>
                </a:solidFill>
                <a:latin typeface="Calibri"/>
              </a:rPr>
              <a:t>With interference,</a:t>
            </a:r>
            <a:r>
              <a:rPr lang="en-US" sz="1800" b="1" dirty="0">
                <a:solidFill>
                  <a:srgbClr val="C00000"/>
                </a:solidFill>
                <a:latin typeface="Calibri"/>
              </a:rPr>
              <a:t> aggregation also reduces, causing a steep drop in the user throughput</a:t>
            </a:r>
            <a:endParaRPr kumimoji="0" lang="en-US" sz="1800" b="0" i="0" u="none" strike="noStrike" kern="1200" cap="none" spc="0" normalizeH="0" baseline="0" noProof="0" dirty="0">
              <a:ln>
                <a:noFill/>
              </a:ln>
              <a:solidFill>
                <a:srgbClr val="C00000"/>
              </a:solidFill>
              <a:effectLst/>
              <a:uLnTx/>
              <a:uFillTx/>
              <a:latin typeface="Calibri"/>
            </a:endParaRPr>
          </a:p>
        </p:txBody>
      </p:sp>
    </p:spTree>
    <p:extLst>
      <p:ext uri="{BB962C8B-B14F-4D97-AF65-F5344CB8AC3E}">
        <p14:creationId xmlns:p14="http://schemas.microsoft.com/office/powerpoint/2010/main" val="245792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D7CCF-CFD0-4D56-B2FC-50867091FCD1}"/>
              </a:ext>
            </a:extLst>
          </p:cNvPr>
          <p:cNvSpPr>
            <a:spLocks noGrp="1"/>
          </p:cNvSpPr>
          <p:nvPr>
            <p:ph type="title"/>
          </p:nvPr>
        </p:nvSpPr>
        <p:spPr>
          <a:xfrm>
            <a:off x="76412" y="121"/>
            <a:ext cx="11962981" cy="609578"/>
          </a:xfrm>
        </p:spPr>
        <p:txBody>
          <a:bodyPr>
            <a:noAutofit/>
          </a:bodyPr>
          <a:lstStyle/>
          <a:p>
            <a:pPr algn="ctr"/>
            <a:r>
              <a:rPr lang="en-US" sz="2540" b="1" spc="-1" dirty="0">
                <a:latin typeface="Calibri"/>
                <a:ea typeface="+mn-ea"/>
                <a:cs typeface="Calibri"/>
              </a:rPr>
              <a:t>The Complete Testbed for Evaluating ADWISER</a:t>
            </a:r>
            <a:endParaRPr lang="en-IN" sz="2540" b="1" spc="-1" dirty="0">
              <a:latin typeface="Calibri"/>
              <a:ea typeface="+mn-ea"/>
              <a:cs typeface="Calibri"/>
            </a:endParaRPr>
          </a:p>
        </p:txBody>
      </p:sp>
      <p:pic>
        <p:nvPicPr>
          <p:cNvPr id="4" name="Picture 3">
            <a:extLst>
              <a:ext uri="{FF2B5EF4-FFF2-40B4-BE49-F238E27FC236}">
                <a16:creationId xmlns:a16="http://schemas.microsoft.com/office/drawing/2014/main" id="{49F243B4-5E8E-96BB-1364-7DB5471B60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70861" y="601065"/>
            <a:ext cx="9834079" cy="5655870"/>
          </a:xfrm>
          <a:prstGeom prst="rect">
            <a:avLst/>
          </a:prstGeom>
        </p:spPr>
      </p:pic>
      <p:sp>
        <p:nvSpPr>
          <p:cNvPr id="5" name="TextBox 4">
            <a:extLst>
              <a:ext uri="{FF2B5EF4-FFF2-40B4-BE49-F238E27FC236}">
                <a16:creationId xmlns:a16="http://schemas.microsoft.com/office/drawing/2014/main" id="{AECCDF9E-6B89-8BB3-EA96-D491C5507789}"/>
              </a:ext>
            </a:extLst>
          </p:cNvPr>
          <p:cNvSpPr txBox="1"/>
          <p:nvPr/>
        </p:nvSpPr>
        <p:spPr>
          <a:xfrm>
            <a:off x="118816" y="6414444"/>
            <a:ext cx="3177278" cy="338554"/>
          </a:xfrm>
          <a:prstGeom prst="rect">
            <a:avLst/>
          </a:prstGeom>
          <a:noFill/>
          <a:ln>
            <a:solidFill>
              <a:srgbClr val="4472C4"/>
            </a:solidFill>
          </a:ln>
        </p:spPr>
        <p:txBody>
          <a:bodyPr wrap="square" rtlCol="0">
            <a:spAutoFit/>
          </a:bodyPr>
          <a:lstStyle/>
          <a:p>
            <a:pPr marL="0" marR="0" lvl="0" indent="0" defTabSz="1072866" eaLnBrk="1" fontAlgn="auto" latinLnBrk="0" hangingPunct="1">
              <a:lnSpc>
                <a:spcPct val="100000"/>
              </a:lnSpc>
              <a:spcBef>
                <a:spcPts val="0"/>
              </a:spcBef>
              <a:spcAft>
                <a:spcPts val="0"/>
              </a:spcAft>
              <a:buClrTx/>
              <a:buSzTx/>
              <a:buFontTx/>
              <a:buNone/>
              <a:tabLst/>
              <a:defRPr/>
            </a:pPr>
            <a:r>
              <a:rPr lang="en-US" sz="1600" b="1" kern="0" dirty="0">
                <a:solidFill>
                  <a:srgbClr val="0070C0"/>
                </a:solidFill>
              </a:rPr>
              <a:t>* </a:t>
            </a:r>
            <a:r>
              <a:rPr lang="en-US" sz="1600" b="1" kern="0" dirty="0" err="1">
                <a:solidFill>
                  <a:srgbClr val="0070C0"/>
                </a:solidFill>
              </a:rPr>
              <a:t>AD</a:t>
            </a:r>
            <a:r>
              <a:rPr lang="en-US" sz="1600" b="1" kern="0" dirty="0" err="1"/>
              <a:t>vanced</a:t>
            </a:r>
            <a:r>
              <a:rPr lang="en-US" sz="1600" b="1" kern="0" dirty="0">
                <a:solidFill>
                  <a:srgbClr val="0070C0"/>
                </a:solidFill>
              </a:rPr>
              <a:t> </a:t>
            </a:r>
            <a:r>
              <a:rPr lang="en-US" sz="1600" b="1" kern="0" dirty="0" err="1">
                <a:solidFill>
                  <a:srgbClr val="0070C0"/>
                </a:solidFill>
              </a:rPr>
              <a:t>WI</a:t>
            </a:r>
            <a:r>
              <a:rPr lang="en-US" sz="1600" b="1" kern="0" dirty="0" err="1"/>
              <a:t>fi</a:t>
            </a:r>
            <a:r>
              <a:rPr lang="en-US" sz="1600" b="1" kern="0" dirty="0">
                <a:solidFill>
                  <a:srgbClr val="0070C0"/>
                </a:solidFill>
              </a:rPr>
              <a:t> S</a:t>
            </a:r>
            <a:r>
              <a:rPr lang="en-US" sz="1600" b="1" kern="0" dirty="0"/>
              <a:t>ervice</a:t>
            </a:r>
            <a:r>
              <a:rPr lang="en-US" sz="1600" b="1" kern="0" dirty="0">
                <a:solidFill>
                  <a:srgbClr val="0070C0"/>
                </a:solidFill>
              </a:rPr>
              <a:t> </a:t>
            </a:r>
            <a:r>
              <a:rPr lang="en-US" sz="1600" b="1" kern="0" dirty="0" err="1">
                <a:solidFill>
                  <a:srgbClr val="0070C0"/>
                </a:solidFill>
              </a:rPr>
              <a:t>E</a:t>
            </a:r>
            <a:r>
              <a:rPr lang="en-US" sz="1600" b="1" kern="0" dirty="0" err="1"/>
              <a:t>nhance</a:t>
            </a:r>
            <a:r>
              <a:rPr lang="en-US" sz="1600" b="1" kern="0" dirty="0" err="1">
                <a:solidFill>
                  <a:srgbClr val="0070C0"/>
                </a:solidFill>
              </a:rPr>
              <a:t>R</a:t>
            </a:r>
            <a:r>
              <a:rPr lang="en-US" sz="1600" b="1" kern="0" dirty="0">
                <a:solidFill>
                  <a:srgbClr val="0070C0"/>
                </a:solidFill>
              </a:rPr>
              <a:t> </a:t>
            </a:r>
            <a:endParaRPr kumimoji="0" lang="en-US" sz="1600" b="1" i="0" u="none" strike="noStrike" kern="0" cap="none" spc="0" normalizeH="0" baseline="0" noProof="0" dirty="0">
              <a:ln>
                <a:noFill/>
              </a:ln>
              <a:solidFill>
                <a:srgbClr val="0070C0"/>
              </a:solidFill>
              <a:effectLst/>
              <a:uLnTx/>
              <a:uFillTx/>
            </a:endParaRPr>
          </a:p>
        </p:txBody>
      </p:sp>
    </p:spTree>
    <p:extLst>
      <p:ext uri="{BB962C8B-B14F-4D97-AF65-F5344CB8AC3E}">
        <p14:creationId xmlns:p14="http://schemas.microsoft.com/office/powerpoint/2010/main" val="299377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D7CCF-CFD0-4D56-B2FC-50867091FCD1}"/>
              </a:ext>
            </a:extLst>
          </p:cNvPr>
          <p:cNvSpPr>
            <a:spLocks noGrp="1"/>
          </p:cNvSpPr>
          <p:nvPr>
            <p:ph type="title"/>
          </p:nvPr>
        </p:nvSpPr>
        <p:spPr>
          <a:xfrm>
            <a:off x="76412" y="121"/>
            <a:ext cx="11962981" cy="609578"/>
          </a:xfrm>
        </p:spPr>
        <p:txBody>
          <a:bodyPr>
            <a:noAutofit/>
          </a:bodyPr>
          <a:lstStyle/>
          <a:p>
            <a:pPr algn="ctr"/>
            <a:r>
              <a:rPr lang="en-US" sz="2540" b="1" spc="-1" dirty="0">
                <a:latin typeface="Calibri"/>
                <a:ea typeface="+mn-ea"/>
                <a:cs typeface="Calibri"/>
              </a:rPr>
              <a:t>Physical Locations of the APs and the STAs in Network Labs, ECE, IISc</a:t>
            </a:r>
            <a:endParaRPr lang="en-IN" sz="2540" b="1" spc="-1" dirty="0">
              <a:latin typeface="Calibri"/>
              <a:ea typeface="+mn-ea"/>
              <a:cs typeface="Calibri"/>
            </a:endParaRPr>
          </a:p>
        </p:txBody>
      </p:sp>
      <p:pic>
        <p:nvPicPr>
          <p:cNvPr id="8" name="Picture 7" descr="Diagram, engineering drawing&#10;&#10;Description automatically generated">
            <a:extLst>
              <a:ext uri="{FF2B5EF4-FFF2-40B4-BE49-F238E27FC236}">
                <a16:creationId xmlns:a16="http://schemas.microsoft.com/office/drawing/2014/main" id="{D5F658C1-C1E8-C540-7400-AF189FF8DE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908" y="619974"/>
            <a:ext cx="8900183" cy="6098027"/>
          </a:xfrm>
          <a:prstGeom prst="rect">
            <a:avLst/>
          </a:prstGeom>
        </p:spPr>
      </p:pic>
      <p:pic>
        <p:nvPicPr>
          <p:cNvPr id="4" name="Picture 3">
            <a:extLst>
              <a:ext uri="{FF2B5EF4-FFF2-40B4-BE49-F238E27FC236}">
                <a16:creationId xmlns:a16="http://schemas.microsoft.com/office/drawing/2014/main" id="{BEE778D7-3692-181A-D869-691BD772EA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1387" y="1633591"/>
            <a:ext cx="540569" cy="506302"/>
          </a:xfrm>
          <a:prstGeom prst="rect">
            <a:avLst/>
          </a:prstGeom>
        </p:spPr>
      </p:pic>
      <p:pic>
        <p:nvPicPr>
          <p:cNvPr id="5" name="Picture 4">
            <a:extLst>
              <a:ext uri="{FF2B5EF4-FFF2-40B4-BE49-F238E27FC236}">
                <a16:creationId xmlns:a16="http://schemas.microsoft.com/office/drawing/2014/main" id="{B624DF1C-3277-9860-7F7A-D35BB5E610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8196" y="3658712"/>
            <a:ext cx="540569" cy="506302"/>
          </a:xfrm>
          <a:prstGeom prst="rect">
            <a:avLst/>
          </a:prstGeom>
        </p:spPr>
      </p:pic>
      <p:pic>
        <p:nvPicPr>
          <p:cNvPr id="6" name="Picture 5">
            <a:extLst>
              <a:ext uri="{FF2B5EF4-FFF2-40B4-BE49-F238E27FC236}">
                <a16:creationId xmlns:a16="http://schemas.microsoft.com/office/drawing/2014/main" id="{1B55561C-EA78-2564-EDF5-46D9B19F1E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5963" y="5023945"/>
            <a:ext cx="369123" cy="3634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7F60610-0F0E-FBC6-35FA-804B6E56753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7334" y="2757759"/>
            <a:ext cx="369123" cy="3634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43EF01C-AB38-E4D8-BC20-ABA4537E36F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5467" y="2458564"/>
            <a:ext cx="369123" cy="3634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4A33EE7-F76E-D329-DF01-68D1285633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78969" y="794856"/>
            <a:ext cx="369123" cy="36346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A1091F4-F362-D337-FB71-917396F21C6E}"/>
              </a:ext>
            </a:extLst>
          </p:cNvPr>
          <p:cNvSpPr txBox="1"/>
          <p:nvPr/>
        </p:nvSpPr>
        <p:spPr>
          <a:xfrm>
            <a:off x="3178196" y="4175289"/>
            <a:ext cx="115140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Calibri"/>
              </a:rPr>
              <a:t>AP1</a:t>
            </a:r>
          </a:p>
        </p:txBody>
      </p:sp>
      <p:sp>
        <p:nvSpPr>
          <p:cNvPr id="12" name="TextBox 11">
            <a:extLst>
              <a:ext uri="{FF2B5EF4-FFF2-40B4-BE49-F238E27FC236}">
                <a16:creationId xmlns:a16="http://schemas.microsoft.com/office/drawing/2014/main" id="{BEA56538-EB90-9733-9BEA-1E3BCA2EC537}"/>
              </a:ext>
            </a:extLst>
          </p:cNvPr>
          <p:cNvSpPr txBox="1"/>
          <p:nvPr/>
        </p:nvSpPr>
        <p:spPr>
          <a:xfrm>
            <a:off x="9287829" y="2083126"/>
            <a:ext cx="115140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Calibri"/>
              </a:rPr>
              <a:t>AP2</a:t>
            </a:r>
          </a:p>
        </p:txBody>
      </p:sp>
      <p:sp>
        <p:nvSpPr>
          <p:cNvPr id="13" name="TextBox 12">
            <a:extLst>
              <a:ext uri="{FF2B5EF4-FFF2-40B4-BE49-F238E27FC236}">
                <a16:creationId xmlns:a16="http://schemas.microsoft.com/office/drawing/2014/main" id="{6467F89F-8EAF-F52C-4160-6F57B0D66E08}"/>
              </a:ext>
            </a:extLst>
          </p:cNvPr>
          <p:cNvSpPr txBox="1"/>
          <p:nvPr/>
        </p:nvSpPr>
        <p:spPr>
          <a:xfrm>
            <a:off x="2099385" y="5397684"/>
            <a:ext cx="115140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Calibri"/>
              </a:rPr>
              <a:t>STA11</a:t>
            </a:r>
          </a:p>
        </p:txBody>
      </p:sp>
      <p:sp>
        <p:nvSpPr>
          <p:cNvPr id="14" name="TextBox 13">
            <a:extLst>
              <a:ext uri="{FF2B5EF4-FFF2-40B4-BE49-F238E27FC236}">
                <a16:creationId xmlns:a16="http://schemas.microsoft.com/office/drawing/2014/main" id="{D493D595-C8E9-D4DC-BC7D-95B3B2997758}"/>
              </a:ext>
            </a:extLst>
          </p:cNvPr>
          <p:cNvSpPr txBox="1"/>
          <p:nvPr/>
        </p:nvSpPr>
        <p:spPr>
          <a:xfrm>
            <a:off x="4684298" y="3121223"/>
            <a:ext cx="115140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Calibri"/>
              </a:rPr>
              <a:t>STA12</a:t>
            </a:r>
          </a:p>
        </p:txBody>
      </p:sp>
      <p:sp>
        <p:nvSpPr>
          <p:cNvPr id="15" name="TextBox 14">
            <a:extLst>
              <a:ext uri="{FF2B5EF4-FFF2-40B4-BE49-F238E27FC236}">
                <a16:creationId xmlns:a16="http://schemas.microsoft.com/office/drawing/2014/main" id="{2FA605EC-9681-9B17-F297-B45BFDD00E1C}"/>
              </a:ext>
            </a:extLst>
          </p:cNvPr>
          <p:cNvSpPr txBox="1"/>
          <p:nvPr/>
        </p:nvSpPr>
        <p:spPr>
          <a:xfrm>
            <a:off x="6939399" y="2781916"/>
            <a:ext cx="115140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Calibri"/>
              </a:rPr>
              <a:t>STA21</a:t>
            </a:r>
          </a:p>
        </p:txBody>
      </p:sp>
      <p:sp>
        <p:nvSpPr>
          <p:cNvPr id="17" name="TextBox 16">
            <a:extLst>
              <a:ext uri="{FF2B5EF4-FFF2-40B4-BE49-F238E27FC236}">
                <a16:creationId xmlns:a16="http://schemas.microsoft.com/office/drawing/2014/main" id="{FCF50FD4-A30E-43C8-C9F6-F150F3977B13}"/>
              </a:ext>
            </a:extLst>
          </p:cNvPr>
          <p:cNvSpPr txBox="1"/>
          <p:nvPr/>
        </p:nvSpPr>
        <p:spPr>
          <a:xfrm>
            <a:off x="9569711" y="1108101"/>
            <a:ext cx="115140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Calibri"/>
              </a:rPr>
              <a:t>STA22</a:t>
            </a:r>
          </a:p>
        </p:txBody>
      </p:sp>
      <p:pic>
        <p:nvPicPr>
          <p:cNvPr id="29" name="Picture 28">
            <a:extLst>
              <a:ext uri="{FF2B5EF4-FFF2-40B4-BE49-F238E27FC236}">
                <a16:creationId xmlns:a16="http://schemas.microsoft.com/office/drawing/2014/main" id="{79FDB68D-AB40-C7DE-EDD7-1089CFEB86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347" y="3771255"/>
            <a:ext cx="583334" cy="506302"/>
          </a:xfrm>
          <a:prstGeom prst="rect">
            <a:avLst/>
          </a:prstGeom>
        </p:spPr>
      </p:pic>
      <p:sp>
        <p:nvSpPr>
          <p:cNvPr id="30" name="TextBox 29">
            <a:extLst>
              <a:ext uri="{FF2B5EF4-FFF2-40B4-BE49-F238E27FC236}">
                <a16:creationId xmlns:a16="http://schemas.microsoft.com/office/drawing/2014/main" id="{A0E23A30-517C-61B3-40F8-1644F243372C}"/>
              </a:ext>
            </a:extLst>
          </p:cNvPr>
          <p:cNvSpPr txBox="1"/>
          <p:nvPr/>
        </p:nvSpPr>
        <p:spPr>
          <a:xfrm>
            <a:off x="7764357" y="3875616"/>
            <a:ext cx="32429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rPr>
              <a:t>Access Point</a:t>
            </a:r>
          </a:p>
        </p:txBody>
      </p:sp>
      <p:pic>
        <p:nvPicPr>
          <p:cNvPr id="31" name="Picture 30">
            <a:extLst>
              <a:ext uri="{FF2B5EF4-FFF2-40B4-BE49-F238E27FC236}">
                <a16:creationId xmlns:a16="http://schemas.microsoft.com/office/drawing/2014/main" id="{914F9796-3F0F-F741-2F58-0D546E25A7E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22071" y="4528998"/>
            <a:ext cx="398324" cy="36346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4AA27156-BAA0-5046-469B-D0760974FA18}"/>
              </a:ext>
            </a:extLst>
          </p:cNvPr>
          <p:cNvSpPr txBox="1"/>
          <p:nvPr/>
        </p:nvSpPr>
        <p:spPr>
          <a:xfrm>
            <a:off x="7757656" y="4508450"/>
            <a:ext cx="42178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rPr>
              <a:t>Laptops: HP or Lenovo running Ubuntu OS</a:t>
            </a:r>
          </a:p>
        </p:txBody>
      </p:sp>
      <p:sp>
        <p:nvSpPr>
          <p:cNvPr id="16" name="Content Placeholder 2">
            <a:extLst>
              <a:ext uri="{FF2B5EF4-FFF2-40B4-BE49-F238E27FC236}">
                <a16:creationId xmlns:a16="http://schemas.microsoft.com/office/drawing/2014/main" id="{0EB64208-95FA-08D3-02D7-23640E3A6F62}"/>
              </a:ext>
            </a:extLst>
          </p:cNvPr>
          <p:cNvSpPr txBox="1">
            <a:spLocks/>
          </p:cNvSpPr>
          <p:nvPr/>
        </p:nvSpPr>
        <p:spPr>
          <a:xfrm>
            <a:off x="5993363" y="5409783"/>
            <a:ext cx="5895704" cy="764451"/>
          </a:xfrm>
          <a:prstGeom prst="rect">
            <a:avLst/>
          </a:prstGeom>
        </p:spPr>
        <p:txBody>
          <a:bodyPr vert="horz" lIns="107287" tIns="53643" rIns="107287" bIns="53643" rtlCol="0">
            <a:normAutofit/>
          </a:bodyPr>
          <a:lstStyle>
            <a:lvl1pPr marL="402325" indent="-402325"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2400" kern="1200">
                <a:solidFill>
                  <a:srgbClr val="C00000"/>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0" indent="0" algn="ctr" defTabSz="1072866"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STA 12 and STA 21 are “cell-edge” stations, whereas STA 11 and STA 22 are “cell-interior” stations</a:t>
            </a:r>
            <a:endParaRPr kumimoji="0" lang="en-IN" sz="20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07492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FECFE-BB57-4F4C-3E95-1A337BFAE262}"/>
              </a:ext>
            </a:extLst>
          </p:cNvPr>
          <p:cNvSpPr>
            <a:spLocks noGrp="1"/>
          </p:cNvSpPr>
          <p:nvPr>
            <p:ph type="title"/>
          </p:nvPr>
        </p:nvSpPr>
        <p:spPr>
          <a:xfrm>
            <a:off x="609600" y="9012"/>
            <a:ext cx="10972800" cy="609600"/>
          </a:xfrm>
        </p:spPr>
        <p:txBody>
          <a:bodyPr/>
          <a:lstStyle/>
          <a:p>
            <a:r>
              <a:rPr lang="en-US" dirty="0"/>
              <a:t>Throughput Region, Network Utility, and Operating Points</a:t>
            </a:r>
            <a:endParaRPr lang="en-IN"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AD57B07-BC89-D649-6A8D-B26D582F9E68}"/>
                  </a:ext>
                </a:extLst>
              </p:cNvPr>
              <p:cNvSpPr>
                <a:spLocks noGrp="1"/>
              </p:cNvSpPr>
              <p:nvPr>
                <p:ph idx="1"/>
              </p:nvPr>
            </p:nvSpPr>
            <p:spPr>
              <a:xfrm>
                <a:off x="478465" y="3769243"/>
                <a:ext cx="11289141" cy="3011454"/>
              </a:xfrm>
            </p:spPr>
            <p:txBody>
              <a:bodyPr>
                <a:normAutofit/>
              </a:bodyPr>
              <a:lstStyle/>
              <a:p>
                <a:r>
                  <a:rPr lang="en-US" dirty="0"/>
                  <a:t>Throughputs of flows through a wireless network must lie in its throughput region</a:t>
                </a:r>
              </a:p>
              <a:p>
                <a:r>
                  <a:rPr lang="en-US" dirty="0"/>
                  <a:t>Efficiency requires that the operating point of the network lies on the boundary of the throughput region</a:t>
                </a:r>
              </a:p>
              <a:p>
                <a:pPr lvl="1"/>
                <a:r>
                  <a:rPr lang="en-US" sz="2000" dirty="0"/>
                  <a:t>The red curve in the plot</a:t>
                </a:r>
              </a:p>
              <a:p>
                <a:r>
                  <a:rPr lang="en-US" dirty="0"/>
                  <a:t>If flow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 </m:t>
                    </m:r>
                  </m:oMath>
                </a14:m>
                <a:r>
                  <a:rPr lang="en-IN" dirty="0"/>
                  <a:t>has throughput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a14:m>
                <a:r>
                  <a:rPr lang="en-IN" dirty="0"/>
                  <a:t> we evaluate its utility as </a:t>
                </a:r>
                <a14:m>
                  <m:oMath xmlns:m="http://schemas.openxmlformats.org/officeDocument/2006/math">
                    <m:r>
                      <a:rPr lang="en-US" b="0" i="1" smtClean="0">
                        <a:latin typeface="Cambria Math" panose="02040503050406030204" pitchFamily="18" charset="0"/>
                      </a:rPr>
                      <m:t>𝑈</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a14:m>
                <a:r>
                  <a:rPr lang="en-IN" dirty="0"/>
                  <a:t> for an appropriate function </a:t>
                </a:r>
                <a14:m>
                  <m:oMath xmlns:m="http://schemas.openxmlformats.org/officeDocument/2006/math">
                    <m:r>
                      <a:rPr lang="en-US" b="0" i="1" smtClean="0">
                        <a:latin typeface="Cambria Math" panose="02040503050406030204" pitchFamily="18" charset="0"/>
                      </a:rPr>
                      <m:t>𝑈</m:t>
                    </m:r>
                    <m:d>
                      <m:dPr>
                        <m:ctrlPr>
                          <a:rPr lang="en-US" b="0" i="1" smtClean="0">
                            <a:latin typeface="Cambria Math" panose="02040503050406030204" pitchFamily="18" charset="0"/>
                          </a:rPr>
                        </m:ctrlPr>
                      </m:dPr>
                      <m:e>
                        <m:r>
                          <a:rPr lang="en-US" b="0" i="1" smtClean="0">
                            <a:latin typeface="Cambria Math" panose="02040503050406030204" pitchFamily="18" charset="0"/>
                          </a:rPr>
                          <m:t>⋅</m:t>
                        </m:r>
                      </m:e>
                    </m:d>
                  </m:oMath>
                </a14:m>
                <a:endParaRPr lang="en-IN" dirty="0"/>
              </a:p>
              <a:p>
                <a:r>
                  <a:rPr lang="en-IN" dirty="0"/>
                  <a:t>The optimal operating point is obtained by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max</m:t>
                        </m:r>
                      </m:fName>
                      <m:e>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𝑁</m:t>
                            </m:r>
                          </m:sup>
                          <m:e>
                            <m:r>
                              <a:rPr lang="en-US" b="0" i="1" smtClean="0">
                                <a:latin typeface="Cambria Math" panose="02040503050406030204" pitchFamily="18" charset="0"/>
                              </a:rPr>
                              <m:t>𝑈</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𝑖</m:t>
                                </m:r>
                              </m:sub>
                            </m:sSub>
                            <m:r>
                              <a:rPr lang="en-US" b="0" i="1" smtClean="0">
                                <a:latin typeface="Cambria Math" panose="02040503050406030204" pitchFamily="18" charset="0"/>
                              </a:rPr>
                              <m:t>)</m:t>
                            </m:r>
                          </m:e>
                        </m:nary>
                        <m:r>
                          <a:rPr lang="en-US" b="0" i="1" smtClean="0">
                            <a:latin typeface="Cambria Math" panose="02040503050406030204" pitchFamily="18" charset="0"/>
                          </a:rPr>
                          <m:t> </m:t>
                        </m:r>
                      </m:e>
                    </m:func>
                  </m:oMath>
                </a14:m>
                <a:r>
                  <a:rPr lang="en-IN" dirty="0"/>
                  <a:t>over the operating region</a:t>
                </a:r>
              </a:p>
              <a:p>
                <a:pPr lvl="1"/>
                <a:r>
                  <a:rPr lang="en-IN" sz="2000" dirty="0"/>
                  <a:t>The commonly used Proportional Fairness has </a:t>
                </a:r>
                <a14:m>
                  <m:oMath xmlns:m="http://schemas.openxmlformats.org/officeDocument/2006/math">
                    <m:r>
                      <a:rPr lang="en-US" sz="2000" b="0" i="1" smtClean="0">
                        <a:latin typeface="Cambria Math" panose="02040503050406030204" pitchFamily="18" charset="0"/>
                      </a:rPr>
                      <m:t>𝑈</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𝜃</m:t>
                        </m:r>
                      </m:e>
                    </m:d>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a:rPr lang="en-US" sz="2000" b="0" i="1" smtClean="0">
                            <a:latin typeface="Cambria Math" panose="02040503050406030204" pitchFamily="18" charset="0"/>
                          </a:rPr>
                          <m:t>𝑙𝑜</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𝑔</m:t>
                            </m:r>
                          </m:e>
                          <m:sub>
                            <m:r>
                              <a:rPr lang="en-US" sz="2000" b="0" i="1" smtClean="0">
                                <a:latin typeface="Cambria Math" panose="02040503050406030204" pitchFamily="18" charset="0"/>
                              </a:rPr>
                              <m:t>𝑒</m:t>
                            </m:r>
                          </m:sub>
                        </m:sSub>
                      </m:fName>
                      <m:e>
                        <m:r>
                          <a:rPr lang="en-US" sz="2000" b="0" i="1" smtClean="0">
                            <a:latin typeface="Cambria Math" panose="02040503050406030204" pitchFamily="18" charset="0"/>
                          </a:rPr>
                          <m:t>𝜃</m:t>
                        </m:r>
                      </m:e>
                    </m:func>
                  </m:oMath>
                </a14:m>
                <a:r>
                  <a:rPr lang="en-IN" sz="2000" dirty="0"/>
                  <a:t> (e.g., cellular systems)</a:t>
                </a:r>
              </a:p>
              <a:p>
                <a:pPr lvl="1"/>
                <a:r>
                  <a:rPr lang="en-IN" sz="2000" dirty="0"/>
                  <a:t>This is the utility we use in ADWISER scheduling</a:t>
                </a:r>
              </a:p>
            </p:txBody>
          </p:sp>
        </mc:Choice>
        <mc:Fallback>
          <p:sp>
            <p:nvSpPr>
              <p:cNvPr id="3" name="Content Placeholder 2">
                <a:extLst>
                  <a:ext uri="{FF2B5EF4-FFF2-40B4-BE49-F238E27FC236}">
                    <a16:creationId xmlns:a16="http://schemas.microsoft.com/office/drawing/2014/main" id="{FAD57B07-BC89-D649-6A8D-B26D582F9E68}"/>
                  </a:ext>
                </a:extLst>
              </p:cNvPr>
              <p:cNvSpPr>
                <a:spLocks noGrp="1" noRot="1" noChangeAspect="1" noMove="1" noResize="1" noEditPoints="1" noAdjustHandles="1" noChangeArrowheads="1" noChangeShapeType="1" noTextEdit="1"/>
              </p:cNvSpPr>
              <p:nvPr>
                <p:ph idx="1"/>
              </p:nvPr>
            </p:nvSpPr>
            <p:spPr>
              <a:xfrm>
                <a:off x="478465" y="3769243"/>
                <a:ext cx="11289141" cy="3011454"/>
              </a:xfrm>
              <a:blipFill>
                <a:blip r:embed="rId2"/>
                <a:stretch>
                  <a:fillRect l="-324" t="-810" b="-810"/>
                </a:stretch>
              </a:blipFill>
            </p:spPr>
            <p:txBody>
              <a:bodyPr/>
              <a:lstStyle/>
              <a:p>
                <a:r>
                  <a:rPr lang="en-IN">
                    <a:noFill/>
                  </a:rPr>
                  <a:t> </a:t>
                </a:r>
              </a:p>
            </p:txBody>
          </p:sp>
        </mc:Fallback>
      </mc:AlternateContent>
      <p:pic>
        <p:nvPicPr>
          <p:cNvPr id="4" name="Picture 3">
            <a:extLst>
              <a:ext uri="{FF2B5EF4-FFF2-40B4-BE49-F238E27FC236}">
                <a16:creationId xmlns:a16="http://schemas.microsoft.com/office/drawing/2014/main" id="{D5778D31-4DBA-D399-2996-8D32995D79C2}"/>
              </a:ext>
            </a:extLst>
          </p:cNvPr>
          <p:cNvPicPr>
            <a:picLocks noChangeAspect="1"/>
          </p:cNvPicPr>
          <p:nvPr/>
        </p:nvPicPr>
        <p:blipFill>
          <a:blip r:embed="rId3"/>
          <a:stretch>
            <a:fillRect/>
          </a:stretch>
        </p:blipFill>
        <p:spPr>
          <a:xfrm>
            <a:off x="728233" y="953705"/>
            <a:ext cx="5726214" cy="2306440"/>
          </a:xfrm>
          <a:prstGeom prst="rect">
            <a:avLst/>
          </a:prstGeom>
        </p:spPr>
      </p:pic>
      <p:pic>
        <p:nvPicPr>
          <p:cNvPr id="6" name="Picture 5">
            <a:extLst>
              <a:ext uri="{FF2B5EF4-FFF2-40B4-BE49-F238E27FC236}">
                <a16:creationId xmlns:a16="http://schemas.microsoft.com/office/drawing/2014/main" id="{AD929D18-F4F0-DC1D-DB76-329F4A4B01B8}"/>
              </a:ext>
            </a:extLst>
          </p:cNvPr>
          <p:cNvPicPr>
            <a:picLocks noChangeAspect="1"/>
          </p:cNvPicPr>
          <p:nvPr/>
        </p:nvPicPr>
        <p:blipFill>
          <a:blip r:embed="rId4"/>
          <a:stretch>
            <a:fillRect/>
          </a:stretch>
        </p:blipFill>
        <p:spPr>
          <a:xfrm>
            <a:off x="7010399" y="524985"/>
            <a:ext cx="4240695" cy="3296397"/>
          </a:xfrm>
          <a:prstGeom prst="rect">
            <a:avLst/>
          </a:prstGeom>
        </p:spPr>
      </p:pic>
    </p:spTree>
    <p:extLst>
      <p:ext uri="{BB962C8B-B14F-4D97-AF65-F5344CB8AC3E}">
        <p14:creationId xmlns:p14="http://schemas.microsoft.com/office/powerpoint/2010/main" val="210700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6" name="Table 146">
            <a:extLst>
              <a:ext uri="{FF2B5EF4-FFF2-40B4-BE49-F238E27FC236}">
                <a16:creationId xmlns:a16="http://schemas.microsoft.com/office/drawing/2014/main" id="{DDB961FA-AC5C-4937-90D0-030B9305F73D}"/>
              </a:ext>
            </a:extLst>
          </p:cNvPr>
          <p:cNvGraphicFramePr>
            <a:graphicFrameLocks noGrp="1"/>
          </p:cNvGraphicFramePr>
          <p:nvPr>
            <p:extLst>
              <p:ext uri="{D42A27DB-BD31-4B8C-83A1-F6EECF244321}">
                <p14:modId xmlns:p14="http://schemas.microsoft.com/office/powerpoint/2010/main" val="587109231"/>
              </p:ext>
            </p:extLst>
          </p:nvPr>
        </p:nvGraphicFramePr>
        <p:xfrm>
          <a:off x="2007923" y="1856462"/>
          <a:ext cx="8343350" cy="4546761"/>
        </p:xfrm>
        <a:graphic>
          <a:graphicData uri="http://schemas.openxmlformats.org/drawingml/2006/table">
            <a:tbl>
              <a:tblPr firstRow="1" bandRow="1">
                <a:tableStyleId>{5C22544A-7EE6-4342-B048-85BDC9FD1C3A}</a:tableStyleId>
              </a:tblPr>
              <a:tblGrid>
                <a:gridCol w="339297">
                  <a:extLst>
                    <a:ext uri="{9D8B030D-6E8A-4147-A177-3AD203B41FA5}">
                      <a16:colId xmlns:a16="http://schemas.microsoft.com/office/drawing/2014/main" val="4058011973"/>
                    </a:ext>
                  </a:extLst>
                </a:gridCol>
                <a:gridCol w="3152443">
                  <a:extLst>
                    <a:ext uri="{9D8B030D-6E8A-4147-A177-3AD203B41FA5}">
                      <a16:colId xmlns:a16="http://schemas.microsoft.com/office/drawing/2014/main" val="3007420008"/>
                    </a:ext>
                  </a:extLst>
                </a:gridCol>
                <a:gridCol w="1762581">
                  <a:extLst>
                    <a:ext uri="{9D8B030D-6E8A-4147-A177-3AD203B41FA5}">
                      <a16:colId xmlns:a16="http://schemas.microsoft.com/office/drawing/2014/main" val="4251438021"/>
                    </a:ext>
                  </a:extLst>
                </a:gridCol>
                <a:gridCol w="1766337">
                  <a:extLst>
                    <a:ext uri="{9D8B030D-6E8A-4147-A177-3AD203B41FA5}">
                      <a16:colId xmlns:a16="http://schemas.microsoft.com/office/drawing/2014/main" val="43876929"/>
                    </a:ext>
                  </a:extLst>
                </a:gridCol>
                <a:gridCol w="1322692">
                  <a:extLst>
                    <a:ext uri="{9D8B030D-6E8A-4147-A177-3AD203B41FA5}">
                      <a16:colId xmlns:a16="http://schemas.microsoft.com/office/drawing/2014/main" val="408130529"/>
                    </a:ext>
                  </a:extLst>
                </a:gridCol>
              </a:tblGrid>
              <a:tr h="887797">
                <a:tc>
                  <a:txBody>
                    <a:bodyPr/>
                    <a:lstStyle/>
                    <a:p>
                      <a:endParaRPr lang="en-IN" sz="1500" b="0">
                        <a:latin typeface="Calibri"/>
                      </a:endParaRPr>
                    </a:p>
                  </a:txBody>
                  <a:tcPr marL="110585" marR="110585" marT="55292" marB="55292" anchor="ctr" anchorCtr="1"/>
                </a:tc>
                <a:tc>
                  <a:txBody>
                    <a:bodyPr/>
                    <a:lstStyle/>
                    <a:p>
                      <a:pPr lvl="0" algn="ctr">
                        <a:buNone/>
                      </a:pPr>
                      <a:r>
                        <a:rPr lang="en-US" sz="1500" b="1" dirty="0">
                          <a:latin typeface="Calibri"/>
                        </a:rPr>
                        <a:t>Scenario</a:t>
                      </a:r>
                    </a:p>
                    <a:p>
                      <a:pPr lvl="0" algn="ctr">
                        <a:buNone/>
                      </a:pPr>
                      <a:r>
                        <a:rPr lang="en-US" sz="1500" b="1" dirty="0">
                          <a:latin typeface="Calibri"/>
                        </a:rPr>
                        <a:t>(250s experiments)</a:t>
                      </a:r>
                    </a:p>
                  </a:txBody>
                  <a:tcPr marL="110585" marR="110585" marT="55292" marB="55292"/>
                </a:tc>
                <a:tc>
                  <a:txBody>
                    <a:bodyPr/>
                    <a:lstStyle/>
                    <a:p>
                      <a:pPr algn="ctr"/>
                      <a:r>
                        <a:rPr lang="en-US" sz="1500" b="1" dirty="0">
                          <a:latin typeface="Calibri"/>
                        </a:rPr>
                        <a:t>STA 1</a:t>
                      </a:r>
                    </a:p>
                    <a:p>
                      <a:pPr lvl="0" algn="ctr">
                        <a:buNone/>
                      </a:pPr>
                      <a:r>
                        <a:rPr lang="en-US" sz="1500" b="1" dirty="0">
                          <a:latin typeface="Calibri"/>
                        </a:rPr>
                        <a:t>(Mbps)</a:t>
                      </a:r>
                    </a:p>
                    <a:p>
                      <a:pPr lvl="0" algn="ctr">
                        <a:buNone/>
                      </a:pPr>
                      <a:r>
                        <a:rPr lang="en-US" sz="1500" b="0" i="0" u="none" strike="noStrike" noProof="0" dirty="0"/>
                        <a:t>Mean </a:t>
                      </a:r>
                      <a:r>
                        <a:rPr lang="en-US" sz="1500" b="0" i="0" u="none" strike="noStrike" noProof="0" dirty="0">
                          <a:latin typeface="Arial"/>
                        </a:rPr>
                        <a:t>± 95% CI*</a:t>
                      </a:r>
                      <a:endParaRPr lang="en-US" sz="1500" dirty="0">
                        <a:solidFill>
                          <a:srgbClr val="FF0000"/>
                        </a:solidFill>
                      </a:endParaRPr>
                    </a:p>
                  </a:txBody>
                  <a:tcPr marL="110585" marR="110585" marT="55292" marB="55292" anchor="ctr" anchorCtr="1"/>
                </a:tc>
                <a:tc>
                  <a:txBody>
                    <a:bodyPr/>
                    <a:lstStyle/>
                    <a:p>
                      <a:pPr algn="ctr"/>
                      <a:r>
                        <a:rPr lang="en-US" sz="1500" b="1">
                          <a:latin typeface="Calibri"/>
                        </a:rPr>
                        <a:t>STA 2</a:t>
                      </a:r>
                    </a:p>
                    <a:p>
                      <a:pPr lvl="0" algn="ctr">
                        <a:buNone/>
                      </a:pPr>
                      <a:r>
                        <a:rPr lang="en-US" sz="1500" b="1">
                          <a:latin typeface="Calibri"/>
                        </a:rPr>
                        <a:t>(Mbps)</a:t>
                      </a:r>
                    </a:p>
                    <a:p>
                      <a:pPr lvl="0" algn="ctr">
                        <a:buNone/>
                      </a:pPr>
                      <a:r>
                        <a:rPr lang="en-US" sz="1500" b="0" i="0" u="none" strike="noStrike" noProof="0"/>
                        <a:t>Mean </a:t>
                      </a:r>
                      <a:r>
                        <a:rPr lang="en-US" sz="1500" b="0" i="0" u="none" strike="noStrike" noProof="0">
                          <a:latin typeface="Arial"/>
                        </a:rPr>
                        <a:t>± 95% CI*</a:t>
                      </a:r>
                      <a:endParaRPr lang="en-US" sz="1500">
                        <a:solidFill>
                          <a:srgbClr val="FF0000"/>
                        </a:solidFill>
                      </a:endParaRPr>
                    </a:p>
                  </a:txBody>
                  <a:tcPr marL="110585" marR="110585" marT="55292" marB="55292" anchor="ctr" anchorCtr="1"/>
                </a:tc>
                <a:tc>
                  <a:txBody>
                    <a:bodyPr/>
                    <a:lstStyle/>
                    <a:p>
                      <a:pPr algn="ctr"/>
                      <a:r>
                        <a:rPr lang="en-US" sz="1500" b="1" dirty="0">
                          <a:latin typeface="Calibri"/>
                        </a:rPr>
                        <a:t>Network</a:t>
                      </a:r>
                    </a:p>
                    <a:p>
                      <a:pPr algn="ctr"/>
                      <a:r>
                        <a:rPr lang="en-US" sz="1500" b="1" dirty="0">
                          <a:latin typeface="Calibri"/>
                        </a:rPr>
                        <a:t>Utility</a:t>
                      </a:r>
                      <a:endParaRPr lang="en-IN" sz="1500" b="1" dirty="0">
                        <a:latin typeface="Calibri"/>
                      </a:endParaRPr>
                    </a:p>
                  </a:txBody>
                  <a:tcPr marL="110585" marR="110585" marT="55292" marB="55292" anchor="ctr" anchorCtr="1"/>
                </a:tc>
                <a:extLst>
                  <a:ext uri="{0D108BD9-81ED-4DB2-BD59-A6C34878D82A}">
                    <a16:rowId xmlns:a16="http://schemas.microsoft.com/office/drawing/2014/main" val="1793914966"/>
                  </a:ext>
                </a:extLst>
              </a:tr>
              <a:tr h="628726">
                <a:tc>
                  <a:txBody>
                    <a:bodyPr/>
                    <a:lstStyle/>
                    <a:p>
                      <a:r>
                        <a:rPr lang="en-US" sz="1500" b="0">
                          <a:latin typeface="Calibri"/>
                        </a:rPr>
                        <a:t>1</a:t>
                      </a:r>
                      <a:endParaRPr lang="en-IN" sz="1500" b="0">
                        <a:latin typeface="Calibri"/>
                      </a:endParaRPr>
                    </a:p>
                  </a:txBody>
                  <a:tcPr marL="110585" marR="110585" marT="55292" marB="55292"/>
                </a:tc>
                <a:tc>
                  <a:txBody>
                    <a:bodyPr/>
                    <a:lstStyle/>
                    <a:p>
                      <a:pPr lvl="0">
                        <a:buNone/>
                      </a:pPr>
                      <a:r>
                        <a:rPr lang="en-US" sz="1500" b="1" dirty="0">
                          <a:latin typeface="Calibri"/>
                        </a:rPr>
                        <a:t>Isolated</a:t>
                      </a:r>
                    </a:p>
                  </a:txBody>
                  <a:tcPr marL="110585" marR="110585" marT="55292" marB="55292"/>
                </a:tc>
                <a:tc>
                  <a:txBody>
                    <a:bodyPr/>
                    <a:lstStyle/>
                    <a:p>
                      <a:pPr lvl="0" algn="ctr">
                        <a:buNone/>
                      </a:pPr>
                      <a:r>
                        <a:rPr lang="en-US" sz="1500" b="0" i="0" u="none" strike="noStrike" noProof="0" dirty="0">
                          <a:latin typeface="Calibri"/>
                        </a:rPr>
                        <a:t>79.6 ± 0.99</a:t>
                      </a:r>
                    </a:p>
                  </a:txBody>
                  <a:tcPr marL="110585" marR="110585" marT="55292" marB="55292"/>
                </a:tc>
                <a:tc>
                  <a:txBody>
                    <a:bodyPr/>
                    <a:lstStyle/>
                    <a:p>
                      <a:pPr lvl="0" algn="ctr">
                        <a:buNone/>
                      </a:pPr>
                      <a:r>
                        <a:rPr lang="en-US" sz="1500" b="0" i="0" u="none" strike="noStrike" noProof="0">
                          <a:latin typeface="Calibri"/>
                        </a:rPr>
                        <a:t>103.5 ± 1.03</a:t>
                      </a:r>
                    </a:p>
                  </a:txBody>
                  <a:tcPr marL="110585" marR="110585" marT="55292" marB="55292"/>
                </a:tc>
                <a:tc>
                  <a:txBody>
                    <a:bodyPr/>
                    <a:lstStyle/>
                    <a:p>
                      <a:pPr marL="0" marR="0" lvl="0" indent="0" algn="ctr" rtl="0" eaLnBrk="1" fontAlgn="auto" latinLnBrk="0" hangingPunct="1">
                        <a:lnSpc>
                          <a:spcPct val="100000"/>
                        </a:lnSpc>
                        <a:spcBef>
                          <a:spcPts val="0"/>
                        </a:spcBef>
                        <a:spcAft>
                          <a:spcPts val="0"/>
                        </a:spcAft>
                        <a:buClrTx/>
                        <a:buSzTx/>
                        <a:buFontTx/>
                        <a:buNone/>
                      </a:pPr>
                      <a:r>
                        <a:rPr lang="en-US" sz="1500">
                          <a:latin typeface="Calibri"/>
                        </a:rPr>
                        <a:t>Bound on utility: 7.63</a:t>
                      </a:r>
                    </a:p>
                  </a:txBody>
                  <a:tcPr marL="110585" marR="110585" marT="55292" marB="55292"/>
                </a:tc>
                <a:extLst>
                  <a:ext uri="{0D108BD9-81ED-4DB2-BD59-A6C34878D82A}">
                    <a16:rowId xmlns:a16="http://schemas.microsoft.com/office/drawing/2014/main" val="2452080174"/>
                  </a:ext>
                </a:extLst>
              </a:tr>
              <a:tr h="369655">
                <a:tc>
                  <a:txBody>
                    <a:bodyPr/>
                    <a:lstStyle/>
                    <a:p>
                      <a:r>
                        <a:rPr lang="en-US" sz="1500" b="0">
                          <a:latin typeface="Calibri"/>
                        </a:rPr>
                        <a:t>2</a:t>
                      </a:r>
                      <a:endParaRPr lang="en-IN" sz="1500" b="0">
                        <a:latin typeface="Calibri"/>
                      </a:endParaRPr>
                    </a:p>
                  </a:txBody>
                  <a:tcPr marL="110585" marR="110585" marT="55292" marB="55292"/>
                </a:tc>
                <a:tc>
                  <a:txBody>
                    <a:bodyPr/>
                    <a:lstStyle/>
                    <a:p>
                      <a:pPr lvl="0">
                        <a:buNone/>
                      </a:pPr>
                      <a:r>
                        <a:rPr lang="en-US" sz="1500" b="1" dirty="0">
                          <a:latin typeface="Calibri"/>
                        </a:rPr>
                        <a:t>Together</a:t>
                      </a:r>
                      <a:endParaRPr lang="en-IN" sz="1500" b="1" dirty="0">
                        <a:latin typeface="Calibri"/>
                      </a:endParaRPr>
                    </a:p>
                  </a:txBody>
                  <a:tcPr marL="110585" marR="110585" marT="55292" marB="55292"/>
                </a:tc>
                <a:tc>
                  <a:txBody>
                    <a:bodyPr/>
                    <a:lstStyle/>
                    <a:p>
                      <a:pPr lvl="0" algn="ctr">
                        <a:buNone/>
                      </a:pPr>
                      <a:r>
                        <a:rPr lang="en-US" sz="1500" b="0" i="0" u="none" strike="noStrike" noProof="0" dirty="0">
                          <a:latin typeface="Calibri"/>
                        </a:rPr>
                        <a:t>21.7 ± 0.62</a:t>
                      </a:r>
                    </a:p>
                  </a:txBody>
                  <a:tcPr marL="110585" marR="110585" marT="55292" marB="55292">
                    <a:solidFill>
                      <a:srgbClr val="FF7C80"/>
                    </a:solidFill>
                  </a:tcPr>
                </a:tc>
                <a:tc>
                  <a:txBody>
                    <a:bodyPr/>
                    <a:lstStyle/>
                    <a:p>
                      <a:pPr lvl="0" algn="ctr">
                        <a:buNone/>
                      </a:pPr>
                      <a:r>
                        <a:rPr lang="en-US" sz="1500" b="0" i="0" u="none" strike="noStrike" noProof="0" dirty="0">
                          <a:latin typeface="Calibri"/>
                        </a:rPr>
                        <a:t>25.7 ± 0.56</a:t>
                      </a:r>
                    </a:p>
                  </a:txBody>
                  <a:tcPr marL="110585" marR="110585" marT="55292" marB="55292">
                    <a:solidFill>
                      <a:srgbClr val="FF7C80"/>
                    </a:solidFill>
                  </a:tcPr>
                </a:tc>
                <a:tc>
                  <a:txBody>
                    <a:bodyPr/>
                    <a:lstStyle/>
                    <a:p>
                      <a:pPr algn="ctr"/>
                      <a:r>
                        <a:rPr lang="en-US" sz="1500" b="0" dirty="0">
                          <a:latin typeface="Calibri"/>
                        </a:rPr>
                        <a:t>6.32</a:t>
                      </a:r>
                    </a:p>
                  </a:txBody>
                  <a:tcPr marL="110585" marR="110585" marT="55292" marB="55292">
                    <a:solidFill>
                      <a:srgbClr val="FF7C80"/>
                    </a:solidFill>
                  </a:tcPr>
                </a:tc>
                <a:extLst>
                  <a:ext uri="{0D108BD9-81ED-4DB2-BD59-A6C34878D82A}">
                    <a16:rowId xmlns:a16="http://schemas.microsoft.com/office/drawing/2014/main" val="4070439776"/>
                  </a:ext>
                </a:extLst>
              </a:tr>
              <a:tr h="441585">
                <a:tc>
                  <a:txBody>
                    <a:bodyPr/>
                    <a:lstStyle/>
                    <a:p>
                      <a:pPr lvl="0">
                        <a:buNone/>
                      </a:pPr>
                      <a:r>
                        <a:rPr lang="en-US" sz="1500" b="0">
                          <a:latin typeface="Calibri"/>
                        </a:rPr>
                        <a:t>3</a:t>
                      </a:r>
                    </a:p>
                  </a:txBody>
                  <a:tcPr marL="110585" marR="110585" marT="55292" marB="55292"/>
                </a:tc>
                <a:tc>
                  <a:txBody>
                    <a:bodyPr/>
                    <a:lstStyle/>
                    <a:p>
                      <a:pPr lvl="0">
                        <a:buNone/>
                      </a:pPr>
                      <a:r>
                        <a:rPr lang="en-US" sz="1500" b="1" i="0" u="none" strike="noStrike" noProof="0" dirty="0"/>
                        <a:t>ADWISER, Time Slice = 100ms</a:t>
                      </a:r>
                      <a:endParaRPr lang="en-US" sz="2500" b="1" dirty="0"/>
                    </a:p>
                  </a:txBody>
                  <a:tcPr marL="110585" marR="110585" marT="55292" marB="55292"/>
                </a:tc>
                <a:tc>
                  <a:txBody>
                    <a:bodyPr/>
                    <a:lstStyle/>
                    <a:p>
                      <a:pPr lvl="0" algn="ctr">
                        <a:buNone/>
                      </a:pPr>
                      <a:r>
                        <a:rPr lang="en-US" sz="1500" b="0" i="0" u="none" strike="noStrike" noProof="0"/>
                        <a:t>38.8 ± 0.38</a:t>
                      </a:r>
                      <a:endParaRPr lang="en-US" sz="1500"/>
                    </a:p>
                  </a:txBody>
                  <a:tcPr marL="110585" marR="110585" marT="55292" marB="55292"/>
                </a:tc>
                <a:tc>
                  <a:txBody>
                    <a:bodyPr/>
                    <a:lstStyle/>
                    <a:p>
                      <a:pPr lvl="0" algn="ctr">
                        <a:buNone/>
                      </a:pPr>
                      <a:r>
                        <a:rPr lang="en-US" sz="1500" b="0" i="0" u="none" strike="noStrike" noProof="0"/>
                        <a:t>50.9 ± 0.33</a:t>
                      </a:r>
                      <a:endParaRPr lang="en-US" sz="1500">
                        <a:latin typeface="Calibri"/>
                      </a:endParaRPr>
                    </a:p>
                  </a:txBody>
                  <a:tcPr marL="110585" marR="110585" marT="55292" marB="55292"/>
                </a:tc>
                <a:tc>
                  <a:txBody>
                    <a:bodyPr/>
                    <a:lstStyle/>
                    <a:p>
                      <a:pPr lvl="0" algn="ctr">
                        <a:buNone/>
                      </a:pPr>
                      <a:r>
                        <a:rPr lang="en-US" sz="1500" b="0" i="0" u="none" strike="noStrike" noProof="0"/>
                        <a:t>7.59</a:t>
                      </a:r>
                      <a:endParaRPr lang="en-US" sz="1500">
                        <a:latin typeface="Calibri"/>
                      </a:endParaRPr>
                    </a:p>
                  </a:txBody>
                  <a:tcPr marL="110585" marR="110585" marT="55292" marB="55292"/>
                </a:tc>
                <a:extLst>
                  <a:ext uri="{0D108BD9-81ED-4DB2-BD59-A6C34878D82A}">
                    <a16:rowId xmlns:a16="http://schemas.microsoft.com/office/drawing/2014/main" val="2282628900"/>
                  </a:ext>
                </a:extLst>
              </a:tr>
              <a:tr h="374386">
                <a:tc>
                  <a:txBody>
                    <a:bodyPr/>
                    <a:lstStyle/>
                    <a:p>
                      <a:pPr lvl="0">
                        <a:buNone/>
                      </a:pPr>
                      <a:r>
                        <a:rPr lang="en-US" sz="1500" b="0">
                          <a:latin typeface="Calibri"/>
                        </a:rPr>
                        <a:t>4</a:t>
                      </a:r>
                    </a:p>
                  </a:txBody>
                  <a:tcPr marL="110585" marR="110585" marT="55290" marB="55290"/>
                </a:tc>
                <a:tc>
                  <a:txBody>
                    <a:bodyPr/>
                    <a:lstStyle/>
                    <a:p>
                      <a:pPr lvl="0">
                        <a:buNone/>
                      </a:pPr>
                      <a:r>
                        <a:rPr lang="en-US" sz="1500" b="1" i="0" u="none" strike="noStrike" noProof="0" dirty="0">
                          <a:latin typeface="Calibri"/>
                        </a:rPr>
                        <a:t>ADWISER, Time Slice = 40ms</a:t>
                      </a:r>
                      <a:endParaRPr lang="en-US" sz="2500" b="1" dirty="0"/>
                    </a:p>
                  </a:txBody>
                  <a:tcPr marL="110585" marR="110585" marT="55290" marB="55290"/>
                </a:tc>
                <a:tc>
                  <a:txBody>
                    <a:bodyPr/>
                    <a:lstStyle/>
                    <a:p>
                      <a:pPr lvl="0" algn="ctr">
                        <a:buNone/>
                      </a:pPr>
                      <a:r>
                        <a:rPr lang="en-US" sz="1500" b="0" i="0" u="none" strike="noStrike" noProof="0">
                          <a:latin typeface="Calibri"/>
                        </a:rPr>
                        <a:t>37.9 ± 0.58</a:t>
                      </a:r>
                      <a:endParaRPr lang="en-US" sz="1500"/>
                    </a:p>
                  </a:txBody>
                  <a:tcPr marL="110585" marR="110585" marT="55290" marB="55290"/>
                </a:tc>
                <a:tc>
                  <a:txBody>
                    <a:bodyPr/>
                    <a:lstStyle/>
                    <a:p>
                      <a:pPr lvl="0" algn="ctr">
                        <a:buNone/>
                      </a:pPr>
                      <a:r>
                        <a:rPr lang="en-US" sz="1500" b="0" i="0" u="none" strike="noStrike" noProof="0">
                          <a:latin typeface="Calibri"/>
                        </a:rPr>
                        <a:t>49.2 ± 0.43</a:t>
                      </a:r>
                      <a:endParaRPr lang="en-US" sz="1500"/>
                    </a:p>
                  </a:txBody>
                  <a:tcPr marL="110585" marR="110585" marT="55290" marB="55290"/>
                </a:tc>
                <a:tc>
                  <a:txBody>
                    <a:bodyPr/>
                    <a:lstStyle/>
                    <a:p>
                      <a:pPr lvl="0" algn="ctr">
                        <a:buNone/>
                      </a:pPr>
                      <a:r>
                        <a:rPr lang="en-US" sz="1500" b="0" i="0" u="none" strike="noStrike" noProof="0"/>
                        <a:t>7.53</a:t>
                      </a:r>
                      <a:endParaRPr lang="en-US" sz="1500"/>
                    </a:p>
                  </a:txBody>
                  <a:tcPr marL="110585" marR="110585" marT="55290" marB="55290"/>
                </a:tc>
                <a:extLst>
                  <a:ext uri="{0D108BD9-81ED-4DB2-BD59-A6C34878D82A}">
                    <a16:rowId xmlns:a16="http://schemas.microsoft.com/office/drawing/2014/main" val="4203254557"/>
                  </a:ext>
                </a:extLst>
              </a:tr>
              <a:tr h="383987">
                <a:tc>
                  <a:txBody>
                    <a:bodyPr/>
                    <a:lstStyle/>
                    <a:p>
                      <a:pPr lvl="0">
                        <a:buNone/>
                      </a:pPr>
                      <a:r>
                        <a:rPr lang="en-US" sz="1500" b="0">
                          <a:latin typeface="Calibri"/>
                        </a:rPr>
                        <a:t>5</a:t>
                      </a:r>
                    </a:p>
                  </a:txBody>
                  <a:tcPr marL="110585" marR="110585" marT="55292" marB="55292"/>
                </a:tc>
                <a:tc>
                  <a:txBody>
                    <a:bodyPr/>
                    <a:lstStyle/>
                    <a:p>
                      <a:pPr lvl="0">
                        <a:buNone/>
                      </a:pPr>
                      <a:r>
                        <a:rPr lang="en-US" sz="1500" b="1" i="0" u="none" strike="noStrike" noProof="0" dirty="0"/>
                        <a:t>ADWISER, Time Slice = 20ms</a:t>
                      </a:r>
                      <a:endParaRPr lang="en-US" sz="2500" b="1" dirty="0"/>
                    </a:p>
                  </a:txBody>
                  <a:tcPr marL="110585" marR="110585" marT="55292" marB="55292"/>
                </a:tc>
                <a:tc>
                  <a:txBody>
                    <a:bodyPr/>
                    <a:lstStyle/>
                    <a:p>
                      <a:pPr lvl="0" algn="ctr">
                        <a:buNone/>
                      </a:pPr>
                      <a:r>
                        <a:rPr lang="en-US" sz="1500" b="0" i="0" u="none" strike="noStrike" noProof="0"/>
                        <a:t>36.6 ± 0.35</a:t>
                      </a:r>
                      <a:endParaRPr lang="en-US" sz="1500"/>
                    </a:p>
                  </a:txBody>
                  <a:tcPr marL="110585" marR="110585" marT="55292" marB="55292"/>
                </a:tc>
                <a:tc>
                  <a:txBody>
                    <a:bodyPr/>
                    <a:lstStyle/>
                    <a:p>
                      <a:pPr lvl="0" algn="ctr">
                        <a:buNone/>
                      </a:pPr>
                      <a:r>
                        <a:rPr lang="en-US" sz="1500" b="0" i="0" u="none" strike="noStrike" noProof="0"/>
                        <a:t>47.5 ± 0.15</a:t>
                      </a:r>
                      <a:endParaRPr lang="en-US" sz="1500">
                        <a:latin typeface="Calibri"/>
                      </a:endParaRPr>
                    </a:p>
                  </a:txBody>
                  <a:tcPr marL="110585" marR="110585" marT="55292" marB="55292"/>
                </a:tc>
                <a:tc>
                  <a:txBody>
                    <a:bodyPr/>
                    <a:lstStyle/>
                    <a:p>
                      <a:pPr lvl="0" algn="ctr">
                        <a:buNone/>
                      </a:pPr>
                      <a:r>
                        <a:rPr lang="en-US" sz="1500" b="0" i="0" u="none" strike="noStrike" noProof="0"/>
                        <a:t>7.46</a:t>
                      </a:r>
                      <a:endParaRPr lang="en-US" sz="1500" b="0" i="0" u="none" strike="noStrike" noProof="0">
                        <a:latin typeface="Calibri"/>
                      </a:endParaRPr>
                    </a:p>
                  </a:txBody>
                  <a:tcPr marL="110585" marR="110585" marT="55292" marB="55292"/>
                </a:tc>
                <a:extLst>
                  <a:ext uri="{0D108BD9-81ED-4DB2-BD59-A6C34878D82A}">
                    <a16:rowId xmlns:a16="http://schemas.microsoft.com/office/drawing/2014/main" val="3211908384"/>
                  </a:ext>
                </a:extLst>
              </a:tr>
              <a:tr h="374386">
                <a:tc>
                  <a:txBody>
                    <a:bodyPr/>
                    <a:lstStyle/>
                    <a:p>
                      <a:pPr lvl="0">
                        <a:buNone/>
                      </a:pPr>
                      <a:r>
                        <a:rPr lang="en-US" sz="1500" b="0">
                          <a:latin typeface="Calibri"/>
                        </a:rPr>
                        <a:t>6</a:t>
                      </a:r>
                    </a:p>
                  </a:txBody>
                  <a:tcPr marL="110585" marR="110585" marT="55290" marB="55290"/>
                </a:tc>
                <a:tc>
                  <a:txBody>
                    <a:bodyPr/>
                    <a:lstStyle/>
                    <a:p>
                      <a:pPr lvl="0">
                        <a:buNone/>
                      </a:pPr>
                      <a:r>
                        <a:rPr lang="en-US" sz="1500" b="1" i="0" u="none" strike="noStrike" noProof="0" dirty="0"/>
                        <a:t>ADWISER, Time Slice = 100ms, WAN</a:t>
                      </a:r>
                      <a:endParaRPr lang="en-US" sz="2500" b="1" dirty="0"/>
                    </a:p>
                  </a:txBody>
                  <a:tcPr marL="110585" marR="110585" marT="55290" marB="55290"/>
                </a:tc>
                <a:tc>
                  <a:txBody>
                    <a:bodyPr/>
                    <a:lstStyle/>
                    <a:p>
                      <a:pPr lvl="0" algn="ctr">
                        <a:buNone/>
                      </a:pPr>
                      <a:r>
                        <a:rPr lang="en-US" sz="1500" b="0" i="0" u="none" strike="noStrike" noProof="0">
                          <a:latin typeface="Calibri"/>
                        </a:rPr>
                        <a:t>38.7 ± 0.86</a:t>
                      </a:r>
                      <a:endParaRPr lang="en-US" sz="2500"/>
                    </a:p>
                  </a:txBody>
                  <a:tcPr marL="110585" marR="110585" marT="55290" marB="55290"/>
                </a:tc>
                <a:tc>
                  <a:txBody>
                    <a:bodyPr/>
                    <a:lstStyle/>
                    <a:p>
                      <a:pPr lvl="0" algn="ctr">
                        <a:buNone/>
                      </a:pPr>
                      <a:r>
                        <a:rPr lang="en-US" sz="1500" b="0" i="0" u="none" strike="noStrike" noProof="0">
                          <a:latin typeface="Calibri"/>
                        </a:rPr>
                        <a:t>49.8 ± 0.53</a:t>
                      </a:r>
                      <a:endParaRPr lang="en-US" sz="2500"/>
                    </a:p>
                  </a:txBody>
                  <a:tcPr marL="110585" marR="110585" marT="55290" marB="55290"/>
                </a:tc>
                <a:tc>
                  <a:txBody>
                    <a:bodyPr/>
                    <a:lstStyle/>
                    <a:p>
                      <a:pPr lvl="0" algn="ctr">
                        <a:buNone/>
                      </a:pPr>
                      <a:r>
                        <a:rPr lang="en-US" sz="1500" b="0" i="0" u="none" strike="noStrike" noProof="0">
                          <a:latin typeface="Calibri"/>
                        </a:rPr>
                        <a:t>7.56</a:t>
                      </a:r>
                      <a:endParaRPr lang="en-US" sz="2500"/>
                    </a:p>
                  </a:txBody>
                  <a:tcPr marL="110585" marR="110585" marT="55290" marB="55290"/>
                </a:tc>
                <a:extLst>
                  <a:ext uri="{0D108BD9-81ED-4DB2-BD59-A6C34878D82A}">
                    <a16:rowId xmlns:a16="http://schemas.microsoft.com/office/drawing/2014/main" val="3666984641"/>
                  </a:ext>
                </a:extLst>
              </a:tr>
              <a:tr h="412785">
                <a:tc>
                  <a:txBody>
                    <a:bodyPr/>
                    <a:lstStyle/>
                    <a:p>
                      <a:pPr lvl="0">
                        <a:buNone/>
                      </a:pPr>
                      <a:r>
                        <a:rPr lang="en-US" sz="1500" b="0">
                          <a:latin typeface="Calibri"/>
                        </a:rPr>
                        <a:t>7</a:t>
                      </a:r>
                    </a:p>
                  </a:txBody>
                  <a:tcPr marL="110585" marR="110585" marT="55290" marB="55290"/>
                </a:tc>
                <a:tc>
                  <a:txBody>
                    <a:bodyPr/>
                    <a:lstStyle/>
                    <a:p>
                      <a:pPr lvl="0">
                        <a:buNone/>
                      </a:pPr>
                      <a:r>
                        <a:rPr lang="en-US" sz="1500" b="1" i="0" u="none" strike="noStrike" noProof="0" dirty="0">
                          <a:latin typeface="Calibri"/>
                        </a:rPr>
                        <a:t>ADWISER, Time Slice = 40ms, WAN</a:t>
                      </a:r>
                      <a:endParaRPr lang="en-US" sz="2500" b="1" dirty="0"/>
                    </a:p>
                  </a:txBody>
                  <a:tcPr marL="110585" marR="110585" marT="55290" marB="55290"/>
                </a:tc>
                <a:tc>
                  <a:txBody>
                    <a:bodyPr/>
                    <a:lstStyle/>
                    <a:p>
                      <a:pPr lvl="0" algn="ctr">
                        <a:buNone/>
                      </a:pPr>
                      <a:r>
                        <a:rPr lang="en-US" sz="1500" b="0" i="0" u="none" strike="noStrike" noProof="0">
                          <a:latin typeface="Calibri"/>
                        </a:rPr>
                        <a:t>36.4 ± 0.28</a:t>
                      </a:r>
                      <a:endParaRPr lang="en-US" sz="2500"/>
                    </a:p>
                  </a:txBody>
                  <a:tcPr marL="110585" marR="110585" marT="55290" marB="55290"/>
                </a:tc>
                <a:tc>
                  <a:txBody>
                    <a:bodyPr/>
                    <a:lstStyle/>
                    <a:p>
                      <a:pPr lvl="0" algn="ctr">
                        <a:buNone/>
                      </a:pPr>
                      <a:r>
                        <a:rPr lang="en-US" sz="1500" b="0" i="0" u="none" strike="noStrike" noProof="0">
                          <a:latin typeface="Calibri"/>
                        </a:rPr>
                        <a:t>48.9 ± 0.15</a:t>
                      </a:r>
                      <a:endParaRPr lang="en-US" sz="2500"/>
                    </a:p>
                  </a:txBody>
                  <a:tcPr marL="110585" marR="110585" marT="55290" marB="55290"/>
                </a:tc>
                <a:tc>
                  <a:txBody>
                    <a:bodyPr/>
                    <a:lstStyle/>
                    <a:p>
                      <a:pPr lvl="0" algn="ctr">
                        <a:buNone/>
                      </a:pPr>
                      <a:r>
                        <a:rPr lang="en-US" sz="1500" b="0" i="0" u="none" strike="noStrike" noProof="0">
                          <a:latin typeface="Calibri"/>
                        </a:rPr>
                        <a:t>7.48</a:t>
                      </a:r>
                      <a:endParaRPr lang="en-US" sz="2500"/>
                    </a:p>
                  </a:txBody>
                  <a:tcPr marL="110585" marR="110585" marT="55290" marB="55290"/>
                </a:tc>
                <a:extLst>
                  <a:ext uri="{0D108BD9-81ED-4DB2-BD59-A6C34878D82A}">
                    <a16:rowId xmlns:a16="http://schemas.microsoft.com/office/drawing/2014/main" val="221780822"/>
                  </a:ext>
                </a:extLst>
              </a:tr>
              <a:tr h="673454">
                <a:tc>
                  <a:txBody>
                    <a:bodyPr/>
                    <a:lstStyle/>
                    <a:p>
                      <a:pPr lvl="0">
                        <a:buNone/>
                      </a:pPr>
                      <a:r>
                        <a:rPr lang="en-US" sz="1500" b="0">
                          <a:latin typeface="Calibri"/>
                        </a:rPr>
                        <a:t>8</a:t>
                      </a:r>
                    </a:p>
                  </a:txBody>
                  <a:tcPr marL="110585" marR="110585" marT="55290" marB="55290"/>
                </a:tc>
                <a:tc>
                  <a:txBody>
                    <a:bodyPr/>
                    <a:lstStyle/>
                    <a:p>
                      <a:pPr lvl="0">
                        <a:buNone/>
                      </a:pPr>
                      <a:r>
                        <a:rPr lang="en-US" sz="1500" b="1" i="0" u="none" strike="noStrike" noProof="0" dirty="0">
                          <a:latin typeface="Calibri"/>
                        </a:rPr>
                        <a:t>ADWISER, Time Slice = 20ms, WAN</a:t>
                      </a:r>
                      <a:endParaRPr lang="en-US" sz="2500" b="1" dirty="0"/>
                    </a:p>
                  </a:txBody>
                  <a:tcPr marL="110585" marR="110585" marT="55290" marB="55290"/>
                </a:tc>
                <a:tc>
                  <a:txBody>
                    <a:bodyPr/>
                    <a:lstStyle/>
                    <a:p>
                      <a:pPr lvl="0" algn="ctr">
                        <a:buNone/>
                      </a:pPr>
                      <a:r>
                        <a:rPr lang="en-US" sz="1500" b="0" i="0" u="none" strike="noStrike" noProof="0">
                          <a:latin typeface="Calibri"/>
                        </a:rPr>
                        <a:t>34.9 ± 0.63</a:t>
                      </a:r>
                      <a:endParaRPr lang="en-US" sz="2500"/>
                    </a:p>
                  </a:txBody>
                  <a:tcPr marL="110585" marR="110585" marT="55290" marB="55290"/>
                </a:tc>
                <a:tc>
                  <a:txBody>
                    <a:bodyPr/>
                    <a:lstStyle/>
                    <a:p>
                      <a:pPr lvl="0" algn="ctr">
                        <a:buNone/>
                      </a:pPr>
                      <a:r>
                        <a:rPr lang="en-US" sz="1500" b="0" i="0" u="none" strike="noStrike" noProof="0" dirty="0">
                          <a:latin typeface="Calibri"/>
                        </a:rPr>
                        <a:t>46.7 ± 0.11</a:t>
                      </a:r>
                      <a:endParaRPr lang="en-US" sz="2500" dirty="0"/>
                    </a:p>
                  </a:txBody>
                  <a:tcPr marL="110585" marR="110585" marT="55290" marB="55290"/>
                </a:tc>
                <a:tc>
                  <a:txBody>
                    <a:bodyPr/>
                    <a:lstStyle/>
                    <a:p>
                      <a:pPr lvl="0" algn="ctr">
                        <a:buNone/>
                      </a:pPr>
                      <a:r>
                        <a:rPr lang="en-US" sz="1500" b="0" i="0" u="none" strike="noStrike" noProof="0" dirty="0">
                          <a:latin typeface="Calibri"/>
                        </a:rPr>
                        <a:t>7.4</a:t>
                      </a:r>
                      <a:endParaRPr lang="en-US" sz="2500" dirty="0"/>
                    </a:p>
                  </a:txBody>
                  <a:tcPr marL="110585" marR="110585" marT="55290" marB="55290"/>
                </a:tc>
                <a:extLst>
                  <a:ext uri="{0D108BD9-81ED-4DB2-BD59-A6C34878D82A}">
                    <a16:rowId xmlns:a16="http://schemas.microsoft.com/office/drawing/2014/main" val="3870898332"/>
                  </a:ext>
                </a:extLst>
              </a:tr>
            </a:tbl>
          </a:graphicData>
        </a:graphic>
      </p:graphicFrame>
      <p:sp>
        <p:nvSpPr>
          <p:cNvPr id="4" name="CustomShape 1">
            <a:extLst>
              <a:ext uri="{FF2B5EF4-FFF2-40B4-BE49-F238E27FC236}">
                <a16:creationId xmlns:a16="http://schemas.microsoft.com/office/drawing/2014/main" id="{1D5C3B1A-957F-4A38-895C-564460167BB6}"/>
              </a:ext>
            </a:extLst>
          </p:cNvPr>
          <p:cNvSpPr/>
          <p:nvPr/>
        </p:nvSpPr>
        <p:spPr>
          <a:xfrm>
            <a:off x="614024" y="-99131"/>
            <a:ext cx="10963951" cy="648701"/>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540" b="1" i="0" u="none" strike="noStrike" kern="1200" cap="none" spc="-1" normalizeH="0" baseline="0" noProof="0" dirty="0">
                <a:ln>
                  <a:noFill/>
                </a:ln>
                <a:solidFill>
                  <a:prstClr val="black"/>
                </a:solidFill>
                <a:effectLst/>
                <a:uLnTx/>
                <a:uFillTx/>
                <a:latin typeface="Calibri"/>
                <a:ea typeface="+mn-ea"/>
                <a:cs typeface="Calibri"/>
              </a:rPr>
              <a:t>Downlink Bulk TCP Transfers </a:t>
            </a:r>
            <a:r>
              <a:rPr lang="en-IN" sz="2540" b="1" spc="-1" dirty="0">
                <a:solidFill>
                  <a:prstClr val="black"/>
                </a:solidFill>
                <a:latin typeface="Calibri"/>
                <a:cs typeface="Calibri"/>
              </a:rPr>
              <a:t>(</a:t>
            </a:r>
            <a:r>
              <a:rPr kumimoji="0" lang="en-IN" sz="2540" b="1" i="0" u="none" strike="noStrike" kern="1200" cap="none" spc="-1" normalizeH="0" baseline="0" noProof="0" dirty="0">
                <a:ln>
                  <a:noFill/>
                </a:ln>
                <a:solidFill>
                  <a:prstClr val="black"/>
                </a:solidFill>
                <a:effectLst/>
                <a:uLnTx/>
                <a:uFillTx/>
                <a:latin typeface="Calibri"/>
                <a:ea typeface="+mn-ea"/>
                <a:cs typeface="Calibri"/>
              </a:rPr>
              <a:t>11n, 2.4 GHz, 20 MHz)</a:t>
            </a:r>
            <a:endParaRPr kumimoji="0" lang="en-IN" sz="1754" b="1" i="0" u="none" strike="noStrike" kern="1200" cap="none" spc="-1" normalizeH="0" baseline="0" noProof="0" dirty="0">
              <a:ln>
                <a:noFill/>
              </a:ln>
              <a:solidFill>
                <a:prstClr val="black"/>
              </a:solidFill>
              <a:effectLst/>
              <a:uLnTx/>
              <a:uFillTx/>
              <a:latin typeface="Calibri"/>
              <a:ea typeface="+mn-ea"/>
              <a:cs typeface="Calibri"/>
            </a:endParaRPr>
          </a:p>
        </p:txBody>
      </p:sp>
      <p:sp>
        <p:nvSpPr>
          <p:cNvPr id="2" name="TextBox 1">
            <a:extLst>
              <a:ext uri="{FF2B5EF4-FFF2-40B4-BE49-F238E27FC236}">
                <a16:creationId xmlns:a16="http://schemas.microsoft.com/office/drawing/2014/main" id="{7CF92089-D36E-47AD-A2A5-DD844EE7E091}"/>
              </a:ext>
            </a:extLst>
          </p:cNvPr>
          <p:cNvSpPr txBox="1"/>
          <p:nvPr/>
        </p:nvSpPr>
        <p:spPr>
          <a:xfrm>
            <a:off x="10865360" y="6576579"/>
            <a:ext cx="1436036" cy="297736"/>
          </a:xfrm>
          <a:prstGeom prst="rect">
            <a:avLst/>
          </a:prstGeom>
          <a:noFill/>
        </p:spPr>
        <p:txBody>
          <a:bodyPr rot="0" spcFirstLastPara="0" vertOverflow="overflow" horzOverflow="overflow" vert="horz" wrap="square" lIns="110581" tIns="55290" rIns="110581" bIns="5529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9" b="0" i="0" u="none" strike="noStrike" kern="1200" cap="none" spc="0" normalizeH="0" baseline="0" noProof="0" dirty="0">
                <a:ln>
                  <a:noFill/>
                </a:ln>
                <a:solidFill>
                  <a:prstClr val="black"/>
                </a:solidFill>
                <a:effectLst/>
                <a:uLnTx/>
                <a:uFillTx/>
                <a:latin typeface="Calibri"/>
                <a:ea typeface="+mn-ea"/>
                <a:cs typeface="+mn-cs"/>
              </a:rPr>
              <a:t>Date: 08/06/2022</a:t>
            </a:r>
          </a:p>
        </p:txBody>
      </p:sp>
      <p:sp>
        <p:nvSpPr>
          <p:cNvPr id="3" name="TextBox 2">
            <a:extLst>
              <a:ext uri="{FF2B5EF4-FFF2-40B4-BE49-F238E27FC236}">
                <a16:creationId xmlns:a16="http://schemas.microsoft.com/office/drawing/2014/main" id="{654DEA94-E7D2-7948-C721-2F18B619EEA3}"/>
              </a:ext>
            </a:extLst>
          </p:cNvPr>
          <p:cNvSpPr txBox="1"/>
          <p:nvPr/>
        </p:nvSpPr>
        <p:spPr>
          <a:xfrm>
            <a:off x="270496" y="6390398"/>
            <a:ext cx="5074548" cy="313002"/>
          </a:xfrm>
          <a:prstGeom prst="rect">
            <a:avLst/>
          </a:prstGeom>
          <a:noFill/>
        </p:spPr>
        <p:txBody>
          <a:bodyPr rot="0" spcFirstLastPara="0" vertOverflow="overflow" horzOverflow="overflow" vert="horz" wrap="square" lIns="91437" tIns="45718" rIns="91437" bIns="45718"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 25 throughput readings of 10 sec each were taken to calculate CI</a:t>
            </a:r>
            <a:endParaRPr kumimoji="0" lang="en-GB" sz="1400" b="1" i="0" u="none" strike="noStrike" kern="1200" cap="none" spc="0" normalizeH="0" baseline="0" noProof="0" dirty="0">
              <a:ln>
                <a:noFill/>
              </a:ln>
              <a:solidFill>
                <a:prstClr val="black"/>
              </a:solidFill>
              <a:effectLst/>
              <a:uLnTx/>
              <a:uFillTx/>
              <a:latin typeface="Calibri"/>
              <a:ea typeface="Calibri"/>
              <a:cs typeface="Calibri"/>
            </a:endParaRPr>
          </a:p>
        </p:txBody>
      </p:sp>
      <p:pic>
        <p:nvPicPr>
          <p:cNvPr id="5" name="Picture 4">
            <a:extLst>
              <a:ext uri="{FF2B5EF4-FFF2-40B4-BE49-F238E27FC236}">
                <a16:creationId xmlns:a16="http://schemas.microsoft.com/office/drawing/2014/main" id="{EE54C2F2-D89F-9148-62D9-74F4D9CAABA9}"/>
              </a:ext>
            </a:extLst>
          </p:cNvPr>
          <p:cNvPicPr>
            <a:picLocks noChangeAspect="1"/>
          </p:cNvPicPr>
          <p:nvPr/>
        </p:nvPicPr>
        <p:blipFill>
          <a:blip r:embed="rId3"/>
          <a:stretch>
            <a:fillRect/>
          </a:stretch>
        </p:blipFill>
        <p:spPr>
          <a:xfrm>
            <a:off x="4214190" y="308557"/>
            <a:ext cx="3544829" cy="1503724"/>
          </a:xfrm>
          <a:prstGeom prst="rect">
            <a:avLst/>
          </a:prstGeom>
        </p:spPr>
      </p:pic>
      <p:cxnSp>
        <p:nvCxnSpPr>
          <p:cNvPr id="7" name="Straight Arrow Connector 6">
            <a:extLst>
              <a:ext uri="{FF2B5EF4-FFF2-40B4-BE49-F238E27FC236}">
                <a16:creationId xmlns:a16="http://schemas.microsoft.com/office/drawing/2014/main" id="{9B605DF7-96F0-D543-5745-A2BB15C22D4A}"/>
              </a:ext>
            </a:extLst>
          </p:cNvPr>
          <p:cNvCxnSpPr>
            <a:cxnSpLocks/>
          </p:cNvCxnSpPr>
          <p:nvPr/>
        </p:nvCxnSpPr>
        <p:spPr>
          <a:xfrm flipH="1">
            <a:off x="6790820" y="1203300"/>
            <a:ext cx="591930" cy="504937"/>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84113A3-8C2B-DBAD-5346-70A8466A63A2}"/>
              </a:ext>
            </a:extLst>
          </p:cNvPr>
          <p:cNvCxnSpPr>
            <a:cxnSpLocks/>
          </p:cNvCxnSpPr>
          <p:nvPr/>
        </p:nvCxnSpPr>
        <p:spPr>
          <a:xfrm>
            <a:off x="4653723" y="1203300"/>
            <a:ext cx="593034" cy="437585"/>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5139B98-9293-E392-BB78-2012D20B344E}"/>
              </a:ext>
            </a:extLst>
          </p:cNvPr>
          <p:cNvSpPr txBox="1"/>
          <p:nvPr/>
        </p:nvSpPr>
        <p:spPr>
          <a:xfrm>
            <a:off x="7086785" y="1358215"/>
            <a:ext cx="1093314" cy="307777"/>
          </a:xfrm>
          <a:prstGeom prst="rect">
            <a:avLst/>
          </a:prstGeom>
          <a:noFill/>
          <a:ln>
            <a:noFill/>
          </a:ln>
        </p:spPr>
        <p:txBody>
          <a:bodyPr wrap="square" rtlCol="0">
            <a:spAutoFit/>
          </a:bodyPr>
          <a:lstStyle/>
          <a:p>
            <a:pPr marL="0" marR="0" lvl="0" indent="0" algn="ctr" defTabSz="107286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Bulk TCP</a:t>
            </a:r>
            <a:endParaRPr kumimoji="0" lang="en-IN"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83E4A8D8-7DE1-F571-522A-4FFF8B2EDEF5}"/>
              </a:ext>
            </a:extLst>
          </p:cNvPr>
          <p:cNvSpPr txBox="1"/>
          <p:nvPr/>
        </p:nvSpPr>
        <p:spPr>
          <a:xfrm>
            <a:off x="3869006" y="1363868"/>
            <a:ext cx="1093314" cy="307777"/>
          </a:xfrm>
          <a:prstGeom prst="rect">
            <a:avLst/>
          </a:prstGeom>
          <a:noFill/>
          <a:ln>
            <a:noFill/>
          </a:ln>
        </p:spPr>
        <p:txBody>
          <a:bodyPr wrap="square" rtlCol="0">
            <a:spAutoFit/>
          </a:bodyPr>
          <a:lstStyle/>
          <a:p>
            <a:pPr marL="0" marR="0" lvl="0" indent="0" algn="ctr" defTabSz="107286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Bulk TCP</a:t>
            </a:r>
            <a:endParaRPr kumimoji="0" lang="en-IN"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104D876F-4D33-AB11-4BFE-FD6D142E6049}"/>
              </a:ext>
            </a:extLst>
          </p:cNvPr>
          <p:cNvSpPr txBox="1"/>
          <p:nvPr/>
        </p:nvSpPr>
        <p:spPr>
          <a:xfrm>
            <a:off x="5914888" y="6387357"/>
            <a:ext cx="6277112" cy="307773"/>
          </a:xfrm>
          <a:prstGeom prst="rect">
            <a:avLst/>
          </a:prstGeom>
          <a:noFill/>
        </p:spPr>
        <p:txBody>
          <a:bodyPr rot="0" spcFirstLastPara="0" vertOverflow="overflow" horzOverflow="overflow" vert="horz" wrap="square" lIns="91437" tIns="45718" rIns="91437" bIns="45718"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Calibri"/>
                <a:cs typeface="Calibri"/>
              </a:rPr>
              <a:t>WAN: emulated in Linux </a:t>
            </a:r>
            <a:r>
              <a:rPr kumimoji="0" lang="en-GB" sz="1400" b="1" i="1" u="none" strike="noStrike" kern="1200" cap="none" spc="0" normalizeH="0" baseline="0" noProof="0" dirty="0" err="1">
                <a:ln>
                  <a:noFill/>
                </a:ln>
                <a:solidFill>
                  <a:prstClr val="black"/>
                </a:solidFill>
                <a:effectLst/>
                <a:uLnTx/>
                <a:uFillTx/>
                <a:latin typeface="Calibri"/>
                <a:ea typeface="Calibri"/>
                <a:cs typeface="Calibri"/>
              </a:rPr>
              <a:t>netem</a:t>
            </a:r>
            <a:r>
              <a:rPr kumimoji="0" lang="en-GB" sz="1400" b="1" i="0" u="none" strike="noStrike" kern="1200" cap="none" spc="0" normalizeH="0" baseline="0" noProof="0" dirty="0">
                <a:ln>
                  <a:noFill/>
                </a:ln>
                <a:solidFill>
                  <a:prstClr val="black"/>
                </a:solidFill>
                <a:effectLst/>
                <a:uLnTx/>
                <a:uFillTx/>
                <a:latin typeface="Calibri"/>
                <a:ea typeface="Calibri"/>
                <a:cs typeface="Calibri"/>
              </a:rPr>
              <a:t>, 75 </a:t>
            </a:r>
            <a:r>
              <a:rPr kumimoji="0" lang="en-GB" sz="1400" b="1" i="0" u="none" strike="noStrike" kern="1200" cap="none" spc="0" normalizeH="0" baseline="0" noProof="0" dirty="0" err="1">
                <a:ln>
                  <a:noFill/>
                </a:ln>
                <a:solidFill>
                  <a:prstClr val="black"/>
                </a:solidFill>
                <a:effectLst/>
                <a:uLnTx/>
                <a:uFillTx/>
                <a:latin typeface="Calibri"/>
                <a:ea typeface="Calibri"/>
                <a:cs typeface="Calibri"/>
              </a:rPr>
              <a:t>ms</a:t>
            </a:r>
            <a:r>
              <a:rPr kumimoji="0" lang="en-GB" sz="1400" b="1" i="0" u="none" strike="noStrike" kern="1200" cap="none" spc="0" normalizeH="0" baseline="0" noProof="0" dirty="0">
                <a:ln>
                  <a:noFill/>
                </a:ln>
                <a:solidFill>
                  <a:prstClr val="black"/>
                </a:solidFill>
                <a:effectLst/>
                <a:uLnTx/>
                <a:uFillTx/>
                <a:latin typeface="Calibri"/>
                <a:ea typeface="Calibri"/>
                <a:cs typeface="Calibri"/>
              </a:rPr>
              <a:t> delay each way, 200 Mbps bottleneck rate </a:t>
            </a:r>
          </a:p>
        </p:txBody>
      </p:sp>
    </p:spTree>
    <p:extLst>
      <p:ext uri="{BB962C8B-B14F-4D97-AF65-F5344CB8AC3E}">
        <p14:creationId xmlns:p14="http://schemas.microsoft.com/office/powerpoint/2010/main" val="2826139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stomShape 1">
            <a:extLst>
              <a:ext uri="{FF2B5EF4-FFF2-40B4-BE49-F238E27FC236}">
                <a16:creationId xmlns:a16="http://schemas.microsoft.com/office/drawing/2014/main" id="{360C432D-7856-BF61-D333-D3DFB041EAEE}"/>
              </a:ext>
            </a:extLst>
          </p:cNvPr>
          <p:cNvSpPr/>
          <p:nvPr/>
        </p:nvSpPr>
        <p:spPr>
          <a:xfrm>
            <a:off x="485513" y="-104041"/>
            <a:ext cx="10963951" cy="648701"/>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1" normalizeH="0" baseline="0" noProof="0" dirty="0">
                <a:ln>
                  <a:noFill/>
                </a:ln>
                <a:solidFill>
                  <a:prstClr val="black"/>
                </a:solidFill>
                <a:effectLst/>
                <a:uLnTx/>
                <a:uFillTx/>
                <a:latin typeface="Calibri"/>
                <a:ea typeface="+mn-ea"/>
                <a:cs typeface="Calibri"/>
              </a:rPr>
              <a:t>Bulk TCP and </a:t>
            </a:r>
            <a:r>
              <a:rPr kumimoji="0" lang="en-IN" sz="2400" b="1" i="0" u="none" strike="noStrike" kern="1200" cap="none" spc="-1" normalizeH="0" baseline="0" noProof="0" dirty="0">
                <a:ln>
                  <a:noFill/>
                </a:ln>
                <a:solidFill>
                  <a:prstClr val="black"/>
                </a:solidFill>
                <a:effectLst/>
                <a:uLnTx/>
                <a:uFillTx/>
                <a:latin typeface="Calibri"/>
                <a:ea typeface="Calibri"/>
                <a:cs typeface="Calibri"/>
              </a:rPr>
              <a:t>HTTP Transfers: (11n, 2.4 GHz, 20 MHz)</a:t>
            </a:r>
            <a:endParaRPr kumimoji="0" lang="en-IN" sz="2400" b="1" i="0" u="none" strike="noStrike" kern="1200" cap="none" spc="-1" normalizeH="0" baseline="0" noProof="0" dirty="0">
              <a:ln>
                <a:noFill/>
              </a:ln>
              <a:solidFill>
                <a:prstClr val="black"/>
              </a:solidFill>
              <a:effectLst/>
              <a:uLnTx/>
              <a:uFillTx/>
              <a:latin typeface="Calibri"/>
              <a:ea typeface="+mn-ea"/>
              <a:cs typeface="Calibri"/>
            </a:endParaRPr>
          </a:p>
        </p:txBody>
      </p:sp>
      <p:graphicFrame>
        <p:nvGraphicFramePr>
          <p:cNvPr id="2" name="Table 146">
            <a:extLst>
              <a:ext uri="{FF2B5EF4-FFF2-40B4-BE49-F238E27FC236}">
                <a16:creationId xmlns:a16="http://schemas.microsoft.com/office/drawing/2014/main" id="{7DDC956B-0F5D-DD15-A085-C9D4C27BEE1E}"/>
              </a:ext>
            </a:extLst>
          </p:cNvPr>
          <p:cNvGraphicFramePr>
            <a:graphicFrameLocks noGrp="1"/>
          </p:cNvGraphicFramePr>
          <p:nvPr>
            <p:extLst>
              <p:ext uri="{D42A27DB-BD31-4B8C-83A1-F6EECF244321}">
                <p14:modId xmlns:p14="http://schemas.microsoft.com/office/powerpoint/2010/main" val="2117118705"/>
              </p:ext>
            </p:extLst>
          </p:nvPr>
        </p:nvGraphicFramePr>
        <p:xfrm>
          <a:off x="2748096" y="3346549"/>
          <a:ext cx="5976301" cy="2617748"/>
        </p:xfrm>
        <a:graphic>
          <a:graphicData uri="http://schemas.openxmlformats.org/drawingml/2006/table">
            <a:tbl>
              <a:tblPr firstRow="1" bandRow="1">
                <a:tableStyleId>{5C22544A-7EE6-4342-B048-85BDC9FD1C3A}</a:tableStyleId>
              </a:tblPr>
              <a:tblGrid>
                <a:gridCol w="360870">
                  <a:extLst>
                    <a:ext uri="{9D8B030D-6E8A-4147-A177-3AD203B41FA5}">
                      <a16:colId xmlns:a16="http://schemas.microsoft.com/office/drawing/2014/main" val="4058011973"/>
                    </a:ext>
                  </a:extLst>
                </a:gridCol>
                <a:gridCol w="2514749">
                  <a:extLst>
                    <a:ext uri="{9D8B030D-6E8A-4147-A177-3AD203B41FA5}">
                      <a16:colId xmlns:a16="http://schemas.microsoft.com/office/drawing/2014/main" val="3007420008"/>
                    </a:ext>
                  </a:extLst>
                </a:gridCol>
                <a:gridCol w="1158438">
                  <a:extLst>
                    <a:ext uri="{9D8B030D-6E8A-4147-A177-3AD203B41FA5}">
                      <a16:colId xmlns:a16="http://schemas.microsoft.com/office/drawing/2014/main" val="43876929"/>
                    </a:ext>
                  </a:extLst>
                </a:gridCol>
                <a:gridCol w="1942244">
                  <a:extLst>
                    <a:ext uri="{9D8B030D-6E8A-4147-A177-3AD203B41FA5}">
                      <a16:colId xmlns:a16="http://schemas.microsoft.com/office/drawing/2014/main" val="3159599094"/>
                    </a:ext>
                  </a:extLst>
                </a:gridCol>
              </a:tblGrid>
              <a:tr h="998365">
                <a:tc>
                  <a:txBody>
                    <a:bodyPr/>
                    <a:lstStyle/>
                    <a:p>
                      <a:endParaRPr lang="en-IN" sz="1500" b="0">
                        <a:latin typeface="Calibri"/>
                      </a:endParaRPr>
                    </a:p>
                  </a:txBody>
                  <a:tcPr marL="110585" marR="110585" marT="55292" marB="55292" anchor="ctr" anchorCtr="1"/>
                </a:tc>
                <a:tc>
                  <a:txBody>
                    <a:bodyPr/>
                    <a:lstStyle/>
                    <a:p>
                      <a:pPr lvl="0" algn="ctr">
                        <a:buNone/>
                      </a:pPr>
                      <a:r>
                        <a:rPr lang="en-US" sz="1500" b="1" dirty="0">
                          <a:latin typeface="Calibri"/>
                        </a:rPr>
                        <a:t>Scenario</a:t>
                      </a:r>
                    </a:p>
                    <a:p>
                      <a:pPr lvl="0" algn="ctr">
                        <a:buNone/>
                      </a:pPr>
                      <a:r>
                        <a:rPr lang="en-US" sz="1500" b="1" dirty="0">
                          <a:latin typeface="Calibri"/>
                        </a:rPr>
                        <a:t>(3min experiments)</a:t>
                      </a:r>
                    </a:p>
                  </a:txBody>
                  <a:tcPr marL="110585" marR="110585" marT="55292" marB="55292" anchor="ctr"/>
                </a:tc>
                <a:tc>
                  <a:txBody>
                    <a:bodyPr/>
                    <a:lstStyle/>
                    <a:p>
                      <a:pPr lvl="0" algn="ctr">
                        <a:buNone/>
                      </a:pPr>
                      <a:r>
                        <a:rPr lang="en-US" sz="1500" b="1" dirty="0">
                          <a:latin typeface="Calibri"/>
                        </a:rPr>
                        <a:t>AP2-STA2 Avg. HTTP  Response Time (</a:t>
                      </a:r>
                      <a:r>
                        <a:rPr lang="en-US" sz="1500" b="1" dirty="0" err="1">
                          <a:latin typeface="Calibri"/>
                        </a:rPr>
                        <a:t>ms</a:t>
                      </a:r>
                      <a:r>
                        <a:rPr lang="en-US" sz="1500" b="1" dirty="0">
                          <a:latin typeface="Calibri"/>
                        </a:rPr>
                        <a:t>)</a:t>
                      </a:r>
                      <a:endParaRPr lang="en-US" sz="2500" dirty="0"/>
                    </a:p>
                  </a:txBody>
                  <a:tcPr marL="110585" marR="110585" marT="55292" marB="55292" anchor="ctr" anchorCtr="1"/>
                </a:tc>
                <a:tc>
                  <a:txBody>
                    <a:bodyPr/>
                    <a:lstStyle/>
                    <a:p>
                      <a:pPr lvl="0" algn="ctr">
                        <a:buNone/>
                      </a:pPr>
                      <a:r>
                        <a:rPr lang="en-US" sz="1500" b="1" i="0" u="none" strike="noStrike" noProof="0" dirty="0">
                          <a:latin typeface="Calibri"/>
                        </a:rPr>
                        <a:t>AP1-STA1 </a:t>
                      </a:r>
                    </a:p>
                    <a:p>
                      <a:pPr lvl="0" algn="ctr">
                        <a:buNone/>
                      </a:pPr>
                      <a:r>
                        <a:rPr lang="en-US" sz="1500" b="1" i="0" u="none" strike="noStrike" noProof="0" dirty="0">
                          <a:latin typeface="Calibri"/>
                        </a:rPr>
                        <a:t>TCP Throughput (Mbps)</a:t>
                      </a:r>
                      <a:endParaRPr lang="en-US" sz="2500" dirty="0"/>
                    </a:p>
                  </a:txBody>
                  <a:tcPr marL="110585" marR="110585" marT="55290" marB="55290" anchor="ctr"/>
                </a:tc>
                <a:extLst>
                  <a:ext uri="{0D108BD9-81ED-4DB2-BD59-A6C34878D82A}">
                    <a16:rowId xmlns:a16="http://schemas.microsoft.com/office/drawing/2014/main" val="1793914966"/>
                  </a:ext>
                </a:extLst>
              </a:tr>
              <a:tr h="579707">
                <a:tc>
                  <a:txBody>
                    <a:bodyPr/>
                    <a:lstStyle/>
                    <a:p>
                      <a:pPr lvl="0">
                        <a:buNone/>
                      </a:pPr>
                      <a:r>
                        <a:rPr lang="en-US" sz="1500" b="0" dirty="0">
                          <a:latin typeface="Calibri"/>
                        </a:rPr>
                        <a:t>1</a:t>
                      </a:r>
                    </a:p>
                  </a:txBody>
                  <a:tcPr marL="110585" marR="110585" marT="55292" marB="55292" anchor="ctr"/>
                </a:tc>
                <a:tc>
                  <a:txBody>
                    <a:bodyPr/>
                    <a:lstStyle/>
                    <a:p>
                      <a:pPr lvl="0">
                        <a:buNone/>
                      </a:pPr>
                      <a:r>
                        <a:rPr lang="en-US" sz="1500" b="0" i="0" u="none" strike="noStrike" noProof="0" dirty="0">
                          <a:highlight>
                            <a:srgbClr val="FFFF00"/>
                          </a:highlight>
                          <a:latin typeface="Calibri"/>
                        </a:rPr>
                        <a:t>HTTP </a:t>
                      </a:r>
                      <a:r>
                        <a:rPr lang="en-US" sz="1500" b="0" i="0" u="none" strike="noStrike" noProof="0" dirty="0" err="1">
                          <a:highlight>
                            <a:srgbClr val="FFFF00"/>
                          </a:highlight>
                          <a:latin typeface="Calibri"/>
                        </a:rPr>
                        <a:t>Expts</a:t>
                      </a:r>
                      <a:r>
                        <a:rPr lang="en-US" sz="1500" b="0" i="0" u="none" strike="noStrike" noProof="0" dirty="0">
                          <a:highlight>
                            <a:srgbClr val="FFFF00"/>
                          </a:highlight>
                          <a:latin typeface="Calibri"/>
                        </a:rPr>
                        <a:t> </a:t>
                      </a:r>
                      <a:r>
                        <a:rPr lang="en-US" sz="1500" b="0" i="0" u="none" strike="noStrike" noProof="0" dirty="0">
                          <a:latin typeface="Calibri"/>
                        </a:rPr>
                        <a:t>- </a:t>
                      </a:r>
                      <a:r>
                        <a:rPr lang="en-US" sz="1500" b="0" i="0" u="none" strike="noStrike" noProof="0" dirty="0"/>
                        <a:t>No ADWISER – AP2-STA2 HTTP – AP1-STA1 TCP</a:t>
                      </a:r>
                      <a:endParaRPr lang="en-US" sz="2500" dirty="0"/>
                    </a:p>
                  </a:txBody>
                  <a:tcPr marL="110585" marR="110585" marT="55292" marB="55292" anchor="ctr"/>
                </a:tc>
                <a:tc>
                  <a:txBody>
                    <a:bodyPr/>
                    <a:lstStyle/>
                    <a:p>
                      <a:pPr lvl="0" algn="ctr">
                        <a:buNone/>
                      </a:pPr>
                      <a:r>
                        <a:rPr lang="en-US" sz="1500" dirty="0">
                          <a:latin typeface="Calibri"/>
                        </a:rPr>
                        <a:t>1000</a:t>
                      </a:r>
                    </a:p>
                  </a:txBody>
                  <a:tcPr marL="110585" marR="110585" marT="55292" marB="55292" anchor="ctr" anchorCtr="1">
                    <a:solidFill>
                      <a:srgbClr val="FF7C80"/>
                    </a:solidFill>
                  </a:tcPr>
                </a:tc>
                <a:tc>
                  <a:txBody>
                    <a:bodyPr/>
                    <a:lstStyle/>
                    <a:p>
                      <a:pPr lvl="0" algn="ctr">
                        <a:lnSpc>
                          <a:spcPct val="100000"/>
                        </a:lnSpc>
                        <a:spcBef>
                          <a:spcPts val="0"/>
                        </a:spcBef>
                        <a:spcAft>
                          <a:spcPts val="0"/>
                        </a:spcAft>
                        <a:buNone/>
                      </a:pPr>
                      <a:r>
                        <a:rPr lang="en-US" sz="1500" b="0" i="0" u="none" strike="noStrike" noProof="0" dirty="0"/>
                        <a:t>37.2 ± 0.9 </a:t>
                      </a:r>
                      <a:endParaRPr lang="en-US" sz="1500" dirty="0">
                        <a:latin typeface="Calibri"/>
                      </a:endParaRPr>
                    </a:p>
                  </a:txBody>
                  <a:tcPr marL="110585" marR="110585" marT="55290" marB="55290" anchor="ctr" anchorCtr="1">
                    <a:solidFill>
                      <a:srgbClr val="FF7C80"/>
                    </a:solidFill>
                  </a:tcPr>
                </a:tc>
                <a:extLst>
                  <a:ext uri="{0D108BD9-81ED-4DB2-BD59-A6C34878D82A}">
                    <a16:rowId xmlns:a16="http://schemas.microsoft.com/office/drawing/2014/main" val="2282628900"/>
                  </a:ext>
                </a:extLst>
              </a:tr>
              <a:tr h="774110">
                <a:tc>
                  <a:txBody>
                    <a:bodyPr/>
                    <a:lstStyle/>
                    <a:p>
                      <a:pPr lvl="0">
                        <a:buNone/>
                      </a:pPr>
                      <a:r>
                        <a:rPr lang="en-US" sz="1500" b="0" dirty="0">
                          <a:latin typeface="Calibri"/>
                        </a:rPr>
                        <a:t>2</a:t>
                      </a:r>
                    </a:p>
                  </a:txBody>
                  <a:tcPr marL="110585" marR="110585" marT="55290" marB="55290" anchor="ctr"/>
                </a:tc>
                <a:tc>
                  <a:txBody>
                    <a:bodyPr/>
                    <a:lstStyle/>
                    <a:p>
                      <a:pPr lvl="0">
                        <a:buNone/>
                      </a:pPr>
                      <a:r>
                        <a:rPr lang="en-US" sz="1500" b="0" i="0" u="none" strike="noStrike" noProof="0" dirty="0">
                          <a:highlight>
                            <a:srgbClr val="FFFF00"/>
                          </a:highlight>
                          <a:latin typeface="Calibri"/>
                        </a:rPr>
                        <a:t>HTTP </a:t>
                      </a:r>
                      <a:r>
                        <a:rPr lang="en-US" sz="1500" b="0" i="0" u="none" strike="noStrike" noProof="0" dirty="0" err="1">
                          <a:highlight>
                            <a:srgbClr val="FFFF00"/>
                          </a:highlight>
                          <a:latin typeface="Calibri"/>
                        </a:rPr>
                        <a:t>Expts</a:t>
                      </a:r>
                      <a:r>
                        <a:rPr lang="en-US" sz="1500" b="0" i="0" u="none" strike="noStrike" noProof="0" dirty="0">
                          <a:highlight>
                            <a:srgbClr val="FFFF00"/>
                          </a:highlight>
                          <a:latin typeface="Calibri"/>
                        </a:rPr>
                        <a:t> </a:t>
                      </a:r>
                      <a:r>
                        <a:rPr lang="en-US" sz="1500" b="0" i="0" u="none" strike="noStrike" noProof="0" dirty="0">
                          <a:latin typeface="Calibri"/>
                        </a:rPr>
                        <a:t>- </a:t>
                      </a:r>
                      <a:r>
                        <a:rPr lang="en-US" sz="1500" b="0" i="0" u="none" strike="noStrike" noProof="0" dirty="0"/>
                        <a:t>ADWISER 20ms – AP2-STA2 HTTP – AP1-STA1 TCP</a:t>
                      </a:r>
                      <a:endParaRPr lang="en-US" sz="2500" dirty="0"/>
                    </a:p>
                  </a:txBody>
                  <a:tcPr marL="110585" marR="110585" marT="55290" marB="55290" anchor="ctr"/>
                </a:tc>
                <a:tc>
                  <a:txBody>
                    <a:bodyPr/>
                    <a:lstStyle/>
                    <a:p>
                      <a:pPr lvl="0" algn="ctr">
                        <a:buNone/>
                      </a:pPr>
                      <a:r>
                        <a:rPr lang="en-US" sz="1500" b="0" i="0" u="none" strike="noStrike" noProof="0" dirty="0">
                          <a:latin typeface="Calibri"/>
                        </a:rPr>
                        <a:t>549</a:t>
                      </a:r>
                    </a:p>
                  </a:txBody>
                  <a:tcPr marL="110585" marR="110585" marT="55290" marB="55290" anchor="ctr"/>
                </a:tc>
                <a:tc>
                  <a:txBody>
                    <a:bodyPr/>
                    <a:lstStyle/>
                    <a:p>
                      <a:pPr lvl="0" algn="ctr">
                        <a:buNone/>
                      </a:pPr>
                      <a:r>
                        <a:rPr lang="en-US" sz="1500" b="0" i="0" u="none" strike="noStrike" noProof="0" dirty="0">
                          <a:latin typeface="Calibri"/>
                        </a:rPr>
                        <a:t>43.8 ± 0.71</a:t>
                      </a:r>
                      <a:endParaRPr lang="en-US" sz="2500" dirty="0"/>
                    </a:p>
                  </a:txBody>
                  <a:tcPr marL="110585" marR="110585" marT="55290" marB="55290" anchor="ctr"/>
                </a:tc>
                <a:extLst>
                  <a:ext uri="{0D108BD9-81ED-4DB2-BD59-A6C34878D82A}">
                    <a16:rowId xmlns:a16="http://schemas.microsoft.com/office/drawing/2014/main" val="682301263"/>
                  </a:ext>
                </a:extLst>
              </a:tr>
            </a:tbl>
          </a:graphicData>
        </a:graphic>
      </p:graphicFrame>
      <p:sp>
        <p:nvSpPr>
          <p:cNvPr id="4" name="TextBox 3">
            <a:extLst>
              <a:ext uri="{FF2B5EF4-FFF2-40B4-BE49-F238E27FC236}">
                <a16:creationId xmlns:a16="http://schemas.microsoft.com/office/drawing/2014/main" id="{AEB145F8-3788-D8B2-B956-407A9241AF3A}"/>
              </a:ext>
            </a:extLst>
          </p:cNvPr>
          <p:cNvSpPr txBox="1"/>
          <p:nvPr/>
        </p:nvSpPr>
        <p:spPr>
          <a:xfrm>
            <a:off x="10961150" y="6560264"/>
            <a:ext cx="1436036" cy="297736"/>
          </a:xfrm>
          <a:prstGeom prst="rect">
            <a:avLst/>
          </a:prstGeom>
          <a:noFill/>
        </p:spPr>
        <p:txBody>
          <a:bodyPr rot="0" spcFirstLastPara="0" vertOverflow="overflow" horzOverflow="overflow" vert="horz" wrap="square" lIns="110581" tIns="55290" rIns="110581" bIns="5529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9" b="0" i="0" u="none" strike="noStrike" kern="1200" cap="none" spc="0" normalizeH="0" baseline="0" noProof="0" dirty="0">
                <a:ln>
                  <a:noFill/>
                </a:ln>
                <a:solidFill>
                  <a:prstClr val="black"/>
                </a:solidFill>
                <a:effectLst/>
                <a:uLnTx/>
                <a:uFillTx/>
                <a:latin typeface="Calibri" panose="020F0502020204030204"/>
                <a:ea typeface="+mn-ea"/>
                <a:cs typeface="+mn-cs"/>
              </a:rPr>
              <a:t>Date: 08/06/2022</a:t>
            </a:r>
          </a:p>
        </p:txBody>
      </p:sp>
      <p:pic>
        <p:nvPicPr>
          <p:cNvPr id="3" name="Picture 2">
            <a:extLst>
              <a:ext uri="{FF2B5EF4-FFF2-40B4-BE49-F238E27FC236}">
                <a16:creationId xmlns:a16="http://schemas.microsoft.com/office/drawing/2014/main" id="{4D74F1CE-6D63-6CA3-B676-42BD318EE6D1}"/>
              </a:ext>
            </a:extLst>
          </p:cNvPr>
          <p:cNvPicPr>
            <a:picLocks noChangeAspect="1"/>
          </p:cNvPicPr>
          <p:nvPr/>
        </p:nvPicPr>
        <p:blipFill>
          <a:blip r:embed="rId2"/>
          <a:stretch>
            <a:fillRect/>
          </a:stretch>
        </p:blipFill>
        <p:spPr>
          <a:xfrm>
            <a:off x="1422400" y="631030"/>
            <a:ext cx="3544829" cy="1503724"/>
          </a:xfrm>
          <a:prstGeom prst="rect">
            <a:avLst/>
          </a:prstGeom>
        </p:spPr>
      </p:pic>
      <p:cxnSp>
        <p:nvCxnSpPr>
          <p:cNvPr id="16" name="Straight Arrow Connector 15">
            <a:extLst>
              <a:ext uri="{FF2B5EF4-FFF2-40B4-BE49-F238E27FC236}">
                <a16:creationId xmlns:a16="http://schemas.microsoft.com/office/drawing/2014/main" id="{6EBD0EF8-EDE8-F8B9-F01A-1B5E9A68EF94}"/>
              </a:ext>
            </a:extLst>
          </p:cNvPr>
          <p:cNvCxnSpPr>
            <a:cxnSpLocks/>
          </p:cNvCxnSpPr>
          <p:nvPr/>
        </p:nvCxnSpPr>
        <p:spPr>
          <a:xfrm flipH="1">
            <a:off x="3999030" y="1525773"/>
            <a:ext cx="591930" cy="504937"/>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2165CB-B45A-5F39-F394-6F314F0EC449}"/>
              </a:ext>
            </a:extLst>
          </p:cNvPr>
          <p:cNvCxnSpPr>
            <a:cxnSpLocks/>
          </p:cNvCxnSpPr>
          <p:nvPr/>
        </p:nvCxnSpPr>
        <p:spPr>
          <a:xfrm>
            <a:off x="1861933" y="1525773"/>
            <a:ext cx="593034" cy="437585"/>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0999651-7EB7-A0D1-758B-D7A230A51102}"/>
              </a:ext>
            </a:extLst>
          </p:cNvPr>
          <p:cNvSpPr txBox="1"/>
          <p:nvPr/>
        </p:nvSpPr>
        <p:spPr>
          <a:xfrm>
            <a:off x="4294995" y="1680688"/>
            <a:ext cx="1093314" cy="307777"/>
          </a:xfrm>
          <a:prstGeom prst="rect">
            <a:avLst/>
          </a:prstGeom>
          <a:noFill/>
          <a:ln>
            <a:noFill/>
          </a:ln>
        </p:spPr>
        <p:txBody>
          <a:bodyPr wrap="square" rtlCol="0">
            <a:spAutoFit/>
          </a:bodyPr>
          <a:lstStyle/>
          <a:p>
            <a:pPr marL="0" marR="0" lvl="0" indent="0" algn="ctr" defTabSz="107286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HTTP</a:t>
            </a:r>
            <a:endParaRPr kumimoji="0" lang="en-IN"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85356745-674F-2DEA-EFE6-9CDD13E25703}"/>
              </a:ext>
            </a:extLst>
          </p:cNvPr>
          <p:cNvSpPr txBox="1"/>
          <p:nvPr/>
        </p:nvSpPr>
        <p:spPr>
          <a:xfrm>
            <a:off x="1077216" y="1686341"/>
            <a:ext cx="1093314" cy="307777"/>
          </a:xfrm>
          <a:prstGeom prst="rect">
            <a:avLst/>
          </a:prstGeom>
          <a:noFill/>
          <a:ln>
            <a:noFill/>
          </a:ln>
        </p:spPr>
        <p:txBody>
          <a:bodyPr wrap="square" rtlCol="0">
            <a:spAutoFit/>
          </a:bodyPr>
          <a:lstStyle/>
          <a:p>
            <a:pPr marL="0" marR="0" lvl="0" indent="0" algn="ctr" defTabSz="107286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Bulk TCP</a:t>
            </a:r>
            <a:endParaRPr kumimoji="0" lang="en-IN"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Content Placeholder 2">
            <a:extLst>
              <a:ext uri="{FF2B5EF4-FFF2-40B4-BE49-F238E27FC236}">
                <a16:creationId xmlns:a16="http://schemas.microsoft.com/office/drawing/2014/main" id="{09F58CA3-B4A6-AB71-06FD-9A5D52A83B28}"/>
              </a:ext>
            </a:extLst>
          </p:cNvPr>
          <p:cNvSpPr txBox="1">
            <a:spLocks/>
          </p:cNvSpPr>
          <p:nvPr/>
        </p:nvSpPr>
        <p:spPr>
          <a:xfrm>
            <a:off x="6135023" y="456317"/>
            <a:ext cx="5425295" cy="1915798"/>
          </a:xfrm>
          <a:prstGeom prst="rect">
            <a:avLst/>
          </a:prstGeom>
        </p:spPr>
        <p:txBody>
          <a:bodyPr>
            <a:normAutofit fontScale="92500" lnSpcReduction="10000"/>
          </a:bodyPr>
          <a:lst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402325" marR="0" lvl="0" indent="-402325" algn="l" defTabSz="1072866"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LinLibertineT"/>
                <a:ea typeface="+mn-ea"/>
                <a:cs typeface="+mn-cs"/>
              </a:rPr>
              <a:t>Each HTTP download involved 10 HTTP requests: </a:t>
            </a:r>
          </a:p>
          <a:p>
            <a:pPr marL="871703" marR="0" lvl="1" indent="-335270" algn="l" defTabSz="1072866" rtl="0" eaLnBrk="1" fontAlgn="auto" latinLnBrk="0" hangingPunct="1">
              <a:lnSpc>
                <a:spcPct val="100000"/>
              </a:lnSpc>
              <a:spcBef>
                <a:spcPct val="20000"/>
              </a:spcBef>
              <a:spcAft>
                <a:spcPts val="0"/>
              </a:spcAft>
              <a:buClrTx/>
              <a:buSzTx/>
              <a:buFont typeface="Arial" pitchFamily="34" charset="0"/>
              <a:buChar char="–"/>
              <a:tabLst/>
              <a:defRPr/>
            </a:pPr>
            <a:r>
              <a:rPr kumimoji="0" lang="en-US" sz="1700" b="0" i="0" u="none" strike="noStrike" kern="1200" cap="none" spc="0" normalizeH="0" baseline="0" noProof="0" dirty="0">
                <a:ln>
                  <a:noFill/>
                </a:ln>
                <a:solidFill>
                  <a:srgbClr val="C00000"/>
                </a:solidFill>
                <a:effectLst/>
                <a:uLnTx/>
                <a:uFillTx/>
                <a:latin typeface="LinLibertineT"/>
                <a:ea typeface="+mn-ea"/>
                <a:cs typeface="+mn-cs"/>
              </a:rPr>
              <a:t>1 of size 1MB, 3 of size 10KB, 3 of size 100KB, and 3 of size 500KB, a total of 22</a:t>
            </a:r>
            <a:r>
              <a:rPr kumimoji="0" lang="en-US" sz="1700" b="0" i="0" u="none" strike="noStrike" kern="1200" cap="none" spc="0" normalizeH="0" baseline="0" noProof="0" dirty="0">
                <a:ln>
                  <a:noFill/>
                </a:ln>
                <a:solidFill>
                  <a:srgbClr val="C00000"/>
                </a:solidFill>
                <a:effectLst/>
                <a:uLnTx/>
                <a:uFillTx/>
                <a:latin typeface="LibertineMathMI"/>
                <a:ea typeface="+mn-ea"/>
                <a:cs typeface="+mn-cs"/>
              </a:rPr>
              <a:t>.</a:t>
            </a:r>
            <a:r>
              <a:rPr kumimoji="0" lang="en-US" sz="1700" b="0" i="0" u="none" strike="noStrike" kern="1200" cap="none" spc="0" normalizeH="0" baseline="0" noProof="0" dirty="0">
                <a:ln>
                  <a:noFill/>
                </a:ln>
                <a:solidFill>
                  <a:srgbClr val="C00000"/>
                </a:solidFill>
                <a:effectLst/>
                <a:uLnTx/>
                <a:uFillTx/>
                <a:latin typeface="LinLibertineT"/>
                <a:ea typeface="+mn-ea"/>
                <a:cs typeface="+mn-cs"/>
              </a:rPr>
              <a:t>640 Megabits</a:t>
            </a:r>
          </a:p>
          <a:p>
            <a:pPr marL="871703" marR="0" lvl="1" indent="-335270" algn="l" defTabSz="1072866" rtl="0" eaLnBrk="1" fontAlgn="auto" latinLnBrk="0" hangingPunct="1">
              <a:lnSpc>
                <a:spcPct val="100000"/>
              </a:lnSpc>
              <a:spcBef>
                <a:spcPct val="20000"/>
              </a:spcBef>
              <a:spcAft>
                <a:spcPts val="0"/>
              </a:spcAft>
              <a:buClrTx/>
              <a:buSzTx/>
              <a:buFont typeface="Arial" pitchFamily="34" charset="0"/>
              <a:buChar char="–"/>
              <a:tabLst/>
              <a:defRPr/>
            </a:pPr>
            <a:r>
              <a:rPr kumimoji="0" lang="en-US" sz="1700" b="0" i="0" u="none" strike="noStrike" kern="1200" cap="none" spc="0" normalizeH="0" baseline="0" noProof="0" dirty="0">
                <a:ln>
                  <a:noFill/>
                </a:ln>
                <a:solidFill>
                  <a:srgbClr val="C00000"/>
                </a:solidFill>
                <a:effectLst/>
                <a:uLnTx/>
                <a:uFillTx/>
                <a:latin typeface="LinLibertineT"/>
                <a:ea typeface="+mn-ea"/>
                <a:cs typeface="+mn-cs"/>
              </a:rPr>
              <a:t>All these objects were downloaded by several parallel TCP connections </a:t>
            </a:r>
          </a:p>
          <a:p>
            <a:pPr marL="402325" marR="0" lvl="0" indent="-402325" algn="l" defTabSz="1072866"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LinLibertineT"/>
                <a:ea typeface="+mn-ea"/>
                <a:cs typeface="+mn-cs"/>
              </a:rPr>
              <a:t>The think time was uniformly distributed between 100 and 500ms</a:t>
            </a:r>
            <a:endParaRPr kumimoji="0" lang="en-IN"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Speech Bubble: Rectangle with Corners Rounded 25">
            <a:extLst>
              <a:ext uri="{FF2B5EF4-FFF2-40B4-BE49-F238E27FC236}">
                <a16:creationId xmlns:a16="http://schemas.microsoft.com/office/drawing/2014/main" id="{870460DC-54E4-535C-433A-44F51F549532}"/>
              </a:ext>
            </a:extLst>
          </p:cNvPr>
          <p:cNvSpPr/>
          <p:nvPr/>
        </p:nvSpPr>
        <p:spPr>
          <a:xfrm>
            <a:off x="9615725" y="2297066"/>
            <a:ext cx="2563783" cy="1543331"/>
          </a:xfrm>
          <a:prstGeom prst="wedgeRoundRectCallout">
            <a:avLst>
              <a:gd name="adj1" fmla="val -106871"/>
              <a:gd name="adj2" fmla="val 158190"/>
              <a:gd name="adj3" fmla="val 16667"/>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spAutoFit/>
          </a:bodyPr>
          <a:lstStyle/>
          <a:p>
            <a:pPr marL="0" marR="0" lvl="0" indent="0" algn="ctr" defTabSz="914338" rtl="0" eaLnBrk="1" fontAlgn="auto" latinLnBrk="0" hangingPunct="1">
              <a:lnSpc>
                <a:spcPct val="100000"/>
              </a:lnSpc>
              <a:spcBef>
                <a:spcPts val="0"/>
              </a:spcBef>
              <a:spcAft>
                <a:spcPts val="0"/>
              </a:spcAft>
              <a:buClrTx/>
              <a:buSzTx/>
              <a:buFontTx/>
              <a:buNone/>
              <a:tabLst/>
              <a:defRPr/>
            </a:pPr>
            <a:r>
              <a:rPr kumimoji="0" lang="en-US" sz="1693" b="1" i="0" u="none" strike="noStrike" kern="1200" cap="none" spc="0" normalizeH="0" baseline="0" noProof="0" dirty="0">
                <a:ln>
                  <a:noFill/>
                </a:ln>
                <a:solidFill>
                  <a:prstClr val="black"/>
                </a:solidFill>
                <a:effectLst/>
                <a:uLnTx/>
                <a:uFillTx/>
                <a:latin typeface="Calibri"/>
                <a:ea typeface="+mn-ea"/>
                <a:cs typeface="+mn-cs"/>
              </a:rPr>
              <a:t>Think times provide an opportunity for AP1-STA1</a:t>
            </a:r>
            <a:r>
              <a:rPr lang="en-US" sz="1693" b="1" dirty="0">
                <a:solidFill>
                  <a:prstClr val="black"/>
                </a:solidFill>
                <a:latin typeface="Calibri"/>
              </a:rPr>
              <a:t> to steal</a:t>
            </a:r>
            <a:r>
              <a:rPr kumimoji="0" lang="en-US" sz="1693" b="1" i="0" u="none" strike="noStrike" kern="1200" cap="none" spc="0" normalizeH="0" baseline="0" noProof="0" dirty="0">
                <a:ln>
                  <a:noFill/>
                </a:ln>
                <a:solidFill>
                  <a:prstClr val="black"/>
                </a:solidFill>
                <a:effectLst/>
                <a:uLnTx/>
                <a:uFillTx/>
                <a:latin typeface="Calibri"/>
                <a:ea typeface="+mn-ea"/>
                <a:cs typeface="+mn-cs"/>
              </a:rPr>
              <a:t> the unused AP2-STA2 </a:t>
            </a:r>
            <a:r>
              <a:rPr kumimoji="0" lang="en-US" sz="1693" b="1" i="0" u="none" strike="noStrike" kern="1200" cap="none" spc="0" normalizeH="0" baseline="0" noProof="0" dirty="0" err="1">
                <a:ln>
                  <a:noFill/>
                </a:ln>
                <a:solidFill>
                  <a:prstClr val="black"/>
                </a:solidFill>
                <a:effectLst/>
                <a:uLnTx/>
                <a:uFillTx/>
                <a:latin typeface="Calibri"/>
                <a:ea typeface="+mn-ea"/>
                <a:cs typeface="+mn-cs"/>
              </a:rPr>
              <a:t>TxOPs</a:t>
            </a:r>
            <a:r>
              <a:rPr kumimoji="0" lang="en-US" sz="1693" b="1"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338" rtl="0" eaLnBrk="1" fontAlgn="auto" latinLnBrk="0" hangingPunct="1">
              <a:lnSpc>
                <a:spcPct val="100000"/>
              </a:lnSpc>
              <a:spcBef>
                <a:spcPts val="0"/>
              </a:spcBef>
              <a:spcAft>
                <a:spcPts val="0"/>
              </a:spcAft>
              <a:buClrTx/>
              <a:buSzTx/>
              <a:buFontTx/>
              <a:buNone/>
              <a:tabLst/>
              <a:defRPr/>
            </a:pPr>
            <a:r>
              <a:rPr kumimoji="0" lang="en-US" sz="1693" b="1" i="1" u="none" strike="noStrike" kern="1200" cap="none" spc="0" normalizeH="0" baseline="0" noProof="0" dirty="0">
                <a:ln>
                  <a:noFill/>
                </a:ln>
                <a:solidFill>
                  <a:prstClr val="black"/>
                </a:solidFill>
                <a:effectLst/>
                <a:uLnTx/>
                <a:uFillTx/>
                <a:latin typeface="Calibri"/>
                <a:ea typeface="+mn-ea"/>
                <a:cs typeface="+mn-cs"/>
              </a:rPr>
              <a:t>Dynamic</a:t>
            </a:r>
            <a:r>
              <a:rPr kumimoji="0" lang="en-US" sz="1693" b="1" i="0" u="none" strike="noStrike" kern="1200" cap="none" spc="0" normalizeH="0" baseline="0" noProof="0" dirty="0">
                <a:ln>
                  <a:noFill/>
                </a:ln>
                <a:solidFill>
                  <a:prstClr val="black"/>
                </a:solidFill>
                <a:effectLst/>
                <a:uLnTx/>
                <a:uFillTx/>
                <a:latin typeface="Calibri"/>
                <a:ea typeface="+mn-ea"/>
                <a:cs typeface="+mn-cs"/>
              </a:rPr>
              <a:t> </a:t>
            </a:r>
            <a:r>
              <a:rPr kumimoji="0" lang="en-US" sz="1693" b="1" i="1" u="none" strike="noStrike" kern="1200" cap="none" spc="0" normalizeH="0" baseline="0" noProof="0" dirty="0">
                <a:ln>
                  <a:noFill/>
                </a:ln>
                <a:solidFill>
                  <a:prstClr val="black"/>
                </a:solidFill>
                <a:effectLst/>
                <a:uLnTx/>
                <a:uFillTx/>
                <a:latin typeface="Calibri"/>
                <a:ea typeface="+mn-ea"/>
                <a:cs typeface="+mn-cs"/>
              </a:rPr>
              <a:t>Time-Slicing</a:t>
            </a:r>
            <a:endParaRPr kumimoji="0" lang="en-IN" sz="1693" b="1" i="1" u="none" strike="noStrike" kern="1200" cap="none" spc="0" normalizeH="0" baseline="0" noProof="0" dirty="0">
              <a:ln>
                <a:noFill/>
              </a:ln>
              <a:solidFill>
                <a:prstClr val="black"/>
              </a:solidFill>
              <a:effectLst/>
              <a:uLnTx/>
              <a:uFillTx/>
              <a:latin typeface="Calibri"/>
              <a:ea typeface="+mn-ea"/>
              <a:cs typeface="+mn-cs"/>
            </a:endParaRPr>
          </a:p>
        </p:txBody>
      </p:sp>
      <p:sp>
        <p:nvSpPr>
          <p:cNvPr id="27" name="Speech Bubble: Rectangle with Corners Rounded 26">
            <a:extLst>
              <a:ext uri="{FF2B5EF4-FFF2-40B4-BE49-F238E27FC236}">
                <a16:creationId xmlns:a16="http://schemas.microsoft.com/office/drawing/2014/main" id="{66B67B93-7746-1DCD-EC2E-DC78AD6D48C2}"/>
              </a:ext>
            </a:extLst>
          </p:cNvPr>
          <p:cNvSpPr/>
          <p:nvPr/>
        </p:nvSpPr>
        <p:spPr>
          <a:xfrm>
            <a:off x="61062" y="2091454"/>
            <a:ext cx="2563783" cy="1255095"/>
          </a:xfrm>
          <a:prstGeom prst="wedgeRoundRectCallout">
            <a:avLst>
              <a:gd name="adj1" fmla="val 182723"/>
              <a:gd name="adj2" fmla="val 218172"/>
              <a:gd name="adj3" fmla="val 16667"/>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spAutoFit/>
          </a:bodyPr>
          <a:lstStyle/>
          <a:p>
            <a:pPr marL="0" marR="0" lvl="0" indent="0" algn="ctr" defTabSz="914338" rtl="0" eaLnBrk="1" fontAlgn="auto" latinLnBrk="0" hangingPunct="1">
              <a:lnSpc>
                <a:spcPct val="100000"/>
              </a:lnSpc>
              <a:spcBef>
                <a:spcPts val="0"/>
              </a:spcBef>
              <a:spcAft>
                <a:spcPts val="0"/>
              </a:spcAft>
              <a:buClrTx/>
              <a:buSzTx/>
              <a:buFontTx/>
              <a:buNone/>
              <a:tabLst/>
              <a:defRPr/>
            </a:pPr>
            <a:r>
              <a:rPr lang="en-US" sz="1693" b="1" dirty="0">
                <a:solidFill>
                  <a:prstClr val="black"/>
                </a:solidFill>
                <a:latin typeface="Calibri"/>
              </a:rPr>
              <a:t>ADWISER</a:t>
            </a:r>
            <a:r>
              <a:rPr kumimoji="0" lang="en-US" sz="1693" b="1" i="0" u="none" strike="noStrike" kern="1200" cap="none" spc="0" normalizeH="0" baseline="0" noProof="0" dirty="0">
                <a:ln>
                  <a:noFill/>
                </a:ln>
                <a:solidFill>
                  <a:prstClr val="black"/>
                </a:solidFill>
                <a:effectLst/>
                <a:uLnTx/>
                <a:uFillTx/>
                <a:latin typeface="Calibri"/>
                <a:ea typeface="+mn-ea"/>
                <a:cs typeface="+mn-cs"/>
              </a:rPr>
              <a:t> provides higher throughput to the HTTP transfers, reducing their response time</a:t>
            </a:r>
            <a:endParaRPr kumimoji="0" lang="en-IN" sz="1693"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637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5"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503C5-FEF2-0E2F-5BA5-BA57271BA325}"/>
              </a:ext>
            </a:extLst>
          </p:cNvPr>
          <p:cNvSpPr>
            <a:spLocks noGrp="1"/>
          </p:cNvSpPr>
          <p:nvPr>
            <p:ph type="title"/>
          </p:nvPr>
        </p:nvSpPr>
        <p:spPr>
          <a:xfrm>
            <a:off x="0" y="48875"/>
            <a:ext cx="12192000" cy="425127"/>
          </a:xfrm>
        </p:spPr>
        <p:txBody>
          <a:bodyPr>
            <a:noAutofit/>
          </a:bodyPr>
          <a:lstStyle/>
          <a:p>
            <a:r>
              <a:rPr lang="en-US" sz="2903" dirty="0"/>
              <a:t>Downlink WebRTC Video over a Teams Call (11n, 2.4 GHz, 20 MHz)</a:t>
            </a:r>
            <a:endParaRPr lang="en-IN" sz="2903" dirty="0"/>
          </a:p>
        </p:txBody>
      </p:sp>
      <p:pic>
        <p:nvPicPr>
          <p:cNvPr id="4" name="Picture 3">
            <a:extLst>
              <a:ext uri="{FF2B5EF4-FFF2-40B4-BE49-F238E27FC236}">
                <a16:creationId xmlns:a16="http://schemas.microsoft.com/office/drawing/2014/main" id="{0A4D0069-9F44-2E2E-A700-F17CD035F45B}"/>
              </a:ext>
            </a:extLst>
          </p:cNvPr>
          <p:cNvPicPr>
            <a:picLocks noChangeAspect="1"/>
          </p:cNvPicPr>
          <p:nvPr/>
        </p:nvPicPr>
        <p:blipFill>
          <a:blip r:embed="rId2"/>
          <a:stretch>
            <a:fillRect/>
          </a:stretch>
        </p:blipFill>
        <p:spPr>
          <a:xfrm>
            <a:off x="7000269" y="531636"/>
            <a:ext cx="4029475" cy="2286342"/>
          </a:xfrm>
          <a:prstGeom prst="rect">
            <a:avLst/>
          </a:prstGeom>
        </p:spPr>
      </p:pic>
      <p:pic>
        <p:nvPicPr>
          <p:cNvPr id="5" name="Picture 4">
            <a:extLst>
              <a:ext uri="{FF2B5EF4-FFF2-40B4-BE49-F238E27FC236}">
                <a16:creationId xmlns:a16="http://schemas.microsoft.com/office/drawing/2014/main" id="{7C296669-D1B6-243E-F8DC-D209BDF80AB2}"/>
              </a:ext>
            </a:extLst>
          </p:cNvPr>
          <p:cNvPicPr>
            <a:picLocks noChangeAspect="1"/>
          </p:cNvPicPr>
          <p:nvPr/>
        </p:nvPicPr>
        <p:blipFill>
          <a:blip r:embed="rId3"/>
          <a:stretch>
            <a:fillRect/>
          </a:stretch>
        </p:blipFill>
        <p:spPr>
          <a:xfrm>
            <a:off x="1605546" y="3365696"/>
            <a:ext cx="4029475" cy="2296765"/>
          </a:xfrm>
          <a:prstGeom prst="rect">
            <a:avLst/>
          </a:prstGeom>
        </p:spPr>
      </p:pic>
      <p:pic>
        <p:nvPicPr>
          <p:cNvPr id="6" name="Picture 5">
            <a:extLst>
              <a:ext uri="{FF2B5EF4-FFF2-40B4-BE49-F238E27FC236}">
                <a16:creationId xmlns:a16="http://schemas.microsoft.com/office/drawing/2014/main" id="{D7A5ED33-BCBD-6309-6730-D4CE2BD2ED5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034448" y="3401001"/>
            <a:ext cx="3961115" cy="2196569"/>
          </a:xfrm>
          <a:prstGeom prst="rect">
            <a:avLst/>
          </a:prstGeom>
        </p:spPr>
      </p:pic>
      <p:sp>
        <p:nvSpPr>
          <p:cNvPr id="9" name="TextBox 8">
            <a:extLst>
              <a:ext uri="{FF2B5EF4-FFF2-40B4-BE49-F238E27FC236}">
                <a16:creationId xmlns:a16="http://schemas.microsoft.com/office/drawing/2014/main" id="{26414775-CCFA-BAC3-5FB0-540FF9FC496A}"/>
              </a:ext>
            </a:extLst>
          </p:cNvPr>
          <p:cNvSpPr txBox="1"/>
          <p:nvPr/>
        </p:nvSpPr>
        <p:spPr>
          <a:xfrm>
            <a:off x="6573390" y="2745732"/>
            <a:ext cx="4976466" cy="613373"/>
          </a:xfrm>
          <a:prstGeom prst="rect">
            <a:avLst/>
          </a:prstGeom>
          <a:noFill/>
        </p:spPr>
        <p:txBody>
          <a:bodyPr wrap="square" rtlCol="0">
            <a:spAutoFit/>
          </a:bodyPr>
          <a:lstStyle/>
          <a:p>
            <a:pPr marL="0" marR="0" lvl="0" indent="0" algn="ctr" defTabSz="1105875" rtl="0" eaLnBrk="1" fontAlgn="auto" latinLnBrk="0" hangingPunct="1">
              <a:lnSpc>
                <a:spcPct val="100000"/>
              </a:lnSpc>
              <a:spcBef>
                <a:spcPts val="0"/>
              </a:spcBef>
              <a:spcAft>
                <a:spcPts val="0"/>
              </a:spcAft>
              <a:buClrTx/>
              <a:buSzTx/>
              <a:buFontTx/>
              <a:buNone/>
              <a:tabLst/>
              <a:defRPr/>
            </a:pPr>
            <a:r>
              <a:rPr kumimoji="0" lang="en-US" sz="1693" b="1" i="0" u="none" strike="noStrike" kern="1200" cap="none" spc="0" normalizeH="0" baseline="0" noProof="0" dirty="0">
                <a:ln>
                  <a:noFill/>
                </a:ln>
                <a:solidFill>
                  <a:prstClr val="black"/>
                </a:solidFill>
                <a:effectLst/>
                <a:uLnTx/>
                <a:uFillTx/>
                <a:latin typeface="Calibri"/>
                <a:ea typeface="+mn-ea"/>
                <a:cs typeface="+mn-cs"/>
              </a:rPr>
              <a:t>Without ADWISER</a:t>
            </a:r>
          </a:p>
          <a:p>
            <a:pPr marL="0" marR="0" lvl="0" indent="0" algn="ctr" defTabSz="1105875" rtl="0" eaLnBrk="1" fontAlgn="auto" latinLnBrk="0" hangingPunct="1">
              <a:lnSpc>
                <a:spcPct val="100000"/>
              </a:lnSpc>
              <a:spcBef>
                <a:spcPts val="0"/>
              </a:spcBef>
              <a:spcAft>
                <a:spcPts val="0"/>
              </a:spcAft>
              <a:buClrTx/>
              <a:buSzTx/>
              <a:buFontTx/>
              <a:buNone/>
              <a:tabLst/>
              <a:defRPr/>
            </a:pPr>
            <a:r>
              <a:rPr kumimoji="0" lang="en-US" sz="1693" b="1" i="0" u="none" strike="noStrike" kern="1200" cap="none" spc="0" normalizeH="0" baseline="0" noProof="0" dirty="0">
                <a:ln>
                  <a:noFill/>
                </a:ln>
                <a:solidFill>
                  <a:prstClr val="black"/>
                </a:solidFill>
                <a:effectLst/>
                <a:uLnTx/>
                <a:uFillTx/>
                <a:latin typeface="Calibri"/>
                <a:ea typeface="+mn-ea"/>
                <a:cs typeface="+mn-cs"/>
              </a:rPr>
              <a:t>Only downlink video, no TCP Downloads</a:t>
            </a:r>
            <a:endParaRPr kumimoji="0" lang="en-IN" sz="1693" b="1"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a:extLst>
              <a:ext uri="{FF2B5EF4-FFF2-40B4-BE49-F238E27FC236}">
                <a16:creationId xmlns:a16="http://schemas.microsoft.com/office/drawing/2014/main" id="{EEF37199-52E9-FEF7-BDAF-C5E07CC55E9F}"/>
              </a:ext>
            </a:extLst>
          </p:cNvPr>
          <p:cNvSpPr txBox="1"/>
          <p:nvPr/>
        </p:nvSpPr>
        <p:spPr>
          <a:xfrm>
            <a:off x="1230616" y="5543780"/>
            <a:ext cx="4976466" cy="352854"/>
          </a:xfrm>
          <a:prstGeom prst="rect">
            <a:avLst/>
          </a:prstGeom>
          <a:noFill/>
        </p:spPr>
        <p:txBody>
          <a:bodyPr wrap="square" rtlCol="0">
            <a:spAutoFit/>
          </a:bodyPr>
          <a:lstStyle/>
          <a:p>
            <a:pPr marL="0" marR="0" lvl="0" indent="0" algn="ctr" defTabSz="1105875" rtl="0" eaLnBrk="1" fontAlgn="auto" latinLnBrk="0" hangingPunct="1">
              <a:lnSpc>
                <a:spcPct val="100000"/>
              </a:lnSpc>
              <a:spcBef>
                <a:spcPts val="0"/>
              </a:spcBef>
              <a:spcAft>
                <a:spcPts val="0"/>
              </a:spcAft>
              <a:buClrTx/>
              <a:buSzTx/>
              <a:buFontTx/>
              <a:buNone/>
              <a:tabLst/>
              <a:defRPr/>
            </a:pPr>
            <a:r>
              <a:rPr kumimoji="0" lang="en-US" sz="1693" b="1" i="0" u="none" strike="noStrike" kern="1200" cap="none" spc="0" normalizeH="0" baseline="0" noProof="0" dirty="0">
                <a:ln>
                  <a:noFill/>
                </a:ln>
                <a:solidFill>
                  <a:prstClr val="black"/>
                </a:solidFill>
                <a:effectLst/>
                <a:uLnTx/>
                <a:uFillTx/>
                <a:latin typeface="Calibri"/>
                <a:ea typeface="+mn-ea"/>
                <a:cs typeface="+mn-cs"/>
              </a:rPr>
              <a:t>Without ADWISER</a:t>
            </a:r>
          </a:p>
        </p:txBody>
      </p:sp>
      <p:sp>
        <p:nvSpPr>
          <p:cNvPr id="11" name="TextBox 10">
            <a:extLst>
              <a:ext uri="{FF2B5EF4-FFF2-40B4-BE49-F238E27FC236}">
                <a16:creationId xmlns:a16="http://schemas.microsoft.com/office/drawing/2014/main" id="{C969B139-DD8C-E0FA-E33D-67DA4AFC3BA9}"/>
              </a:ext>
            </a:extLst>
          </p:cNvPr>
          <p:cNvSpPr txBox="1"/>
          <p:nvPr/>
        </p:nvSpPr>
        <p:spPr>
          <a:xfrm>
            <a:off x="7748106" y="5522804"/>
            <a:ext cx="2918216" cy="352854"/>
          </a:xfrm>
          <a:prstGeom prst="rect">
            <a:avLst/>
          </a:prstGeom>
          <a:noFill/>
        </p:spPr>
        <p:txBody>
          <a:bodyPr wrap="square" rtlCol="0">
            <a:spAutoFit/>
          </a:bodyPr>
          <a:lstStyle/>
          <a:p>
            <a:pPr marL="0" marR="0" lvl="0" indent="0" algn="ctr" defTabSz="1105875" rtl="0" eaLnBrk="1" fontAlgn="auto" latinLnBrk="0" hangingPunct="1">
              <a:lnSpc>
                <a:spcPct val="100000"/>
              </a:lnSpc>
              <a:spcBef>
                <a:spcPts val="0"/>
              </a:spcBef>
              <a:spcAft>
                <a:spcPts val="0"/>
              </a:spcAft>
              <a:buClrTx/>
              <a:buSzTx/>
              <a:buFontTx/>
              <a:buNone/>
              <a:tabLst/>
              <a:defRPr/>
            </a:pPr>
            <a:r>
              <a:rPr kumimoji="0" lang="en-US" sz="1693" b="1" i="0" u="none" strike="noStrike" kern="1200" cap="none" spc="0" normalizeH="0" baseline="0" noProof="0" dirty="0">
                <a:ln>
                  <a:noFill/>
                </a:ln>
                <a:solidFill>
                  <a:prstClr val="black"/>
                </a:solidFill>
                <a:effectLst/>
                <a:uLnTx/>
                <a:uFillTx/>
                <a:latin typeface="Calibri"/>
                <a:ea typeface="+mn-ea"/>
                <a:cs typeface="+mn-cs"/>
              </a:rPr>
              <a:t>ADWISER TS-PFS-IB-ABR-QD </a:t>
            </a:r>
          </a:p>
        </p:txBody>
      </p:sp>
      <p:sp>
        <p:nvSpPr>
          <p:cNvPr id="16" name="TextBox 15">
            <a:extLst>
              <a:ext uri="{FF2B5EF4-FFF2-40B4-BE49-F238E27FC236}">
                <a16:creationId xmlns:a16="http://schemas.microsoft.com/office/drawing/2014/main" id="{7B1A90E1-4FE2-7343-DBC8-1095462758C1}"/>
              </a:ext>
            </a:extLst>
          </p:cNvPr>
          <p:cNvSpPr txBox="1"/>
          <p:nvPr/>
        </p:nvSpPr>
        <p:spPr>
          <a:xfrm>
            <a:off x="6917633" y="5764331"/>
            <a:ext cx="4334629" cy="613373"/>
          </a:xfrm>
          <a:prstGeom prst="rect">
            <a:avLst/>
          </a:prstGeom>
          <a:noFill/>
        </p:spPr>
        <p:txBody>
          <a:bodyPr wrap="square" rtlCol="0">
            <a:spAutoFit/>
          </a:bodyPr>
          <a:lstStyle/>
          <a:p>
            <a:pPr marL="0" marR="0" lvl="0" indent="0" algn="ctr" defTabSz="1105875" rtl="0" eaLnBrk="1" fontAlgn="auto" latinLnBrk="0" hangingPunct="1">
              <a:lnSpc>
                <a:spcPct val="100000"/>
              </a:lnSpc>
              <a:spcBef>
                <a:spcPts val="0"/>
              </a:spcBef>
              <a:spcAft>
                <a:spcPts val="0"/>
              </a:spcAft>
              <a:buClrTx/>
              <a:buSzTx/>
              <a:buFontTx/>
              <a:buNone/>
              <a:tabLst/>
              <a:defRPr/>
            </a:pPr>
            <a:r>
              <a:rPr kumimoji="0" lang="en-US" sz="1693" b="1" i="0" u="none" strike="noStrike" kern="1200" cap="none" spc="0" normalizeH="0" baseline="0" noProof="0" dirty="0">
                <a:ln>
                  <a:noFill/>
                </a:ln>
                <a:solidFill>
                  <a:prstClr val="black"/>
                </a:solidFill>
                <a:effectLst/>
                <a:uLnTx/>
                <a:uFillTx/>
                <a:latin typeface="Calibri"/>
                <a:ea typeface="+mn-ea"/>
                <a:cs typeface="+mn-cs"/>
              </a:rPr>
              <a:t>Video over PFS: low bit rate video is scheduled </a:t>
            </a:r>
          </a:p>
          <a:p>
            <a:pPr marL="0" marR="0" lvl="0" indent="0" algn="ctr" defTabSz="1105875" rtl="0" eaLnBrk="1" fontAlgn="auto" latinLnBrk="0" hangingPunct="1">
              <a:lnSpc>
                <a:spcPct val="100000"/>
              </a:lnSpc>
              <a:spcBef>
                <a:spcPts val="0"/>
              </a:spcBef>
              <a:spcAft>
                <a:spcPts val="0"/>
              </a:spcAft>
              <a:buClrTx/>
              <a:buSzTx/>
              <a:buFontTx/>
              <a:buNone/>
              <a:tabLst/>
              <a:defRPr/>
            </a:pPr>
            <a:r>
              <a:rPr kumimoji="0" lang="en-US" sz="1693" b="1" i="0" u="none" strike="noStrike" kern="1200" cap="none" spc="0" normalizeH="0" baseline="0" noProof="0" dirty="0">
                <a:ln>
                  <a:noFill/>
                </a:ln>
                <a:solidFill>
                  <a:prstClr val="black"/>
                </a:solidFill>
                <a:effectLst/>
                <a:uLnTx/>
                <a:uFillTx/>
                <a:latin typeface="Calibri"/>
                <a:ea typeface="+mn-ea"/>
                <a:cs typeface="+mn-cs"/>
              </a:rPr>
              <a:t>before releasing TCP packets</a:t>
            </a:r>
            <a:endParaRPr kumimoji="0" lang="en-IN" sz="1693" b="1"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Speech Bubble: Rectangle with Corners Rounded 17">
            <a:extLst>
              <a:ext uri="{FF2B5EF4-FFF2-40B4-BE49-F238E27FC236}">
                <a16:creationId xmlns:a16="http://schemas.microsoft.com/office/drawing/2014/main" id="{7B639A39-C76A-B8AA-D38B-CA58BBAFF75B}"/>
              </a:ext>
            </a:extLst>
          </p:cNvPr>
          <p:cNvSpPr/>
          <p:nvPr/>
        </p:nvSpPr>
        <p:spPr>
          <a:xfrm>
            <a:off x="5876064" y="1772082"/>
            <a:ext cx="3562171" cy="678625"/>
          </a:xfrm>
          <a:prstGeom prst="wedgeRoundRectCallout">
            <a:avLst>
              <a:gd name="adj1" fmla="val 46972"/>
              <a:gd name="adj2" fmla="val -102225"/>
              <a:gd name="adj3" fmla="val 16667"/>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spAutoFit/>
          </a:bodyPr>
          <a:lstStyle/>
          <a:p>
            <a:pPr marL="0" marR="0" lvl="0" indent="0" algn="ctr" defTabSz="914338" rtl="0" eaLnBrk="1" fontAlgn="auto" latinLnBrk="0" hangingPunct="1">
              <a:lnSpc>
                <a:spcPct val="100000"/>
              </a:lnSpc>
              <a:spcBef>
                <a:spcPts val="0"/>
              </a:spcBef>
              <a:spcAft>
                <a:spcPts val="0"/>
              </a:spcAft>
              <a:buClrTx/>
              <a:buSzTx/>
              <a:buFontTx/>
              <a:buNone/>
              <a:tabLst/>
              <a:defRPr/>
            </a:pPr>
            <a:r>
              <a:rPr kumimoji="0" lang="en-US" sz="1693" b="1" i="0" u="none" strike="noStrike" kern="1200" cap="none" spc="0" normalizeH="0" baseline="0" noProof="0" dirty="0">
                <a:ln>
                  <a:noFill/>
                </a:ln>
                <a:solidFill>
                  <a:prstClr val="black"/>
                </a:solidFill>
                <a:effectLst/>
                <a:uLnTx/>
                <a:uFillTx/>
                <a:latin typeface="Calibri"/>
                <a:ea typeface="+mn-ea"/>
                <a:cs typeface="+mn-cs"/>
              </a:rPr>
              <a:t>Best case for video: nominal bit rate is 1.75 Mbps, average jitter 20 </a:t>
            </a:r>
            <a:r>
              <a:rPr kumimoji="0" lang="en-US" sz="1693" b="1" i="0" u="none" strike="noStrike" kern="1200" cap="none" spc="0" normalizeH="0" baseline="0" noProof="0" dirty="0" err="1">
                <a:ln>
                  <a:noFill/>
                </a:ln>
                <a:solidFill>
                  <a:prstClr val="black"/>
                </a:solidFill>
                <a:effectLst/>
                <a:uLnTx/>
                <a:uFillTx/>
                <a:latin typeface="Calibri"/>
                <a:ea typeface="+mn-ea"/>
                <a:cs typeface="+mn-cs"/>
              </a:rPr>
              <a:t>ms</a:t>
            </a:r>
            <a:endParaRPr kumimoji="0" lang="en-IN" sz="1693" b="1"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Speech Bubble: Rectangle with Corners Rounded 20">
            <a:extLst>
              <a:ext uri="{FF2B5EF4-FFF2-40B4-BE49-F238E27FC236}">
                <a16:creationId xmlns:a16="http://schemas.microsoft.com/office/drawing/2014/main" id="{F94B3981-C1EA-4B52-BA20-1D058F9F550D}"/>
              </a:ext>
            </a:extLst>
          </p:cNvPr>
          <p:cNvSpPr/>
          <p:nvPr/>
        </p:nvSpPr>
        <p:spPr>
          <a:xfrm>
            <a:off x="143844" y="3519982"/>
            <a:ext cx="1461701" cy="2045682"/>
          </a:xfrm>
          <a:prstGeom prst="wedgeRoundRectCallout">
            <a:avLst>
              <a:gd name="adj1" fmla="val 254891"/>
              <a:gd name="adj2" fmla="val 17365"/>
              <a:gd name="adj3" fmla="val 16667"/>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spAutoFit/>
          </a:bodyPr>
          <a:lstStyle/>
          <a:p>
            <a:pPr marL="0" marR="0" lvl="0" indent="0" algn="ctr" defTabSz="914338" rtl="0" eaLnBrk="1" fontAlgn="auto" latinLnBrk="0" hangingPunct="1">
              <a:lnSpc>
                <a:spcPct val="100000"/>
              </a:lnSpc>
              <a:spcBef>
                <a:spcPts val="0"/>
              </a:spcBef>
              <a:spcAft>
                <a:spcPts val="0"/>
              </a:spcAft>
              <a:buClrTx/>
              <a:buSzTx/>
              <a:buFontTx/>
              <a:buNone/>
              <a:tabLst/>
              <a:defRPr/>
            </a:pPr>
            <a:r>
              <a:rPr kumimoji="0" lang="en-US" sz="1693" b="1" i="0" u="none" strike="noStrike" kern="1200" cap="none" spc="0" normalizeH="0" baseline="0" noProof="0" dirty="0">
                <a:ln>
                  <a:noFill/>
                </a:ln>
                <a:solidFill>
                  <a:prstClr val="black"/>
                </a:solidFill>
                <a:effectLst/>
                <a:uLnTx/>
                <a:uFillTx/>
                <a:latin typeface="Calibri"/>
                <a:ea typeface="+mn-ea"/>
                <a:cs typeface="+mn-cs"/>
              </a:rPr>
              <a:t>AP-STA interference causes video packet loss; jitter goes up to 100-200 </a:t>
            </a:r>
            <a:r>
              <a:rPr kumimoji="0" lang="en-US" sz="1693" b="1" i="0" u="none" strike="noStrike" kern="1200" cap="none" spc="0" normalizeH="0" baseline="0" noProof="0" dirty="0" err="1">
                <a:ln>
                  <a:noFill/>
                </a:ln>
                <a:solidFill>
                  <a:prstClr val="black"/>
                </a:solidFill>
                <a:effectLst/>
                <a:uLnTx/>
                <a:uFillTx/>
                <a:latin typeface="Calibri"/>
                <a:ea typeface="+mn-ea"/>
                <a:cs typeface="+mn-cs"/>
              </a:rPr>
              <a:t>ms</a:t>
            </a:r>
            <a:endParaRPr kumimoji="0" lang="en-IN" sz="1693" b="1" i="0" u="none" strike="noStrike" kern="1200" cap="none" spc="0" normalizeH="0" baseline="0" noProof="0" dirty="0">
              <a:ln>
                <a:noFill/>
              </a:ln>
              <a:solidFill>
                <a:prstClr val="black"/>
              </a:solidFill>
              <a:effectLst/>
              <a:uLnTx/>
              <a:uFillTx/>
              <a:latin typeface="Calibri"/>
              <a:ea typeface="+mn-ea"/>
              <a:cs typeface="+mn-cs"/>
            </a:endParaRPr>
          </a:p>
        </p:txBody>
      </p:sp>
      <p:pic>
        <p:nvPicPr>
          <p:cNvPr id="13" name="Picture 12">
            <a:extLst>
              <a:ext uri="{FF2B5EF4-FFF2-40B4-BE49-F238E27FC236}">
                <a16:creationId xmlns:a16="http://schemas.microsoft.com/office/drawing/2014/main" id="{4716A772-39E6-9FC1-CE64-79D26A89971C}"/>
              </a:ext>
            </a:extLst>
          </p:cNvPr>
          <p:cNvPicPr>
            <a:picLocks noChangeAspect="1"/>
          </p:cNvPicPr>
          <p:nvPr/>
        </p:nvPicPr>
        <p:blipFill>
          <a:blip r:embed="rId5"/>
          <a:stretch>
            <a:fillRect/>
          </a:stretch>
        </p:blipFill>
        <p:spPr>
          <a:xfrm>
            <a:off x="1470990" y="880738"/>
            <a:ext cx="3544829" cy="1503724"/>
          </a:xfrm>
          <a:prstGeom prst="rect">
            <a:avLst/>
          </a:prstGeom>
        </p:spPr>
      </p:pic>
      <p:cxnSp>
        <p:nvCxnSpPr>
          <p:cNvPr id="14" name="Straight Arrow Connector 13">
            <a:extLst>
              <a:ext uri="{FF2B5EF4-FFF2-40B4-BE49-F238E27FC236}">
                <a16:creationId xmlns:a16="http://schemas.microsoft.com/office/drawing/2014/main" id="{E85F487E-54B4-9C12-6171-2C6269307EEF}"/>
              </a:ext>
            </a:extLst>
          </p:cNvPr>
          <p:cNvCxnSpPr>
            <a:cxnSpLocks/>
          </p:cNvCxnSpPr>
          <p:nvPr/>
        </p:nvCxnSpPr>
        <p:spPr>
          <a:xfrm flipH="1">
            <a:off x="4047620" y="1775481"/>
            <a:ext cx="591930" cy="504937"/>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E163ABF-C26C-AA65-E76B-C70F05789E72}"/>
              </a:ext>
            </a:extLst>
          </p:cNvPr>
          <p:cNvCxnSpPr>
            <a:cxnSpLocks/>
          </p:cNvCxnSpPr>
          <p:nvPr/>
        </p:nvCxnSpPr>
        <p:spPr>
          <a:xfrm>
            <a:off x="1910523" y="1775481"/>
            <a:ext cx="593034" cy="437585"/>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B231F23-68EF-324E-288C-9FD3EFB1F0DD}"/>
              </a:ext>
            </a:extLst>
          </p:cNvPr>
          <p:cNvSpPr txBox="1"/>
          <p:nvPr/>
        </p:nvSpPr>
        <p:spPr>
          <a:xfrm>
            <a:off x="4285632" y="1927487"/>
            <a:ext cx="1093314" cy="523220"/>
          </a:xfrm>
          <a:prstGeom prst="rect">
            <a:avLst/>
          </a:prstGeom>
          <a:noFill/>
          <a:ln>
            <a:noFill/>
          </a:ln>
        </p:spPr>
        <p:txBody>
          <a:bodyPr wrap="square" rtlCol="0">
            <a:spAutoFit/>
          </a:bodyPr>
          <a:lstStyle/>
          <a:p>
            <a:pPr marL="0" marR="0" lvl="0" indent="0" algn="ctr" defTabSz="107286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Bulk TCP</a:t>
            </a:r>
          </a:p>
          <a:p>
            <a:pPr marL="0" marR="0" lvl="0" indent="0" algn="ctr" defTabSz="107286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and Video</a:t>
            </a:r>
            <a:endParaRPr kumimoji="0" lang="en-IN"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40D123F1-72F3-8C92-89A2-1579D1592F3F}"/>
              </a:ext>
            </a:extLst>
          </p:cNvPr>
          <p:cNvSpPr txBox="1"/>
          <p:nvPr/>
        </p:nvSpPr>
        <p:spPr>
          <a:xfrm>
            <a:off x="1125806" y="1936049"/>
            <a:ext cx="1093314" cy="307777"/>
          </a:xfrm>
          <a:prstGeom prst="rect">
            <a:avLst/>
          </a:prstGeom>
          <a:noFill/>
          <a:ln>
            <a:noFill/>
          </a:ln>
        </p:spPr>
        <p:txBody>
          <a:bodyPr wrap="square" rtlCol="0">
            <a:spAutoFit/>
          </a:bodyPr>
          <a:lstStyle/>
          <a:p>
            <a:pPr marL="0" marR="0" lvl="0" indent="0" algn="ctr" defTabSz="107286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Bulk TCP</a:t>
            </a:r>
            <a:endParaRPr kumimoji="0" lang="en-IN"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63B802FE-5F7B-C869-148F-92E0AD7EDAAD}"/>
              </a:ext>
            </a:extLst>
          </p:cNvPr>
          <p:cNvSpPr txBox="1"/>
          <p:nvPr/>
        </p:nvSpPr>
        <p:spPr>
          <a:xfrm>
            <a:off x="4038540" y="6315368"/>
            <a:ext cx="4976466" cy="352854"/>
          </a:xfrm>
          <a:prstGeom prst="rect">
            <a:avLst/>
          </a:prstGeom>
          <a:noFill/>
        </p:spPr>
        <p:txBody>
          <a:bodyPr wrap="square" rtlCol="0">
            <a:spAutoFit/>
          </a:bodyPr>
          <a:lstStyle/>
          <a:p>
            <a:pPr marL="0" marR="0" lvl="0" indent="0" algn="ctr" defTabSz="1105875" rtl="0" eaLnBrk="1" fontAlgn="auto" latinLnBrk="0" hangingPunct="1">
              <a:lnSpc>
                <a:spcPct val="100000"/>
              </a:lnSpc>
              <a:spcBef>
                <a:spcPts val="0"/>
              </a:spcBef>
              <a:spcAft>
                <a:spcPts val="0"/>
              </a:spcAft>
              <a:buClrTx/>
              <a:buSzTx/>
              <a:buFontTx/>
              <a:buNone/>
              <a:tabLst/>
              <a:defRPr/>
            </a:pPr>
            <a:r>
              <a:rPr kumimoji="0" lang="en-US" sz="1693" b="1" i="0" u="none" strike="noStrike" kern="1200" cap="none" spc="0" normalizeH="0" baseline="0" noProof="0" dirty="0">
                <a:ln>
                  <a:noFill/>
                </a:ln>
                <a:solidFill>
                  <a:prstClr val="black"/>
                </a:solidFill>
                <a:effectLst/>
                <a:uLnTx/>
                <a:uFillTx/>
                <a:latin typeface="Calibri"/>
                <a:ea typeface="+mn-ea"/>
                <a:cs typeface="+mn-cs"/>
              </a:rPr>
              <a:t>Downlink video, with TCP downloads at both STAs</a:t>
            </a:r>
            <a:endParaRPr kumimoji="0" lang="en-IN" sz="1693"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Speech Bubble: Rectangle with Corners Rounded 2">
            <a:extLst>
              <a:ext uri="{FF2B5EF4-FFF2-40B4-BE49-F238E27FC236}">
                <a16:creationId xmlns:a16="http://schemas.microsoft.com/office/drawing/2014/main" id="{5C0AD831-DE1B-CE62-A0DB-CBEBFCE9947B}"/>
              </a:ext>
            </a:extLst>
          </p:cNvPr>
          <p:cNvSpPr/>
          <p:nvPr/>
        </p:nvSpPr>
        <p:spPr>
          <a:xfrm>
            <a:off x="5876064" y="4350855"/>
            <a:ext cx="3849666" cy="1191816"/>
          </a:xfrm>
          <a:prstGeom prst="wedgeRoundRectCallout">
            <a:avLst>
              <a:gd name="adj1" fmla="val 57829"/>
              <a:gd name="adj2" fmla="val -62868"/>
              <a:gd name="adj3" fmla="val 16667"/>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spAutoFit/>
          </a:bodyPr>
          <a:lstStyle/>
          <a:p>
            <a:pPr algn="ctr" defTabSz="756026">
              <a:defRPr/>
            </a:pPr>
            <a:r>
              <a:rPr lang="en-US" sz="1600" b="1" dirty="0">
                <a:solidFill>
                  <a:prstClr val="black"/>
                </a:solidFill>
                <a:latin typeface="Calibri"/>
              </a:rPr>
              <a:t>Time Sliced, Index Based scheduling provides good video quality, with lower scheduling delays; </a:t>
            </a:r>
          </a:p>
          <a:p>
            <a:pPr algn="ctr" defTabSz="756026">
              <a:defRPr/>
            </a:pPr>
            <a:r>
              <a:rPr lang="en-US" sz="1600" b="1" dirty="0">
                <a:solidFill>
                  <a:prstClr val="black"/>
                </a:solidFill>
                <a:latin typeface="Calibri"/>
              </a:rPr>
              <a:t>jitter 25-35 </a:t>
            </a:r>
            <a:r>
              <a:rPr lang="en-US" sz="1600" b="1" dirty="0" err="1">
                <a:solidFill>
                  <a:prstClr val="black"/>
                </a:solidFill>
                <a:latin typeface="Calibri"/>
              </a:rPr>
              <a:t>ms</a:t>
            </a:r>
            <a:endParaRPr lang="en-IN" sz="1600" b="1" dirty="0">
              <a:solidFill>
                <a:prstClr val="black"/>
              </a:solidFill>
              <a:latin typeface="Calibri"/>
            </a:endParaRPr>
          </a:p>
        </p:txBody>
      </p:sp>
    </p:spTree>
    <p:extLst>
      <p:ext uri="{BB962C8B-B14F-4D97-AF65-F5344CB8AC3E}">
        <p14:creationId xmlns:p14="http://schemas.microsoft.com/office/powerpoint/2010/main" val="358063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6" grpId="0"/>
      <p:bldP spid="18" grpId="0" animBg="1"/>
      <p:bldP spid="21" grpId="0" animBg="1"/>
      <p:bldP spid="17" grpId="0"/>
      <p:bldP spid="19" grpId="0"/>
      <p:bldP spid="20" grpId="0"/>
      <p:bldP spid="3"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0070C0"/>
          </a:solidFill>
          <a:tailEnd type="triangle" w="lg" len="lg"/>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0070C0"/>
          </a:solidFill>
          <a:tailEnd type="triangle" w="lg" len="lg"/>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rtlCol="0" anchor="ctr" anchorCtr="1"/>
      <a:lstStyle>
        <a:defPPr algn="ctr">
          <a:defRPr sz="24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0070C0">
              <a:alpha val="75000"/>
            </a:srgbClr>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9B5D730280A442BC5044E87052A49A" ma:contentTypeVersion="10" ma:contentTypeDescription="Create a new document." ma:contentTypeScope="" ma:versionID="5e476ff5374bc4ce0db2547b85fd1629">
  <xsd:schema xmlns:xsd="http://www.w3.org/2001/XMLSchema" xmlns:xs="http://www.w3.org/2001/XMLSchema" xmlns:p="http://schemas.microsoft.com/office/2006/metadata/properties" xmlns:ns2="0a65884e-d442-45f1-b42e-4903a402a1ab" xmlns:ns3="5080c2e2-7e5f-4293-ac14-115038fe870c" targetNamespace="http://schemas.microsoft.com/office/2006/metadata/properties" ma:root="true" ma:fieldsID="886bac08bb9f476172502101e39bd006" ns2:_="" ns3:_="">
    <xsd:import namespace="0a65884e-d442-45f1-b42e-4903a402a1ab"/>
    <xsd:import namespace="5080c2e2-7e5f-4293-ac14-115038fe870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65884e-d442-45f1-b42e-4903a402a1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eae8b99-2390-486d-8259-3a0fa512046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80c2e2-7e5f-4293-ac14-115038fe870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f02ebcd-e063-419e-9093-125bdaf3408c}" ma:internalName="TaxCatchAll" ma:showField="CatchAllData" ma:web="5080c2e2-7e5f-4293-ac14-115038fe87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a65884e-d442-45f1-b42e-4903a402a1ab">
      <Terms xmlns="http://schemas.microsoft.com/office/infopath/2007/PartnerControls"/>
    </lcf76f155ced4ddcb4097134ff3c332f>
    <TaxCatchAll xmlns="5080c2e2-7e5f-4293-ac14-115038fe870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0B297D-4175-4E12-A763-E23067E169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65884e-d442-45f1-b42e-4903a402a1ab"/>
    <ds:schemaRef ds:uri="5080c2e2-7e5f-4293-ac14-115038fe87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26952D-81A1-425F-930D-FAF292E4966C}">
  <ds:schemaRefs>
    <ds:schemaRef ds:uri="http://purl.org/dc/elements/1.1/"/>
    <ds:schemaRef ds:uri="http://schemas.microsoft.com/office/2006/metadata/properties"/>
    <ds:schemaRef ds:uri="5080c2e2-7e5f-4293-ac14-115038fe870c"/>
    <ds:schemaRef ds:uri="http://purl.org/dc/terms/"/>
    <ds:schemaRef ds:uri="http://www.w3.org/XML/1998/namespace"/>
    <ds:schemaRef ds:uri="http://purl.org/dc/dcmitype/"/>
    <ds:schemaRef ds:uri="0a65884e-d442-45f1-b42e-4903a402a1ab"/>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5A42A491-610C-43F5-83C8-1F05A01991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27306</TotalTime>
  <Words>3917</Words>
  <Application>Microsoft Office PowerPoint</Application>
  <PresentationFormat>Widescreen</PresentationFormat>
  <Paragraphs>789</Paragraphs>
  <Slides>28</Slides>
  <Notes>8</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28</vt:i4>
      </vt:variant>
    </vt:vector>
  </HeadingPairs>
  <TitlesOfParts>
    <vt:vector size="38" baseType="lpstr">
      <vt:lpstr>Arial</vt:lpstr>
      <vt:lpstr>Calibri</vt:lpstr>
      <vt:lpstr>Calibri Light</vt:lpstr>
      <vt:lpstr>Cambria Math</vt:lpstr>
      <vt:lpstr>LibertineMathMI</vt:lpstr>
      <vt:lpstr>LinLibertineT</vt:lpstr>
      <vt:lpstr>1_Office Theme</vt:lpstr>
      <vt:lpstr>2_Office Theme</vt:lpstr>
      <vt:lpstr>Office Theme</vt:lpstr>
      <vt:lpstr>4_Office Theme</vt:lpstr>
      <vt:lpstr>  a research project  at the Centre for Networked Intelligence (CNI) Dept. of Electrical Communication Engineering (ECE), and  Dept. of Electronics Systems Engineering (DESE) Indian Institute of Science (IISc), Bangalore, India  Principal Investigators: Prof. Anurag Kumar (ECE), Prof. Joy Kuri (DESE) Current Technical Team: Shivam Vinayak Vatsa, Rishabh Roy, Anusha G.P., S.V.R. Anand Past Team Members: Dr. Vishal Sevani, Purushothaman Saravanan  A part of this work was presented at  WiNTECH, the 16th ACM  workshop on Wireless Network Testbeds, Experimental evaluation &amp; CHaracterization,  held in conjunction with  ACM MobiCom 2022, Sydney </vt:lpstr>
      <vt:lpstr>Performance of Internet Applications: Default WiFi and with ADWISER</vt:lpstr>
      <vt:lpstr>We Have Experimented with Two Scenarios of Dense AP Placement</vt:lpstr>
      <vt:lpstr>The Complete Testbed for Evaluating ADWISER</vt:lpstr>
      <vt:lpstr>Physical Locations of the APs and the STAs in Network Labs, ECE, IISc</vt:lpstr>
      <vt:lpstr>Throughput Region, Network Utility, and Operating Points</vt:lpstr>
      <vt:lpstr>PowerPoint Presentation</vt:lpstr>
      <vt:lpstr>PowerPoint Presentation</vt:lpstr>
      <vt:lpstr>Downlink WebRTC Video over a Teams Call (11n, 2.4 GHz, 20 MHz)</vt:lpstr>
      <vt:lpstr>PowerPoint Presentation</vt:lpstr>
      <vt:lpstr>PowerPoint Presentation</vt:lpstr>
      <vt:lpstr>PowerPoint Presentation</vt:lpstr>
      <vt:lpstr>Network Slicing for WiFi: PF with Rate Guarantee</vt:lpstr>
      <vt:lpstr>Enforcing a 75 Mbps Rate Guarantee for STA21 with ADWISER (TS-PF-IB(RG)-ABR-OT)</vt:lpstr>
      <vt:lpstr>How ADWISER Works</vt:lpstr>
      <vt:lpstr>ADWISER: Internal Architecture</vt:lpstr>
      <vt:lpstr>Measurement and Control in ADWISER</vt:lpstr>
      <vt:lpstr>PowerPoint Presentation</vt:lpstr>
      <vt:lpstr>PowerPoint Presentation</vt:lpstr>
      <vt:lpstr>ADWISER Queues: Activity Detection and Real-Time Packets</vt:lpstr>
      <vt:lpstr>How the ADWISER Approach Can Enhance WiFi 6 &amp; WiFi 7</vt:lpstr>
      <vt:lpstr>Acknowledgements, Publications, and Patents</vt:lpstr>
      <vt:lpstr>Thank You</vt:lpstr>
      <vt:lpstr>Backup Slides</vt:lpstr>
      <vt:lpstr>Received Signal Strength: Possible Interference Effects</vt:lpstr>
      <vt:lpstr>Time Slicing with Adaptive Batch Release </vt:lpstr>
      <vt:lpstr>ADWISER TS-PF-IB-ABR-OT</vt:lpstr>
      <vt:lpstr>ADWISER Takes Full Control of Scheduling; APs only Queue and Transmit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Centrally Controlled Overlay Time-Sliced Scheduling of WiFi Networks: Adaptive Burst Release of Packets</dc:title>
  <dc:creator>Anurag Kumar</dc:creator>
  <cp:lastModifiedBy>Anurag Kumar</cp:lastModifiedBy>
  <cp:revision>252</cp:revision>
  <dcterms:created xsi:type="dcterms:W3CDTF">2022-04-01T09:58:18Z</dcterms:created>
  <dcterms:modified xsi:type="dcterms:W3CDTF">2023-05-24T11:28:44Z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0x010100F69B5D730280A442BC5044E87052A49A</vt:lpwstr>
  </property>
  <property fmtid="{D5CDD505-2E9C-101B-9397-08002B2CF9AE}" pid="3" name="MediaServiceImageTags">
    <vt:lpwstr/>
  </property>
</Properties>
</file>