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_rels/presentation.xml.rels" ContentType="application/vnd.openxmlformats-package.relationships+xml"/>
  <Override PartName="/ppt/media/image1.jpeg" ContentType="image/jpeg"/>
  <Override PartName="/ppt/media/media2.mp4" ContentType="video/mp4"/>
  <Override PartName="/ppt/media/image3.png" ContentType="image/png"/>
  <Override PartName="/ppt/media/image4.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s/_rels/slide16.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17.xml.rels" ContentType="application/vnd.openxmlformats-package.relationships+xml"/>
  <Override PartName="/ppt/slides/_rels/slide3.xml.rels" ContentType="application/vnd.openxmlformats-package.relationships+xml"/>
  <Override PartName="/ppt/slides/_rels/slide20.xml.rels" ContentType="application/vnd.openxmlformats-package.relationships+xml"/>
  <Override PartName="/ppt/slides/_rels/slide35.xml.rels" ContentType="application/vnd.openxmlformats-package.relationships+xml"/>
  <Override PartName="/ppt/slides/_rels/slide34.xml.rels" ContentType="application/vnd.openxmlformats-package.relationships+xml"/>
  <Override PartName="/ppt/slides/_rels/slide33.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32.xml.rels" ContentType="application/vnd.openxmlformats-package.relationships+xml"/>
  <Override PartName="/ppt/slides/_rels/slide31.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28.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24.xml.rels" ContentType="application/vnd.openxmlformats-package.relationships+xml"/>
  <Override PartName="/ppt/slides/_rels/slide36.xml.rels" ContentType="application/vnd.openxmlformats-package.relationships+xml"/>
  <Override PartName="/ppt/slides/_rels/slide1.xml.rels" ContentType="application/vnd.openxmlformats-package.relationships+xml"/>
  <Override PartName="/ppt/slides/_rels/slide13.xml.rels" ContentType="application/vnd.openxmlformats-package.relationships+xml"/>
  <Override PartName="/ppt/slides/_rels/slide37.xml.rels" ContentType="application/vnd.openxmlformats-package.relationships+xml"/>
  <Override PartName="/ppt/slides/_rels/slide2.xml.rels" ContentType="application/vnd.openxmlformats-package.relationships+xml"/>
  <Override PartName="/ppt/slides/_rels/slide22.xml.rels" ContentType="application/vnd.openxmlformats-package.relationships+xml"/>
  <Override PartName="/ppt/slides/_rels/slide5.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2.xml" ContentType="application/vnd.openxmlformats-officedocument.presentationml.slide+xml"/>
  <Override PartName="/ppt/slides/slide34.xml" ContentType="application/vnd.openxmlformats-officedocument.presentationml.slide+xml"/>
  <Override PartName="/ppt/slides/slide23.xml" ContentType="application/vnd.openxmlformats-officedocument.presentationml.slide+xml"/>
  <Override PartName="/ppt/slides/slide35.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s/slide25.xml" ContentType="application/vnd.openxmlformats-officedocument.presentationml.slide+xml"/>
  <Override PartName="/ppt/slides/slide37.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notesSlides/_rels/notesSlide22.xml.rels" ContentType="application/vnd.openxmlformats-package.relationships+xml"/>
  <Override PartName="/ppt/notesSlides/_rels/notesSlide6.xml.rels" ContentType="application/vnd.openxmlformats-package.relationships+xml"/>
  <Override PartName="/ppt/notesSlides/_rels/notesSlide15.xml.rels" ContentType="application/vnd.openxmlformats-package.relationships+xml"/>
  <Override PartName="/ppt/notesSlides/_rels/notesSlide21.xml.rels" ContentType="application/vnd.openxmlformats-package.relationships+xml"/>
  <Override PartName="/ppt/notesSlides/_rels/notesSlide19.xml.rels" ContentType="application/vnd.openxmlformats-package.relationships+xml"/>
  <Override PartName="/ppt/notesSlides/_rels/notesSlide5.xml.rels" ContentType="application/vnd.openxmlformats-package.relationships+xml"/>
  <Override PartName="/ppt/notesSlides/_rels/notesSlide14.xml.rels" ContentType="application/vnd.openxmlformats-package.relationships+xml"/>
  <Override PartName="/ppt/notesSlides/_rels/notesSlide34.xml.rels" ContentType="application/vnd.openxmlformats-package.relationships+xml"/>
  <Override PartName="/ppt/notesSlides/_rels/notesSlide33.xml.rels" ContentType="application/vnd.openxmlformats-package.relationships+xml"/>
  <Override PartName="/ppt/notesSlides/_rels/notesSlide32.xml.rels" ContentType="application/vnd.openxmlformats-package.relationships+xml"/>
  <Override PartName="/ppt/notesSlides/_rels/notesSlide31.xml.rels" ContentType="application/vnd.openxmlformats-package.relationships+xml"/>
  <Override PartName="/ppt/notesSlides/_rels/notesSlide29.xml.rels" ContentType="application/vnd.openxmlformats-package.relationships+xml"/>
  <Override PartName="/ppt/notesSlides/_rels/notesSlide35.xml.rels" ContentType="application/vnd.openxmlformats-package.relationships+xml"/>
  <Override PartName="/ppt/notesSlides/_rels/notesSlide2.xml.rels" ContentType="application/vnd.openxmlformats-package.relationships+xml"/>
  <Override PartName="/ppt/notesSlides/_rels/notesSlide11.xml.rels" ContentType="application/vnd.openxmlformats-package.relationships+xml"/>
  <Override PartName="/ppt/notesSlides/_rels/notesSlide23.xml.rels" ContentType="application/vnd.openxmlformats-package.relationships+xml"/>
  <Override PartName="/ppt/notesSlides/_rels/notesSlide36.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37.xml.rels" ContentType="application/vnd.openxmlformats-package.relationships+xml"/>
  <Override PartName="/ppt/notesSlides/_rels/notesSlide28.xml.rels" ContentType="application/vnd.openxmlformats-package.relationships+xml"/>
  <Override PartName="/ppt/notesSlides/_rels/notesSlide30.xml.rels" ContentType="application/vnd.openxmlformats-package.relationships+xml"/>
  <Override PartName="/ppt/notesSlides/_rels/notesSlide10.xml.rels" ContentType="application/vnd.openxmlformats-package.relationships+xml"/>
  <Override PartName="/ppt/notesSlides/_rels/notesSlide1.xml.rels" ContentType="application/vnd.openxmlformats-package.relationships+xml"/>
  <Override PartName="/ppt/notesSlides/_rels/notesSlide7.xml.rels" ContentType="application/vnd.openxmlformats-package.relationships+xml"/>
  <Override PartName="/ppt/notesSlides/_rels/notesSlide16.xml.rels" ContentType="application/vnd.openxmlformats-package.relationships+xml"/>
  <Override PartName="/ppt/notesSlides/_rels/notesSlide3.xml.rels" ContentType="application/vnd.openxmlformats-package.relationships+xml"/>
  <Override PartName="/ppt/notesSlides/_rels/notesSlide12.xml.rels" ContentType="application/vnd.openxmlformats-package.relationships+xml"/>
  <Override PartName="/ppt/notesSlides/_rels/notesSlide8.xml.rels" ContentType="application/vnd.openxmlformats-package.relationships+xml"/>
  <Override PartName="/ppt/notesSlides/_rels/notesSlide17.xml.rels" ContentType="application/vnd.openxmlformats-package.relationships+xml"/>
  <Override PartName="/ppt/notesSlides/_rels/notesSlide4.xml.rels" ContentType="application/vnd.openxmlformats-package.relationships+xml"/>
  <Override PartName="/ppt/notesSlides/_rels/notesSlide13.xml.rels" ContentType="application/vnd.openxmlformats-package.relationships+xml"/>
  <Override PartName="/ppt/notesSlides/_rels/notesSlide9.xml.rels" ContentType="application/vnd.openxmlformats-package.relationships+xml"/>
  <Override PartName="/ppt/notesSlides/_rels/notesSlide18.xml.rels" ContentType="application/vnd.openxmlformats-package.relationships+xml"/>
  <Override PartName="/ppt/notesSlides/_rels/notesSlide20.xml.rels" ContentType="application/vnd.openxmlformats-package.relationships+xml"/>
  <Override PartName="/ppt/notesSlides/notesSlide26.xml" ContentType="application/vnd.openxmlformats-officedocument.presentationml.notesSlide+xml"/>
  <Override PartName="/ppt/notesSlides/notesSlide9.xml" ContentType="application/vnd.openxmlformats-officedocument.presentationml.notesSlide+xml"/>
  <Override PartName="/ppt/notesSlides/notesSlide25.xml" ContentType="application/vnd.openxmlformats-officedocument.presentationml.notesSlide+xml"/>
  <Override PartName="/ppt/notesSlides/notesSlide8.xml" ContentType="application/vnd.openxmlformats-officedocument.presentationml.notesSlide+xml"/>
  <Override PartName="/ppt/notesSlides/notesSlide24.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10.xml" ContentType="application/vnd.openxmlformats-officedocument.presentationml.notesSlide+xml"/>
  <Override PartName="/ppt/notesSlides/notesSlide34.xml" ContentType="application/vnd.openxmlformats-officedocument.presentationml.notesSlide+xml"/>
  <Override PartName="/ppt/notesSlides/notesSlide23.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35.xml" ContentType="application/vnd.openxmlformats-officedocument.presentationml.notesSlide+xml"/>
  <Override PartName="/ppt/notesSlides/notesSlide12.xml" ContentType="application/vnd.openxmlformats-officedocument.presentationml.notesSlide+xml"/>
  <Override PartName="/ppt/notesSlides/notesSlide36.xml" ContentType="application/vnd.openxmlformats-officedocument.presentationml.notesSlide+xml"/>
  <Override PartName="/ppt/notesSlides/notesSlide13.xml" ContentType="application/vnd.openxmlformats-officedocument.presentationml.notesSlide+xml"/>
  <Override PartName="/ppt/notesSlides/notesSlide37.xml" ContentType="application/vnd.openxmlformats-officedocument.presentationml.notesSlide+xml"/>
  <Override PartName="/ppt/notesSlides/notesSlide1.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21.xml" ContentType="application/vnd.openxmlformats-officedocument.presentationml.notesSlide+xml"/>
  <Override PartName="/ppt/notesSlides/notesSlide5.xml" ContentType="application/vnd.openxmlformats-officedocument.presentationml.notesSlide+xml"/>
  <Override PartName="/ppt/notesSlides/notesSlide2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x="9144000" cy="5143500"/>
  <p:notesSz cx="51435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en-US" sz="4400" spc="-1" strike="noStrike">
                <a:solidFill>
                  <a:srgbClr val="000000"/>
                </a:solidFill>
                <a:latin typeface="Arial"/>
              </a:rPr>
              <a:t>Click </a:t>
            </a:r>
            <a:r>
              <a:rPr b="0" lang="en-US" sz="4400" spc="-1" strike="noStrike">
                <a:solidFill>
                  <a:srgbClr val="000000"/>
                </a:solidFill>
                <a:latin typeface="Arial"/>
              </a:rPr>
              <a:t>to </a:t>
            </a:r>
            <a:r>
              <a:rPr b="0" lang="en-US" sz="4400" spc="-1" strike="noStrike">
                <a:solidFill>
                  <a:srgbClr val="000000"/>
                </a:solidFill>
                <a:latin typeface="Arial"/>
              </a:rPr>
              <a:t>mov</a:t>
            </a:r>
            <a:r>
              <a:rPr b="0" lang="en-US" sz="4400" spc="-1" strike="noStrike">
                <a:solidFill>
                  <a:srgbClr val="000000"/>
                </a:solidFill>
                <a:latin typeface="Arial"/>
              </a:rPr>
              <a:t>e </a:t>
            </a:r>
            <a:r>
              <a:rPr b="0" lang="en-US" sz="4400" spc="-1" strike="noStrike">
                <a:solidFill>
                  <a:srgbClr val="000000"/>
                </a:solidFill>
                <a:latin typeface="Arial"/>
              </a:rPr>
              <a:t>the </a:t>
            </a:r>
            <a:r>
              <a:rPr b="0" lang="en-US" sz="4400" spc="-1" strike="noStrike">
                <a:solidFill>
                  <a:srgbClr val="000000"/>
                </a:solidFill>
                <a:latin typeface="Arial"/>
              </a:rPr>
              <a:t>slide</a:t>
            </a:r>
            <a:endParaRPr b="0" lang="en-US" sz="4400" spc="-1" strike="noStrike">
              <a:solidFill>
                <a:srgbClr val="000000"/>
              </a:solidFill>
              <a:latin typeface="Arial"/>
            </a:endParaRPr>
          </a:p>
        </p:txBody>
      </p:sp>
      <p:sp>
        <p:nvSpPr>
          <p:cNvPr id="2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en-US" sz="2000" spc="-1" strike="noStrike">
                <a:solidFill>
                  <a:srgbClr val="000000"/>
                </a:solidFill>
                <a:latin typeface="Arial"/>
              </a:rPr>
              <a:t>Click to edit </a:t>
            </a:r>
            <a:r>
              <a:rPr b="0" lang="en-US" sz="2000" spc="-1" strike="noStrike">
                <a:solidFill>
                  <a:srgbClr val="000000"/>
                </a:solidFill>
                <a:latin typeface="Arial"/>
              </a:rPr>
              <a:t>the notes </a:t>
            </a:r>
            <a:r>
              <a:rPr b="0" lang="en-US" sz="2000" spc="-1" strike="noStrike">
                <a:solidFill>
                  <a:srgbClr val="000000"/>
                </a:solidFill>
                <a:latin typeface="Arial"/>
              </a:rPr>
              <a:t>format</a:t>
            </a:r>
            <a:endParaRPr b="0" lang="en-US" sz="2000" spc="-1" strike="noStrike">
              <a:solidFill>
                <a:srgbClr val="000000"/>
              </a:solidFill>
              <a:latin typeface="Arial"/>
            </a:endParaRPr>
          </a:p>
        </p:txBody>
      </p:sp>
      <p:sp>
        <p:nvSpPr>
          <p:cNvPr id="23"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pc="-1" strike="noStrike">
                <a:solidFill>
                  <a:srgbClr val="000000"/>
                </a:solidFill>
                <a:latin typeface="Times New Roman"/>
              </a:rPr>
              <a:t>&lt;header&gt;</a:t>
            </a:r>
            <a:endParaRPr b="0" lang="en-US" sz="1400" spc="-1" strike="noStrike">
              <a:solidFill>
                <a:srgbClr val="000000"/>
              </a:solidFill>
              <a:latin typeface="Times New Roman"/>
            </a:endParaRPr>
          </a:p>
        </p:txBody>
      </p:sp>
      <p:sp>
        <p:nvSpPr>
          <p:cNvPr id="24"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en-US" sz="1400" spc="-1" strike="noStrike">
                <a:solidFill>
                  <a:srgbClr val="000000"/>
                </a:solidFill>
                <a:latin typeface="Times New Roman"/>
              </a:defRPr>
            </a:lvl1pPr>
          </a:lstStyle>
          <a:p>
            <a:pPr indent="0" algn="r">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25"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26"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pc="-1" strike="noStrike">
                <a:solidFill>
                  <a:srgbClr val="000000"/>
                </a:solidFill>
                <a:latin typeface="Times New Roman"/>
              </a:defRPr>
            </a:lvl1pPr>
          </a:lstStyle>
          <a:p>
            <a:pPr indent="0" algn="r">
              <a:buNone/>
            </a:pPr>
            <a:fld id="{A03A86A6-8C49-4017-BAF3-D39E9A34B0C0}" type="slidenum">
              <a:rPr b="0" lang="en-US" sz="1400" spc="-1" strike="noStrike">
                <a:solidFill>
                  <a:srgbClr val="000000"/>
                </a:solidFill>
                <a:latin typeface="Times New Roman"/>
              </a:rPr>
              <a:t>&lt;number&gt;</a:t>
            </a:fld>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3" name="PlaceHolder 1"/>
          <p:cNvSpPr>
            <a:spLocks noGrp="1"/>
          </p:cNvSpPr>
          <p:nvPr>
            <p:ph type="sldImg"/>
          </p:nvPr>
        </p:nvSpPr>
        <p:spPr>
          <a:xfrm>
            <a:off x="685800" y="1143000"/>
            <a:ext cx="5484240" cy="3084120"/>
          </a:xfrm>
          <a:prstGeom prst="rect">
            <a:avLst/>
          </a:prstGeom>
          <a:ln w="0">
            <a:noFill/>
          </a:ln>
        </p:spPr>
      </p:sp>
      <p:sp>
        <p:nvSpPr>
          <p:cNvPr id="2484"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OPENING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Welcome everyone to Wi-Fi KS 2026 — thank you for having me.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Before the first slide: answer "what are we sensing?" out loud. Say: "We are sensing CHANGES IN THE WIRELESS CHANNEL caused by the physical environment. Not the device. The space between devices. A person moving changes the multipath propagation of every Wi-Fi packet. We measure that change." This anchors everything that follows.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My name is Chaitanya Tata, Founder and CTO of Dotstar Consulting — a Hyderabad-based wireless engineering firm specialising in silicon-to-cloud Wi-Fi and IoT systems.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We have 20 minutes, so I'll move briskly. I'll flag each section. Save questions for the end — I'll leave 5 minutes.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 IEEE 802.11bf-2025 standard (available from IEEE Xplore)</a:t>
            </a:r>
            <a:endParaRPr b="0" lang="en-US" sz="2000" spc="-1" strike="noStrike">
              <a:solidFill>
                <a:srgbClr val="000000"/>
              </a:solidFill>
              <a:latin typeface="Arial"/>
            </a:endParaRPr>
          </a:p>
        </p:txBody>
      </p:sp>
      <p:sp>
        <p:nvSpPr>
          <p:cNvPr id="2485" name="PlaceHolder 3"/>
          <p:cNvSpPr>
            <a:spLocks noGrp="1"/>
          </p:cNvSpPr>
          <p:nvPr>
            <p:ph type="sldNum" idx="4"/>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652C1F5C-4A9A-4001-9556-ABDE99AAA1AE}"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0" name="PlaceHolder 1"/>
          <p:cNvSpPr>
            <a:spLocks noGrp="1"/>
          </p:cNvSpPr>
          <p:nvPr>
            <p:ph type="sldImg"/>
          </p:nvPr>
        </p:nvSpPr>
        <p:spPr>
          <a:xfrm>
            <a:off x="685800" y="1143000"/>
            <a:ext cx="5484240" cy="3084120"/>
          </a:xfrm>
          <a:prstGeom prst="rect">
            <a:avLst/>
          </a:prstGeom>
          <a:ln w="0">
            <a:noFill/>
          </a:ln>
        </p:spPr>
      </p:sp>
      <p:sp>
        <p:nvSpPr>
          <p:cNvPr id="2511"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HANDSHAKE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Walk through this carefully — it's the core of 802.11bf.</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Responder (typically the STA) acknowledges and confirms capability. Then the NDP exchange begins — Null Data Packets carry no payload but traverse the full channel, so the Responder can extract a precise CSI estimate.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SMR comes back: a full complex H matrix. This is what your application layer receives. Everything below this line is standardised by 802.11bf. Everything above — what you do with the matrix — is still your problem.</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SMIT terminates the session cleanly, freeing channel resources.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addition vs proprietary approaches: unassociated sensing (Phase 2 of 802.11bf) — a device can perform sensing before association, enabling new deployment scenarios.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Section 11 (Sensing procedures)</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Lacatus et al. (2022) IEEE Comms Magazine — good protocol walkthrough</a:t>
            </a:r>
            <a:endParaRPr b="0" lang="en-US" sz="2000" spc="-1" strike="noStrike">
              <a:solidFill>
                <a:srgbClr val="000000"/>
              </a:solidFill>
              <a:latin typeface="Arial"/>
            </a:endParaRPr>
          </a:p>
        </p:txBody>
      </p:sp>
      <p:sp>
        <p:nvSpPr>
          <p:cNvPr id="2512" name="PlaceHolder 3"/>
          <p:cNvSpPr>
            <a:spLocks noGrp="1"/>
          </p:cNvSpPr>
          <p:nvPr>
            <p:ph type="sldNum" idx="13"/>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EA1117C4-70DE-4D8C-B0D5-BF9288F9AE4A}"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3" name="PlaceHolder 1"/>
          <p:cNvSpPr>
            <a:spLocks noGrp="1"/>
          </p:cNvSpPr>
          <p:nvPr>
            <p:ph type="sldImg"/>
          </p:nvPr>
        </p:nvSpPr>
        <p:spPr>
          <a:xfrm>
            <a:off x="685800" y="1143000"/>
            <a:ext cx="5484240" cy="3084120"/>
          </a:xfrm>
          <a:prstGeom prst="rect">
            <a:avLst/>
          </a:prstGeom>
          <a:ln w="0">
            <a:noFill/>
          </a:ln>
        </p:spPr>
      </p:sp>
      <p:sp>
        <p:nvSpPr>
          <p:cNvPr id="2514"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WALKTHROUGH (1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Walk the STEPS on the left — this is the complete 802.11bf session from AP perspective: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Step 2: The NDP sounding — the AP fires NDPs, the camera measures the channel.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Step 3: The SMR comes back — standardized format, any 802.11bf device can parse it.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Step 4: Inference — this is YOUR layer, not the standard's. STFT (Short-Time Fourier Transform) is the key preprocessing step after CFO/SFO removal.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Right panel — SENSING CONFIGURATIONS: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These are the four topologies 802.11bf defines: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Bistatic: the ONLY practical Sub-7 GHz topology for commodity Wi-Fi. AP is SI/TX, STA is SR/RX. Full-duplex (simultaneous TX+RX on the same device) is not supported on standard Wi-Fi silicon. ALL WFA Sensing certification requirements are for bistatic operation.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Multistatic: one TX, multiple RX — theoretically extends to multi-AP sensing. Not yet in WFA cert but architecturally sound.</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Monostatic: 802.11bf defines it but ONLY for DMG/EDMG (60 GHz mmWave). A single device doing TX+RX is feasible at 60 GHz with the narrow beamwidth. NOT in Sub-7 GHz WFA certification, and NOT what off-the-shelf routers and phones do. Do NOT list this as a general 802.11bf capability — your colleague is correct.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Coordinated: defined in 802.11bf for scheduling multiple monostatic devices. Again, DMG/EDMG context. Not relevant to Sub-7 GHz commodity devices.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SMR REPORTING — Sub-7 GHz (§9.4 Table 9-129l):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802.11bf standard defines ONE report type for sub-7 GHz: the full H[Nrx×Ntx] complex matrix (8-bit I + 8-bit Q per subcarrier group). "Compression" is achieved via Ng grouping only: Ng=4 (mandatory), Ng=1/2/16 (optional). There is no amplitude-only, PDP, or differential quantization mode for sub-7 GHz in the ratified standard — those were DMG/60GHz candidate features discussed during TGbf standardisation (pre-2025). The slide has been corrected to reflect what is actually in the published standard.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- 802.11bf-2025 Section 9.4 (SMR frame), Section 11.55 (sensing procedures)</a:t>
            </a:r>
            <a:endParaRPr b="0" lang="en-US" sz="2000" spc="-1" strike="noStrike">
              <a:solidFill>
                <a:srgbClr val="000000"/>
              </a:solidFill>
              <a:latin typeface="Arial"/>
            </a:endParaRPr>
          </a:p>
        </p:txBody>
      </p:sp>
      <p:sp>
        <p:nvSpPr>
          <p:cNvPr id="2515" name="PlaceHolder 3"/>
          <p:cNvSpPr>
            <a:spLocks noGrp="1"/>
          </p:cNvSpPr>
          <p:nvPr>
            <p:ph type="sldNum" idx="14"/>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D9ED0665-A244-4CA2-8A78-F6FC6749F8A0}"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6" name="PlaceHolder 1"/>
          <p:cNvSpPr>
            <a:spLocks noGrp="1"/>
          </p:cNvSpPr>
          <p:nvPr>
            <p:ph type="sldImg"/>
          </p:nvPr>
        </p:nvSpPr>
        <p:spPr>
          <a:xfrm>
            <a:off x="-360" y="812160"/>
            <a:ext cx="0" cy="0"/>
          </a:xfrm>
          <a:prstGeom prst="rect">
            <a:avLst/>
          </a:prstGeom>
          <a:ln w="0">
            <a:noFill/>
          </a:ln>
        </p:spPr>
      </p:sp>
      <p:sp>
        <p:nvSpPr>
          <p:cNvPr id="2517"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lnSpc>
                <a:spcPct val="100000"/>
              </a:lnSpc>
              <a:buNone/>
              <a:tabLst>
                <a:tab algn="l" pos="0"/>
              </a:tabLst>
            </a:pPr>
            <a:r>
              <a:rPr b="0" lang="en-US" sz="2000" spc="-1" strike="noStrike">
                <a:solidFill>
                  <a:srgbClr val="000000"/>
                </a:solidFill>
                <a:latin typeface="Arial"/>
              </a:rPr>
              <a:t>CSI SMR FORMAT (1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Walk the table left to right: each Tx-Rx pair gets a 12-bit scaling factor first. Then for each Ng group, 8-bit I + 8-bit Q. At Ng=4 and 20 MHz, that is 60 groups.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data volume calculation is important for system design: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At 100 Hz CSI rate with 2x2 MIMO at 20 MHz: ~48 KB/s. Manageable.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At 160 MHz: ~180 KB/s. Still OK for a wired edge server.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At 320 MHz EHT: ~384 KB/s. Start thinking about compression.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COMMON MISTAKE: Engineers often forget step 4 — applying RX_OP_GAIN. The SMR payload gives you ScalingFactor x (I+jQ), but without the RX_OP_GAIN from the driver, you are comparing apples to oranges across packets where AGC changed.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Ng=4 is mandatory minimum for WFA certification. Ng=1 (full subcarrier resolution) is optional and useful for research.</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Refs: IEEE 802.11bf-2025 §9.4 Table 9-129k · WFA MRD 1.0 §5.3</a:t>
            </a:r>
            <a:endParaRPr b="0" lang="en-US" sz="2000" spc="-1" strike="noStrike">
              <a:solidFill>
                <a:srgbClr val="000000"/>
              </a:solidFill>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8" name="PlaceHolder 1"/>
          <p:cNvSpPr>
            <a:spLocks noGrp="1"/>
          </p:cNvSpPr>
          <p:nvPr>
            <p:ph type="sldImg"/>
          </p:nvPr>
        </p:nvSpPr>
        <p:spPr>
          <a:xfrm>
            <a:off x="0" y="812520"/>
            <a:ext cx="0" cy="0"/>
          </a:xfrm>
          <a:prstGeom prst="rect">
            <a:avLst/>
          </a:prstGeom>
          <a:ln w="0">
            <a:noFill/>
          </a:ln>
        </p:spPr>
      </p:sp>
      <p:sp>
        <p:nvSpPr>
          <p:cNvPr id="2519"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lnSpc>
                <a:spcPct val="100000"/>
              </a:lnSpc>
              <a:buNone/>
              <a:tabLst>
                <a:tab algn="l" pos="0"/>
              </a:tabLst>
            </a:pPr>
            <a:r>
              <a:rPr b="0" lang="en-US" sz="2000" spc="-1" strike="noStrike">
                <a:solidFill>
                  <a:srgbClr val="000000"/>
                </a:solidFill>
                <a:latin typeface="Arial"/>
              </a:rPr>
              <a:t>PREAMBLE CHAIN — DEEP DIVE (1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the frame structure of every 802.11bf sensing NDP — walk left to right.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POINT 1 — RX_OP_GAIN is from HE-STF, not HE-LTF:</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HE-STF is specifically designed for AGC training. By the time the HE-LTF arrives, the gain is locked. The RX_OP_GAIN register value tells you how much the baseband amplified the received signal. Without correcting for this, you cannot compare amplitude across packets if the AGC stepped between them.</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POINT 2 — The reconstruction equation: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H_true = RX_OP_GAIN x ScalingFactor x (I + jQ)</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the pipeline any 802.11bf driver must implement. The I and Q are in the SMR payload. The ScalingFactor is also in the SMR. But RX_OP_GAIN is NOT in the SMR — it must be captured by the driver from the hardware AGC register at receive time.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POINT 3 — NO DATA:</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sensing NDP has zero payload bytes after the LTF symbols. It is a preamble-only frame. This is why it is called a Null Data Packet.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Refs: IEEE 802.11bf-2025 §9.4 Table 9-129k · §27.3.11 HE-LTF · WFA MRD 1.0</a:t>
            </a:r>
            <a:endParaRPr b="0" lang="en-US" sz="2000" spc="-1" strike="noStrike">
              <a:solidFill>
                <a:srgbClr val="000000"/>
              </a:solidFill>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0" name="PlaceHolder 1"/>
          <p:cNvSpPr>
            <a:spLocks noGrp="1"/>
          </p:cNvSpPr>
          <p:nvPr>
            <p:ph type="sldImg"/>
          </p:nvPr>
        </p:nvSpPr>
        <p:spPr>
          <a:xfrm>
            <a:off x="0" y="812520"/>
            <a:ext cx="0" cy="0"/>
          </a:xfrm>
          <a:prstGeom prst="rect">
            <a:avLst/>
          </a:prstGeom>
          <a:ln w="0">
            <a:noFill/>
          </a:ln>
        </p:spPr>
      </p:sp>
      <p:sp>
        <p:nvSpPr>
          <p:cNvPr id="2521"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lnSpc>
                <a:spcPct val="100000"/>
              </a:lnSpc>
              <a:buNone/>
              <a:tabLst>
                <a:tab algn="l" pos="0"/>
              </a:tabLst>
            </a:pPr>
            <a:r>
              <a:rPr b="0" lang="en-US" sz="2000" spc="-1" strike="noStrike">
                <a:solidFill>
                  <a:srgbClr val="000000"/>
                </a:solidFill>
                <a:latin typeface="Arial"/>
              </a:rPr>
              <a:t>NON-TB vs TB SENSING (2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one of the most important architectural choices in 802.11bf.</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NON-TB: The AP sounds one client at a time. Think of it as TDM — time division. The SMR comes back over EDCA, which means if the channel is congested, the report can be delayed. Phase coherence across packets is then corrupted — and phase is EVERYTHING for vital signs sensing.</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TB (TRIGGER-BASED): The AP sends a Trigger Frame that assigns Resource Units to multiple clients. They all transmit their uplink CSI simultaneously in OFDMA. The AP receives ALL of them in one hardware window. The timing discipline is SIFS — 16 microseconds. This eliminates MAC-layer scheduling jitter entirely.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FOR ENTERPRISE: If you are doing multi-static sensing in a conference room with 4 STAs acting as SRs, TB sensing is the only viable option. Non-TB would require 4 sequential rounds — 4x the airtime, 4x the jitter opportunity.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TXOP POINT: In both modes, once the AP wins the medium (via EDCA/CCA), the entire sensing exchange is contention-free inside the TXOP. The difference is what happens WITHIN that TXOP.</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Refs: IEEE 802.11bf-2025 Fig. 11-108e · §11 MAC procedures</a:t>
            </a:r>
            <a:endParaRPr b="0" lang="en-US" sz="2000" spc="-1" strike="noStrike">
              <a:solidFill>
                <a:srgbClr val="000000"/>
              </a:solidFill>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2" name="PlaceHolder 1"/>
          <p:cNvSpPr>
            <a:spLocks noGrp="1"/>
          </p:cNvSpPr>
          <p:nvPr>
            <p:ph type="sldImg"/>
          </p:nvPr>
        </p:nvSpPr>
        <p:spPr>
          <a:xfrm>
            <a:off x="685800" y="1143000"/>
            <a:ext cx="5484240" cy="3084120"/>
          </a:xfrm>
          <a:prstGeom prst="rect">
            <a:avLst/>
          </a:prstGeom>
          <a:ln w="0">
            <a:noFill/>
          </a:ln>
        </p:spPr>
      </p:sp>
      <p:sp>
        <p:nvSpPr>
          <p:cNvPr id="2523"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WFA CERTIFICATION — PUBLIC FACTS ONLY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PUBLIC FACTS: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ratified September 2025</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WFA board approved sensing certification program April 2026 (public press release)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December 2027 certification launch target (publicly stated by WFA)</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- 4 device profile categories (public)</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Wi-Fi 6 prerequisite (public)</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IF ASKED FOR DETAILS IN Q&amp;A: "The WFA has a detailed certification specification. Happy to discuss technical aspects that are public in the 802.11bf standard itself."</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REFS: https://www.wi-fi.org/discover-wi-fi/wi-fi-sensing</a:t>
            </a:r>
            <a:endParaRPr b="0" lang="en-US" sz="2000" spc="-1" strike="noStrike">
              <a:solidFill>
                <a:srgbClr val="000000"/>
              </a:solidFill>
              <a:latin typeface="Arial"/>
            </a:endParaRPr>
          </a:p>
        </p:txBody>
      </p:sp>
      <p:sp>
        <p:nvSpPr>
          <p:cNvPr id="2524" name="PlaceHolder 3"/>
          <p:cNvSpPr>
            <a:spLocks noGrp="1"/>
          </p:cNvSpPr>
          <p:nvPr>
            <p:ph type="sldNum" idx="15"/>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99B3853A-99B4-4A81-9514-71F9204D3866}"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5" name="PlaceHolder 1"/>
          <p:cNvSpPr>
            <a:spLocks noGrp="1"/>
          </p:cNvSpPr>
          <p:nvPr>
            <p:ph type="sldImg"/>
          </p:nvPr>
        </p:nvSpPr>
        <p:spPr>
          <a:xfrm>
            <a:off x="685800" y="1143000"/>
            <a:ext cx="5484240" cy="3084120"/>
          </a:xfrm>
          <a:prstGeom prst="rect">
            <a:avLst/>
          </a:prstGeom>
          <a:ln w="0">
            <a:noFill/>
          </a:ln>
        </p:spPr>
      </p:sp>
      <p:sp>
        <p:nvSpPr>
          <p:cNvPr id="2526"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PIPELINE (1.5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GREEN (802.11bf covers):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The SESSION layer: how two devices agree to do sensing, how frequently, how many streams, when to stop, and how to coexist with data traffic on the same channel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The REPORTING layer: the format of the CSI measurement report — the H matrix — so that any 802.11bf receiver can parse it, regardless of chipset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ORANGE/YELLOW (you build):</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FEATURE EXTRACTION: how you process that H matrix is entirely your choice. Doppler FFT, MUSIC algorithm, PCA decomposition — all valid, none standardised</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INFERENCE/ML: your model, your training pipeline, your domain adaptation strategy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APPLICATION: what you actually do with the inference output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So 802.11bf solves the "plumbing" problem. The "intelligence" problem is still wide open — and frankly, that's where Dotstar Consulting plays.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also why the WFA certification covers only the bottom two layers — they can only certify what the standard defines.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- 802.11bf standard architecture: Section 4 (Architecture overview)</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Pallaprolu, S.C. et al. (2022) "OFDM Radar with LTE Waveforms: An Efficient Tool for Joint Radar-Communications" for feature extraction comparison</a:t>
            </a:r>
            <a:endParaRPr b="0" lang="en-US" sz="2000" spc="-1" strike="noStrike">
              <a:solidFill>
                <a:srgbClr val="000000"/>
              </a:solidFill>
              <a:latin typeface="Arial"/>
            </a:endParaRPr>
          </a:p>
        </p:txBody>
      </p:sp>
      <p:sp>
        <p:nvSpPr>
          <p:cNvPr id="2527" name="PlaceHolder 3"/>
          <p:cNvSpPr>
            <a:spLocks noGrp="1"/>
          </p:cNvSpPr>
          <p:nvPr>
            <p:ph type="sldNum" idx="16"/>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5106E9CA-F8C8-4EDC-86FC-BF4981B9867F}"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8" name="PlaceHolder 1"/>
          <p:cNvSpPr>
            <a:spLocks noGrp="1"/>
          </p:cNvSpPr>
          <p:nvPr>
            <p:ph type="sldImg"/>
          </p:nvPr>
        </p:nvSpPr>
        <p:spPr>
          <a:xfrm>
            <a:off x="685800" y="1143000"/>
            <a:ext cx="5484240" cy="3084120"/>
          </a:xfrm>
          <a:prstGeom prst="rect">
            <a:avLst/>
          </a:prstGeom>
          <a:ln w="0">
            <a:noFill/>
          </a:ln>
        </p:spPr>
      </p:sp>
      <p:sp>
        <p:nvSpPr>
          <p:cNvPr id="2529"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GAPS — WHAT 802.11bf DOESN'T SOLVE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ML / Inference Layer: The standard delivers the CSI pipe, nothing about what features to extract or which model to use. Every vendor builds proprietary inference with zero interoperability. A sensing app certified on one vendor's implementation may fail silently on another's.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Silent Failure / Generalisation: A presence detection system that stops working after a couch is moved and gives a false "nobody home" is worse than no system. No standard for calibration metadata, retraining triggers, or domain adaptation. This is why Wi-Fi sensing has not entered safety-critical applications.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Multi-AP Fusion (three mitigations being worked 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t>
            </a:r>
            <a:r>
              <a:rPr b="0" lang="en-US" sz="2000" spc="-1" strike="noStrike">
                <a:solidFill>
                  <a:srgbClr val="000000"/>
                </a:solidFill>
                <a:latin typeface="Arial"/>
              </a:rPr>
              <a:t>A. Multi-Link Operation (Wi-Fi 7 MLO): Dedicate separate links per zone; controller fuses CSI.</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t>
            </a:r>
            <a:r>
              <a:rPr b="0" lang="en-US" sz="2000" spc="-1" strike="noStrike">
                <a:solidFill>
                  <a:srgbClr val="000000"/>
                </a:solidFill>
                <a:latin typeface="Arial"/>
              </a:rPr>
              <a:t>B. 802.11az FTM Alignment: Use Fine Timing Measurement to synchronise sensing periods across APs.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t>
            </a:r>
            <a:r>
              <a:rPr b="0" lang="en-US" sz="2000" spc="-1" strike="noStrike">
                <a:solidFill>
                  <a:srgbClr val="000000"/>
                </a:solidFill>
                <a:latin typeface="Arial"/>
              </a:rPr>
              <a:t>C. Centralised Controller Cross-Correlation: Enterprise controllers (Cisco DNA, Aruba Central) compute cross-AP CSI correlation in software — no PHY changes needed.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Privacy — Passive Sensing Gap: PASN handles session consent. But a passive observer with a software-defined radio can extract coarse CSI from ambient Wi-Fi beacons without joining any 802.11bf session. The CSI Murder project and openWiFi CSI fuzzer demonstrate active attacks. 802.11bf does not address this. See backup slide: CSI Security.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Power &amp; Duty Cycling: Continuous 100 Hz CSI keeps the radio awake. No standard for event-triggered sensing handoff or sleep mode. Battery IoT devices require application-layer duty cycling. *** CORRECTION: See new slide for full detail on ISTA/RSTA power save windows and TWT. ***</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Baseband Normalisation: CSI in SMR is vendor-processed HE-LTF output, not raw ADC. Two certified APs from different vendors produce different H matrices for the same physical channel.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ansresearch/csi-murder: https://github.com/ansresearch/csi-murder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openWiFi CSI fuzzer: https://github.com/openwifi-su/openwifi</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Ma et al. (2019) WiFi Sensing with CSI — ACM Computing Surveys</a:t>
            </a:r>
            <a:endParaRPr b="0" lang="en-US" sz="2000" spc="-1" strike="noStrike">
              <a:solidFill>
                <a:srgbClr val="000000"/>
              </a:solidFill>
              <a:latin typeface="Arial"/>
            </a:endParaRPr>
          </a:p>
        </p:txBody>
      </p:sp>
      <p:sp>
        <p:nvSpPr>
          <p:cNvPr id="2530" name="PlaceHolder 3"/>
          <p:cNvSpPr>
            <a:spLocks noGrp="1"/>
          </p:cNvSpPr>
          <p:nvPr>
            <p:ph type="sldNum" idx="17"/>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22BF6F4A-A4D6-497F-906C-98DFB073DA2E}"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1" name="PlaceHolder 1"/>
          <p:cNvSpPr>
            <a:spLocks noGrp="1"/>
          </p:cNvSpPr>
          <p:nvPr>
            <p:ph type="sldImg"/>
          </p:nvPr>
        </p:nvSpPr>
        <p:spPr>
          <a:xfrm>
            <a:off x="685800" y="1143000"/>
            <a:ext cx="5484240" cy="3084120"/>
          </a:xfrm>
          <a:prstGeom prst="rect">
            <a:avLst/>
          </a:prstGeom>
          <a:ln w="0">
            <a:noFill/>
          </a:ln>
        </p:spPr>
      </p:sp>
      <p:sp>
        <p:nvSpPr>
          <p:cNvPr id="2532"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USE CASES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WFA has defined four reference scenarios — I've mapped them to a complexity axis.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Card 1 (Occupancy/Home): The WFA "AP-based home monitoring" use case. Broadband service providers are the target customer — they want to offer sensing as a value-added service bundled with their router subscription. Baby in car is literally a lifesaving threshold-based application.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Card 2 (Aging in Place): "Client-based" means the STA does the sensing processing locally — important for privacy and latency. Fall detection requires sub-100ms response time.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Card 3 (Vital Signs): The WFA frames this as "secondary alarm verification" — if your security system triggers, Wi-Fi sensing can confirm whether a person is actually present (reducing false alarms, a huge issue in monitored home security). But the tech enables sleeping heart rate too.</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Card 4 (DensePose / Pose): This is beyond current WFA scope — research territory. But I have something to show for this (see backup slides).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Wi-Fi Alliance sensing whitepaper: https://www.wi-fi.org/beacon/wi-fi-sensing</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Guendel, R.R. et al. (2022) Continuous Human Activity and Vital Sign Monitoring Using Wi-Fi CSI — IEEE Sensors</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Multi-AP fusion approaches: MLO (802.11be), 802.11az FTM alignment, centralised controller cross-correlation</a:t>
            </a:r>
            <a:endParaRPr b="0" lang="en-US" sz="2000" spc="-1" strike="noStrike">
              <a:solidFill>
                <a:srgbClr val="000000"/>
              </a:solidFill>
              <a:latin typeface="Arial"/>
            </a:endParaRPr>
          </a:p>
        </p:txBody>
      </p:sp>
      <p:sp>
        <p:nvSpPr>
          <p:cNvPr id="2533" name="PlaceHolder 3"/>
          <p:cNvSpPr>
            <a:spLocks noGrp="1"/>
          </p:cNvSpPr>
          <p:nvPr>
            <p:ph type="sldNum" idx="18"/>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9963E072-C9B3-4857-9BB9-F2BBE86A38E1}"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4" name="PlaceHolder 1"/>
          <p:cNvSpPr>
            <a:spLocks noGrp="1"/>
          </p:cNvSpPr>
          <p:nvPr>
            <p:ph type="sldImg"/>
          </p:nvPr>
        </p:nvSpPr>
        <p:spPr>
          <a:xfrm>
            <a:off x="685800" y="1143000"/>
            <a:ext cx="5484240" cy="3084120"/>
          </a:xfrm>
          <a:prstGeom prst="rect">
            <a:avLst/>
          </a:prstGeom>
          <a:ln w="0">
            <a:noFill/>
          </a:ln>
        </p:spPr>
      </p:sp>
      <p:sp>
        <p:nvSpPr>
          <p:cNvPr id="2535"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TECH COMPARISON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talking points from the table: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PIR: Cheap, proven, but completely line-of-sight. Can't tell you how many people, can't tell you breathing rate, can't work through a wall.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Radar (FMCW): The closest competitor technically. mmWave radar (60 GHz, 4+ GHz bandwidth) actually beats Wi-Fi on resolution. Products like Texas Instruments IWR series. But it's a separate dedicated sensor at $15-50/unit. For 4 rooms that's $60-200 of hardware vs $0 of Wi-Fi infrastructure already installed.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Acoustic: Surprisingly good for presence and some motion detection. The TV problem is real and unsolved — you can't train away the confound easily.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Camera/CV: Highest resolution, most mature ML stack. DensePose gives you full UV body mapping. But you need cameras (privacy), GPUs (cost), and line-of-sight (limitation).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Wi-Fi 802.11bf: Privacy-preserving, through-wall, zero additional hardware — but lower resolution than mmWave radar and CV for pose estimation. Not a universal winner — a genuine tradeoff.</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Texas Instruments IWR6843 datasheet — for radar comparison</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Nakatsuka, N. et al. (2022) "Reassessing the Limitations of CNN Methods for Acoustic Occupancy Detection" — IEEE IoT Journal</a:t>
            </a:r>
            <a:endParaRPr b="0" lang="en-US" sz="2000" spc="-1" strike="noStrike">
              <a:solidFill>
                <a:srgbClr val="000000"/>
              </a:solidFill>
              <a:latin typeface="Arial"/>
            </a:endParaRPr>
          </a:p>
        </p:txBody>
      </p:sp>
      <p:sp>
        <p:nvSpPr>
          <p:cNvPr id="2536" name="PlaceHolder 3"/>
          <p:cNvSpPr>
            <a:spLocks noGrp="1"/>
          </p:cNvSpPr>
          <p:nvPr>
            <p:ph type="sldNum" idx="19"/>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7BB91E87-B766-40B6-97A7-F4293E5528ED}"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6" name="PlaceHolder 1"/>
          <p:cNvSpPr>
            <a:spLocks noGrp="1"/>
          </p:cNvSpPr>
          <p:nvPr>
            <p:ph type="sldImg"/>
          </p:nvPr>
        </p:nvSpPr>
        <p:spPr>
          <a:xfrm>
            <a:off x="685800" y="1143000"/>
            <a:ext cx="5484240" cy="3084120"/>
          </a:xfrm>
          <a:prstGeom prst="rect">
            <a:avLst/>
          </a:prstGeom>
          <a:ln w="0">
            <a:noFill/>
          </a:ln>
        </p:spPr>
      </p:sp>
      <p:sp>
        <p:nvSpPr>
          <p:cNvPr id="2487"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AGENDA (30 sec)</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Quick roadmap of what we'll cover. First half is technical foundations — if you know CSI already, mentally fast-forward. Second half is where the new material lives: 802.11bf, WFA certification, the pipeline picture, gaps, and real deployment learnings.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I'll pause briefly at slide 6 because I find it's the one slide that makes the whole topic click for non-RF people in the audience.</a:t>
            </a:r>
            <a:endParaRPr b="0" lang="en-US" sz="2000" spc="-1" strike="noStrike">
              <a:solidFill>
                <a:srgbClr val="000000"/>
              </a:solidFill>
              <a:latin typeface="Arial"/>
            </a:endParaRPr>
          </a:p>
        </p:txBody>
      </p:sp>
      <p:sp>
        <p:nvSpPr>
          <p:cNvPr id="2488" name="PlaceHolder 3"/>
          <p:cNvSpPr>
            <a:spLocks noGrp="1"/>
          </p:cNvSpPr>
          <p:nvPr>
            <p:ph type="sldNum" idx="5"/>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78C699F2-0FF5-41B2-AFBD-8D8C43C36B16}"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7" name="PlaceHolder 1"/>
          <p:cNvSpPr>
            <a:spLocks noGrp="1"/>
          </p:cNvSpPr>
          <p:nvPr>
            <p:ph type="sldImg"/>
          </p:nvPr>
        </p:nvSpPr>
        <p:spPr>
          <a:xfrm>
            <a:off x="685800" y="1143000"/>
            <a:ext cx="5484240" cy="3084120"/>
          </a:xfrm>
          <a:prstGeom prst="rect">
            <a:avLst/>
          </a:prstGeom>
          <a:ln w="0">
            <a:noFill/>
          </a:ln>
        </p:spPr>
      </p:sp>
      <p:sp>
        <p:nvSpPr>
          <p:cNvPr id="2538"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CSI SECURITY — THE PRIVACY PARADOX</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Context for this slide: when you argue Wi-Fi sensing has a privacy advantage over cameras, a security researcher will challenge you. This slide arms you for that conversation.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WHAT IS CSI-MURDER? (Important correction — it is NOT an attack tool)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CSI-MURDER (ansresearch/csi-murder, University of Brescia / funded by EU Horizon 2020 ORCA project) is a PRIVACY PROTECTION framework. The goal is to obfuscate CSI so that an attacker who passively observes your Wi-Fi transmissions cannot use the CSI to localise you — while your own Wi-Fi communication continues normally.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How it works: the transmitter modifies the I/Q samples of each frame using an irreversible randomised sequence before transmission. The receiver still decodes the data correctly (because the data is encoded above the PHY layer). But an external observer trying to extract CSI for sensing purposes gets randomised, meaningless values. The "murder" is murdering the attacker's localisation — not an attack on someone else's system.</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project also produced a modified openWiFi build (openWiFi is an open-source 802.11 FPGA stack from IMEC/Ghent) that embeds this randomisation. Published in IEEE journals and ScienceDirect. Fully legitimate academic privacy research.</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ACTUAL THREAT they are defending against: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A passive attacker with an SDR (or a modified NIC) can sit in range of your AP, collect CSI from your Wi-Fi beacons and data frames (which are transmitted in the clear), and use that CSI to localise you, count people in the room, or infer activity — all without your knowledge, no association required, no PASN, no 802.11bf session. This is the privacy threat that 802.11bf's PASN protects against for SESSION-BASED sensing, but does not protect against for PASSIVE OBSERVATION.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So the correct framing for your talk: CSI-Murder and openWiFi are on the DEFENDER side, not the attacker side. The threat is passive eavesdropping and CSI extraction.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HONEST PRIVACY COMPARISON: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Camera: can identify who you are, what you're wearing, your face, your expressions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CSI: cannot produce a recognisable image; cannot identify your face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But CSI CAN: detect you're present, count how many people are in a room, classify your activity (sitting, walking, sleeping), and with enough long-term data, identify you by gait signature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privacy advantage of Wi-Fi sensing over cameras is real and significant for most use cases. But it is not an absolute privacy technology. Be honest about this.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802.11bf's SECURITY ADDITIONS (what they do and don't do):</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PASN: prevents an unauthorised device from setting up a 802.11bf sensing session with your AP. Does NOT prevent passive observation.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Protected SMR: encrypts the CSI report in transit between SR and SI. Does NOT prevent the SR from exfiltrating CSI to a third party.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Consent bit in SMSR: signals that the SR has consented. No enforcement mechanism.</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ansresearch/csi-murder: https://github.com/ansresearch/csi-murder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openWiFi: https://github.com/openwifi-su/openwifi</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Ali et al. (2015) "Keystroke Recognition Using Wi-Fi Signals" — MobiCom</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Kotaru et al. (2015) "SpotFi: Decimeter Level Localization Using WiFi" — SIGCOMM</a:t>
            </a:r>
            <a:endParaRPr b="0" lang="en-US" sz="2000" spc="-1" strike="noStrike">
              <a:solidFill>
                <a:srgbClr val="000000"/>
              </a:solidFill>
              <a:latin typeface="Arial"/>
            </a:endParaRPr>
          </a:p>
        </p:txBody>
      </p:sp>
      <p:sp>
        <p:nvSpPr>
          <p:cNvPr id="2539" name="PlaceHolder 3"/>
          <p:cNvSpPr>
            <a:spLocks noGrp="1"/>
          </p:cNvSpPr>
          <p:nvPr>
            <p:ph type="sldNum" idx="20"/>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4EBCD7D3-3DFF-47D8-91F2-EE08D01F05C3}"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0" name="PlaceHolder 1"/>
          <p:cNvSpPr>
            <a:spLocks noGrp="1"/>
          </p:cNvSpPr>
          <p:nvPr>
            <p:ph type="sldImg"/>
          </p:nvPr>
        </p:nvSpPr>
        <p:spPr>
          <a:xfrm>
            <a:off x="685800" y="1143000"/>
            <a:ext cx="5484240" cy="3084120"/>
          </a:xfrm>
          <a:prstGeom prst="rect">
            <a:avLst/>
          </a:prstGeom>
          <a:ln w="0">
            <a:noFill/>
          </a:ln>
        </p:spPr>
      </p:sp>
      <p:sp>
        <p:nvSpPr>
          <p:cNvPr id="2541"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LAB vs FIELD — DETAILED MITIGATIONS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1. FANS / HVAC (0.5–10 Hz overlap):</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Threat: Rotating fan blades at 750 RPM = 12.5 Hz; pedestal fan ~3 Hz. Both overlap breathing (0.2–0.4 Hz) and gesture (1–5 Hz) bands, causing constant false triggers.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A — Adaptive Notch Filters: Software targets exact AC electrical harmonics of the room's equipment. Must auto-detect the fan frequency from the CSI itself.</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B — Reference Antennas: Cognitive Systems patented using an unshielded background antenna to capture static multipath, then subtract it from the sensing antenna.</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C — CSI Subtraction: Baseline noise matrices are systematically subtracted from the incoming signal stream, isolating organic human motion signatures.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 INTERFERENCE &amp; CCA DEFERRAL: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Threat: Dense residential/enterprise spaces saturate the channel. CCA forces sensing NDPs to back off below the rate needed to capture fast gestures or falls.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A — EDCA Queuing: 802.11bf sensing frames routed through priority-aware queues (AC_VI) to prevent latency spikes.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B — WFA Coexistence Profiles: Cert enforces airtime equity between sensing and data sessions.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C — Spatial Filtering: Directional receive beamforming blocks outside environmental interference at the antenna level.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3. FURNITURE / ROOM GEOMETRY TRANSFER: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Threat: Lab-trained model fails instantly in a cluttered living room — static layout permanently warps the baseline multipath footprint.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A — Few-Shot Adaptation: 2–3 calibration walks are enough to remap new layouts for most activity classifiers.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B — Boot Fingerprinting: Routers execute automated environment scans at startup. Origin AI does this automatically over the first 24 hours of deployment.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C — Transfer Learning: Google Gesture Lab pre-trained weights isolate user movement vectors from structural room bounds — deployment retraining cut to minutes.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4. TEMPERATURE / OSCILLATOR PHASE DRIFT: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Threat: As a router heats up during data streaming, crystal oscillator thermal expansion alters clock speeds, injecting artificial phase drift that masks real target signatures.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A — B2B Calibration: Back-to-back hardware calibration continuously measures reference loops to neutralize internal clock skew (Keerativoranan et al. 2018).</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B — AGC State Logging: Intel AX210 and Broadcom BCM6xx chips expose AGC state changes directly to the driver layer for post-hoc correction.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C — SMR Phase References: 802.11bf SMR headers include native phase reference vectors for continuous software baseline recalibration.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5. MULTI-PERSON AMBIGUITY: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Threat: Multiple people's reflections collide at the receive antenna. A single-link system cannot distinguish two people from one erratic mover.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A — MUSIC Algorithm: Multiple Signal Classification processes multi-AP CSI matrices for high-resolution angular and spatial person separation.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B — Qualcomm MLO (Wi-Fi 7): Multi-Link Operation dedicates independent frequency links to handle separate zones of a house.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C — On-Chip NPU (FastConnect 7900): Routes multi-person spatial data directly into integrated neural processing units for real-time edge isolation.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6. CSI NORMALISATION — VENDOR GAPS: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Threat: Intel, Atheros, Broadcom chips produce CSI on entirely different scales, formats, and normalization baselines. A model trained on one fails on another.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A — Gjengset Preprocessing: Standardized calibration matrix math (SIGCOMM 2011) universally deployed to normalize raw inputs.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B — WFA Test Vectors: Alliance integrating mandatory normalization validation profiles into certification tests.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Fix C — AGC Telemetry: Wi-Fi 6E/7 chipsets attach high-fidelity AGC telemetry to every frame for post-hoc vendor-agnostic correction.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Keerativoranan et al. (2018) B2B Calibration — Sensors MDPI</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Gjengset et al. (2011) Phaser — MobiCom</a:t>
            </a:r>
            <a:endParaRPr b="0" lang="en-US" sz="2000" spc="-1" strike="noStrike">
              <a:solidFill>
                <a:srgbClr val="000000"/>
              </a:solidFill>
              <a:latin typeface="Arial"/>
            </a:endParaRPr>
          </a:p>
        </p:txBody>
      </p:sp>
      <p:sp>
        <p:nvSpPr>
          <p:cNvPr id="2542" name="PlaceHolder 3"/>
          <p:cNvSpPr>
            <a:spLocks noGrp="1"/>
          </p:cNvSpPr>
          <p:nvPr>
            <p:ph type="sldNum" idx="21"/>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21184B33-538B-4887-9755-62ED3641A1BF}"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3" name="PlaceHolder 1"/>
          <p:cNvSpPr>
            <a:spLocks noGrp="1"/>
          </p:cNvSpPr>
          <p:nvPr>
            <p:ph type="sldImg"/>
          </p:nvPr>
        </p:nvSpPr>
        <p:spPr>
          <a:xfrm>
            <a:off x="685800" y="1143000"/>
            <a:ext cx="5484240" cy="3084120"/>
          </a:xfrm>
          <a:prstGeom prst="rect">
            <a:avLst/>
          </a:prstGeom>
          <a:ln w="0">
            <a:noFill/>
          </a:ln>
        </p:spPr>
      </p:sp>
      <p:sp>
        <p:nvSpPr>
          <p:cNvPr id="2544"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CLOSING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BEFORE THE TRENDS — land the "usefulness" answer since the talk title promises it: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"When should you use Wi-Fi sensing? When your AP is already deployed and privacy matters. When should you use radar? When you need centimetre resolution or gesture in an area without Wi-Fi. When should you use computer vision? When you need identity. Don't claim Wi-Fi sensing works through a wall for anything fine-grained — it doesn't. What it does is turn existing infrastructure into a coarse, privacy-preserving, always-on presence and activity sensor. That is genuinely useful in healthcare, security, and smart home at massive scale."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Let me leave you with six trends.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Wi-Fi 7: 320 MHz channels mean range resolution improves from ~1m to ~30cm. Multi-Link Operation means you can dedicate a link to sensing while another handles data. This is a big deal.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WFA flywheel: This is the key business unlock. Once major chipset vendors get certified, system integrators don't need to worry about interop. App developers can build to a known API. Volume follows.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Matter + Sensing: this one isn't talked about enough. If a sensing event (room occupied, person fell) becomes a standard Matter event, it works with every smart home platform. No vendor lock-in at the application layer either.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On-device ML: Qualcomm FastConnect 7900 has an NPU on the Wi-Fi chip. We're entering an era where the AP can run inference locally, report only semantic events (not raw CSI) — much better for privacy and bandwidth.</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Wi-Fi sensing is at the same point as Wi-Fi itself was in 1999: standard exists, ecosystem forming, mass market 3-5 years away. The teams that build the expertise now will own the deployment wave.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Qualcomm FastConnect 7900: https://www.qualcomm.com/products/technology/wi-fi/fastconnect/fastconnect-7900</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- 802.11be (Wi-Fi 7) overview: IEEE 802.11be-2024</a:t>
            </a:r>
            <a:endParaRPr b="0" lang="en-US" sz="2000" spc="-1" strike="noStrike">
              <a:solidFill>
                <a:srgbClr val="000000"/>
              </a:solidFill>
              <a:latin typeface="Arial"/>
            </a:endParaRPr>
          </a:p>
        </p:txBody>
      </p:sp>
      <p:sp>
        <p:nvSpPr>
          <p:cNvPr id="2545" name="PlaceHolder 3"/>
          <p:cNvSpPr>
            <a:spLocks noGrp="1"/>
          </p:cNvSpPr>
          <p:nvPr>
            <p:ph type="sldNum" idx="22"/>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E37834A5-C6F8-4FFA-9A68-2CC42E395DE1}"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6" name="PlaceHolder 1"/>
          <p:cNvSpPr>
            <a:spLocks noGrp="1"/>
          </p:cNvSpPr>
          <p:nvPr>
            <p:ph type="sldImg"/>
          </p:nvPr>
        </p:nvSpPr>
        <p:spPr>
          <a:xfrm>
            <a:off x="685800" y="1143000"/>
            <a:ext cx="5484240" cy="3084120"/>
          </a:xfrm>
          <a:prstGeom prst="rect">
            <a:avLst/>
          </a:prstGeom>
          <a:ln w="0">
            <a:noFill/>
          </a:ln>
        </p:spPr>
      </p:sp>
      <p:sp>
        <p:nvSpPr>
          <p:cNvPr id="2547"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DOTSTAR CONSULTING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what Dotstar Consulting is and what we offer.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Quick framing: we're not a product company — we're a boutique engineering firm. We take on the hard problems at the intersection of wireless silicon, firmware, IoT, and now AI/sensing.</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Our relevant sensing credentials: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 maintain the Wi-Fi driver in ZephyrRTOS — so we can push 802.11bf support into the most popular embedded RTOS directly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hostap contributor — the reference implementation of WPA supplicant and hostapd used in virtually every Linux AP</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Patented work in power saving — relevant for battery-powered sensing devices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What we can build for you:</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- 802.11bf SI/SR implementation from scratch on your chipset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CSI feature extraction pipeline (C/C++ or Python)  </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Edge ML model for your specific use case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Full certification preparation for WFA submission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green CTA button — book a 30-minute call. Happy to discuss your project right after this talk.</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REFS: dotstarconsulting.com for full capability list</a:t>
            </a:r>
            <a:endParaRPr b="0" lang="en-US" sz="2000" spc="-1" strike="noStrike">
              <a:solidFill>
                <a:srgbClr val="000000"/>
              </a:solidFill>
              <a:latin typeface="Arial"/>
            </a:endParaRPr>
          </a:p>
        </p:txBody>
      </p:sp>
      <p:sp>
        <p:nvSpPr>
          <p:cNvPr id="2548" name="PlaceHolder 3"/>
          <p:cNvSpPr>
            <a:spLocks noGrp="1"/>
          </p:cNvSpPr>
          <p:nvPr>
            <p:ph type="sldNum" idx="23"/>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8D1F1B93-4FDA-46EF-B332-4DFCEC293FD4}"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9" name="PlaceHolder 1"/>
          <p:cNvSpPr>
            <a:spLocks noGrp="1"/>
          </p:cNvSpPr>
          <p:nvPr>
            <p:ph type="sldImg"/>
          </p:nvPr>
        </p:nvSpPr>
        <p:spPr>
          <a:xfrm>
            <a:off x="685800" y="1143000"/>
            <a:ext cx="5484240" cy="3084120"/>
          </a:xfrm>
          <a:prstGeom prst="rect">
            <a:avLst/>
          </a:prstGeom>
          <a:ln w="0">
            <a:noFill/>
          </a:ln>
        </p:spPr>
      </p:sp>
      <p:sp>
        <p:nvSpPr>
          <p:cNvPr id="2550"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SETUP DIAGRAM — how the demo works physically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1. ESP32-C6 devkit: configured as a standard 802.11ax STA. ESP-IDF firmware uses esp_wifi_set_csi() to capture CSI for every received packet. Each callback buffers the complex H matrix, timestamps it, and serialises to JSON sent over a WebSocket connection to the laptop.</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 Wi-Fi AP: any standard router. The ESP32 associates with it as a normal Wi-Fi client. No special configuration. The laptop connects to the same LAN (via Wi-Fi or Ethernet).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3. Laptop: runs the RuView WebSocket server (Python or Node.js). Receives the CSI stream, applies preprocessing (Hampel filter, CFO/SFO removal, STFT), runs RF-Pose CNN inference, and renders DensePose UV keypoints in the browser-based RuView UI.</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SCREENSHOTS TO ADD: Replace the green bar with images showing:</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Raw CSI amplitude vs time (the raw signal)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Motion artifacts visible in CSI when you move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RuView output showing pose skeleton overlay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 https://github.com/ruvnet/RuView</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ESP-IDF CSI: https://docs.espressif.com/projects/esp-idf/en/latest/esp32c6/api-guides/wifi.html</a:t>
            </a:r>
            <a:endParaRPr b="0" lang="en-US" sz="2000" spc="-1" strike="noStrike">
              <a:solidFill>
                <a:srgbClr val="000000"/>
              </a:solidFill>
              <a:latin typeface="Arial"/>
            </a:endParaRPr>
          </a:p>
        </p:txBody>
      </p:sp>
      <p:sp>
        <p:nvSpPr>
          <p:cNvPr id="2551" name="PlaceHolder 3"/>
          <p:cNvSpPr>
            <a:spLocks noGrp="1"/>
          </p:cNvSpPr>
          <p:nvPr>
            <p:ph type="sldNum" idx="24"/>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1B9701F0-1A9B-44F5-B846-766C3C11C2D1}"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2" name="PlaceHolder 1"/>
          <p:cNvSpPr>
            <a:spLocks noGrp="1"/>
          </p:cNvSpPr>
          <p:nvPr>
            <p:ph type="sldImg"/>
          </p:nvPr>
        </p:nvSpPr>
        <p:spPr>
          <a:xfrm>
            <a:off x="685800" y="1143000"/>
            <a:ext cx="5484240" cy="3084120"/>
          </a:xfrm>
          <a:prstGeom prst="rect">
            <a:avLst/>
          </a:prstGeom>
          <a:ln w="0">
            <a:noFill/>
          </a:ln>
        </p:spPr>
      </p:sp>
      <p:sp>
        <p:nvSpPr>
          <p:cNvPr id="2553"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LIVE DEMO SLIDE — play output.mp4 if presenting in person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video (output.mp4, 39 seconds) shows the RuView DensePose Observatory running live: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Human pose estimation (blue wireframe body model visible)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Vital signs: HR 68 BPM, Respiration 12 RPM, 88% confidence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Presence: ACTIVE/PRESENT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Wi-Fi signal panel: RSSI -39 dBm, Variance 0.80, Motion 0.020, Persons: 1</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When showing this: point out the vital signs panel on the left. "Heart rate 68 BPM — that's my actual heart rate, sensed through the ambient Wi-Fi channel. No electrodes. No chest strap. No camera. Just channel state information from a $4 ESP32-C6."</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Then point at the pose skeleton: "And that crude body shape on the right — that's the beginning of RF-DensePose. Full body UV coordinates from radio waves."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VIDEO EMBEDDING NOTE: PowerPoint can embed mp4 natively. To add the actual video: Insert → Video → This Device → select output.mp4. Set to play automatically on slide show entry. The still frame on this slide serves as a placeholder.</a:t>
            </a:r>
            <a:endParaRPr b="0" lang="en-US" sz="2000" spc="-1" strike="noStrike">
              <a:solidFill>
                <a:srgbClr val="000000"/>
              </a:solidFill>
              <a:latin typeface="Arial"/>
            </a:endParaRPr>
          </a:p>
        </p:txBody>
      </p:sp>
      <p:sp>
        <p:nvSpPr>
          <p:cNvPr id="2554" name="PlaceHolder 3"/>
          <p:cNvSpPr>
            <a:spLocks noGrp="1"/>
          </p:cNvSpPr>
          <p:nvPr>
            <p:ph type="sldNum" idx="25"/>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D92F41E3-C51F-46DF-B5B1-B26FA626CEBB}"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5" name="PlaceHolder 1"/>
          <p:cNvSpPr>
            <a:spLocks noGrp="1"/>
          </p:cNvSpPr>
          <p:nvPr>
            <p:ph type="sldImg"/>
          </p:nvPr>
        </p:nvSpPr>
        <p:spPr>
          <a:xfrm>
            <a:off x="685800" y="1143000"/>
            <a:ext cx="5484240" cy="3084120"/>
          </a:xfrm>
          <a:prstGeom prst="rect">
            <a:avLst/>
          </a:prstGeom>
          <a:ln w="0">
            <a:noFill/>
          </a:ln>
        </p:spPr>
      </p:sp>
      <p:sp>
        <p:nvSpPr>
          <p:cNvPr id="2556"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THANK YOU SLIDE — delivery notes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joke: pause after "My wife said that's not romantic." Wait for the laugh. Then deliver the punchline.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QR code is your HiHello digital card — it links directly to your contact info, LinkedIn, and website. Mention it explicitly: "If you scan that QR code you'll get my digital card — no paper card to lose."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Tone for this slide: warm, slightly self-deprecating, clearly technically fluent. You've just given a dense 20-minute talk to a room full of Wi-Fi engineers — they'll appreciate someone who can make fun of their own work.</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"false negative — model needs retraining" line lands well because: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1. It references the exact gap you covered in slide 14 (environmental generalisation)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 It's self-aware about the limits of sensing</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3. It connects the technical content to everyday life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After the joke, hand it over: "Serious question mode: what did I get wrong? Five minutes for Q&amp;A."</a:t>
            </a:r>
            <a:endParaRPr b="0" lang="en-US" sz="2000" spc="-1" strike="noStrike">
              <a:solidFill>
                <a:srgbClr val="000000"/>
              </a:solidFill>
              <a:latin typeface="Arial"/>
            </a:endParaRPr>
          </a:p>
        </p:txBody>
      </p:sp>
      <p:sp>
        <p:nvSpPr>
          <p:cNvPr id="2557" name="PlaceHolder 3"/>
          <p:cNvSpPr>
            <a:spLocks noGrp="1"/>
          </p:cNvSpPr>
          <p:nvPr>
            <p:ph type="sldNum" idx="26"/>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11A3AF31-B58F-46C0-BB2F-213DB6D1028E}"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8" name="PlaceHolder 1"/>
          <p:cNvSpPr>
            <a:spLocks noGrp="1"/>
          </p:cNvSpPr>
          <p:nvPr>
            <p:ph type="sldImg"/>
          </p:nvPr>
        </p:nvSpPr>
        <p:spPr>
          <a:xfrm>
            <a:off x="-360" y="812160"/>
            <a:ext cx="0" cy="0"/>
          </a:xfrm>
          <a:prstGeom prst="rect">
            <a:avLst/>
          </a:prstGeom>
          <a:ln w="0">
            <a:noFill/>
          </a:ln>
        </p:spPr>
      </p:sp>
      <p:sp>
        <p:nvSpPr>
          <p:cNvPr id="2559"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lnSpc>
                <a:spcPct val="100000"/>
              </a:lnSpc>
              <a:buNone/>
              <a:tabLst>
                <a:tab algn="l" pos="0"/>
              </a:tabLst>
            </a:pPr>
            <a:r>
              <a:rPr b="0" lang="en-US" sz="2000" spc="-1" strike="noStrike">
                <a:solidFill>
                  <a:srgbClr val="000000"/>
                </a:solidFill>
                <a:latin typeface="Arial"/>
              </a:rPr>
              <a:t>PASN MULTISTATIC (1.5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Phase 2 of 802.11bf — unassociated sensing. Phase 1 was only associated devices.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WHY UNASSOCIATED? Many IoT/battery devices cannot afford the overhead of 802.11 4-way association handshake. PASN (Pre-Association Security Negotiation, from 802.11be) provides a 3-frame exchange that establishes session keys without joining the BSS.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3-FRAME EXCHANGE: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Frame 1 (STA to AP): I want to do sensing. Here are my SENS capabilities, my Diffie-Hellman public key, and the times I am available (ISTA Availability Window).</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Frame 2 (AP to STA): OK. Here are MY capabilities, MY DH public key, MY availability window, and a random nonce to prevent replay.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Frame 3 (STA to AP): Here is the cryptographic proof I computed the same session key you did.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After this, both sides have identical AES-GCM session keys. All SMRs are encrypted in flight.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AVAILABILITY WINDOWS: Note that ISTA and RSTA windows are exchanged IN the PASN frames. The device can sleep between these windows — this is the power save mechanism. See the dedicated slide for details.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Refs: IEEE 802.11bf-2025 §11 · §9.4.2.298-299 · 802.11be PASN §12.7.10</a:t>
            </a:r>
            <a:endParaRPr b="0" lang="en-US" sz="2000" spc="-1" strike="noStrike">
              <a:solidFill>
                <a:srgbClr val="000000"/>
              </a:solidFill>
              <a:latin typeface="Arial"/>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0" name="PlaceHolder 1"/>
          <p:cNvSpPr>
            <a:spLocks noGrp="1"/>
          </p:cNvSpPr>
          <p:nvPr>
            <p:ph type="sldImg"/>
          </p:nvPr>
        </p:nvSpPr>
        <p:spPr>
          <a:xfrm>
            <a:off x="685800" y="1143000"/>
            <a:ext cx="5484240" cy="3084120"/>
          </a:xfrm>
          <a:prstGeom prst="rect">
            <a:avLst/>
          </a:prstGeom>
          <a:ln w="0">
            <a:noFill/>
          </a:ln>
        </p:spPr>
      </p:sp>
      <p:sp>
        <p:nvSpPr>
          <p:cNvPr id="2561"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BEAMFORMING / RUs / Ng — Why These PHY Features Matter for Sensing</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BEAMFORMING (most important for a Wi-Fi audience):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Standard communication beamforming is designed to maximise data throughput — it steers the transmit beam toward the receiving STA. This creates a warped channel estimate H_eq = H_raw × V (where V is the precoding matrix). If your sensing algorithm uses H_eq, it sees only the beam path — motion in other parts of the room is suppressed. This is a real deployment problem: a Wi-Fi 6 AP with MU-MIMO enabled will beamform during data sessions, and if sensing also runs during those sessions, the CSI is biased.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802.11bf fixes this two ways: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1. Omnidirectional sensing NDPs: The AP can periodically inject un-steered sounding frames dedicated to sensing. These give H_raw — the full room view.</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 BFI-based reconstruction: If you only have beamformed packets, the steering matrix V is available in the Beamforming Feedback Info frame. You can compute H_raw ≈ H_eq × V⁻¹ mathematically. 802.11bf standardises BFI reporting so this inversion is always possible.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RU ALLOCATION: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In OFDMA (Wi-Fi 6/7), the channel is sliced into Resource Units of varying sizes. A 26-tone RU at 80 MHz is only 2 MHz — that gives 26 subcarrier estimates instead of 996. The sensing information content collapses. 802.11bf mandates that sensing NDPs use the full channel bandwidth — the SI specifies this in the SMSR. This means you cannot co-schedule OFDMA data and sensing on the same transmission slot.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Ng GROUPING — WHO CONTROLS IT: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Sensing Initiator (AP) specifies Ng in the SMSR at session setup. The SR must support Ng=4 (mandatory /41). If the SI requests Ng=1, the SR can report all ~234 groups per stream (at 20 MHz) but this uses 4× more airtime. For the audience: Ng is the fundamental tradeoff knob between sensing fidelity and channel airtime cost.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PILOT TONE INCLUSION — THE PHASE CONTINUITY POINT: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Older CSI tools (e.g., Intel 5300 CSI tool) excluded pilot subcarriers from the reported CSI because pilots were used only for synchronisation, not data. Without pilot CSI values, there are gaps in the subcarrier frequency response — phase discontinuities that corrupt Doppler and AoA estimation. 802.11bf's HE-LTF based CSI includes pilot tone estimates, restoring phase continuity across the full subcarrier span. This is specifically why phase-based vital signs sensing (breathing, heart rate) works better on 802.11bf than on legacy patched-driver approaches.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Section 9.4 (SMR format, Ng encoding)</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Section 26.5.2 (HE-LTF structure and pilot tones)</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Sensing Threshold-Based Reporting Trigger: the SMR can be configured to send reports ONLY when CSI variance exceeds a threshold — reducing airtime when the environment is static. This is the Sensing Reporting Trigger field in the SMSR.</a:t>
            </a:r>
            <a:endParaRPr b="0" lang="en-US" sz="2000" spc="-1" strike="noStrike">
              <a:solidFill>
                <a:srgbClr val="000000"/>
              </a:solidFill>
              <a:latin typeface="Arial"/>
            </a:endParaRPr>
          </a:p>
        </p:txBody>
      </p:sp>
      <p:sp>
        <p:nvSpPr>
          <p:cNvPr id="2562" name="PlaceHolder 3"/>
          <p:cNvSpPr>
            <a:spLocks noGrp="1"/>
          </p:cNvSpPr>
          <p:nvPr>
            <p:ph type="sldNum" idx="27"/>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334E8678-B118-4C68-B754-657D2021A206}"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9" name="PlaceHolder 1"/>
          <p:cNvSpPr>
            <a:spLocks noGrp="1"/>
          </p:cNvSpPr>
          <p:nvPr>
            <p:ph type="sldImg"/>
          </p:nvPr>
        </p:nvSpPr>
        <p:spPr>
          <a:xfrm>
            <a:off x="685800" y="1143000"/>
            <a:ext cx="5484240" cy="3084120"/>
          </a:xfrm>
          <a:prstGeom prst="rect">
            <a:avLst/>
          </a:prstGeom>
          <a:ln w="0">
            <a:noFill/>
          </a:ln>
        </p:spPr>
      </p:sp>
      <p:sp>
        <p:nvSpPr>
          <p:cNvPr id="2490"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WHAT ARE WE SENSING? (30 seconds — say this before ANY technical content)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slide sets the frame for the entire talk. If people leave understanding only one thing, it should be this.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Say it slowly: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"We are not sensing the Wi-Fi device. We're not measuring signal quality or throughput. We are using the radio channel BETWEEN devices as a distributed sensor for the physical environment. A person, an object, a breathing chest — they all change how radio waves bounce around the room. We measure those changes."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prevents the most common misconception: that Wi-Fi sensing is about measuring packet loss or RSSI. It has nothing to do with data quality. The channel could be perfect for data and still carry rich sensing information.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WHY THIS MATTERS FOR THE TALK:</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When you later say "the CSI matrix is contaminated by RFIC impairments" — they'll understand what "clean sensing signal" means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When you say "model trained in one room fails in another" — they'll understand why (the physical geometry changes H differently)</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When you say "privacy preserving" — they'll understand that there's no image, only a mathematical abstraction of geometry</a:t>
            </a:r>
            <a:endParaRPr b="0" lang="en-US" sz="2000" spc="-1" strike="noStrike">
              <a:solidFill>
                <a:srgbClr val="000000"/>
              </a:solidFill>
              <a:latin typeface="Arial"/>
            </a:endParaRPr>
          </a:p>
        </p:txBody>
      </p:sp>
      <p:sp>
        <p:nvSpPr>
          <p:cNvPr id="2491" name="PlaceHolder 3"/>
          <p:cNvSpPr>
            <a:spLocks noGrp="1"/>
          </p:cNvSpPr>
          <p:nvPr>
            <p:ph type="sldNum" idx="6"/>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4433EC03-4568-47E3-9C74-ED19750B66CE}"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3" name="PlaceHolder 1"/>
          <p:cNvSpPr>
            <a:spLocks noGrp="1"/>
          </p:cNvSpPr>
          <p:nvPr>
            <p:ph type="sldImg"/>
          </p:nvPr>
        </p:nvSpPr>
        <p:spPr>
          <a:xfrm>
            <a:off x="685800" y="1143000"/>
            <a:ext cx="5484240" cy="3084120"/>
          </a:xfrm>
          <a:prstGeom prst="rect">
            <a:avLst/>
          </a:prstGeom>
          <a:ln w="0">
            <a:noFill/>
          </a:ln>
        </p:spPr>
      </p:sp>
      <p:sp>
        <p:nvSpPr>
          <p:cNvPr id="2564"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BACKUP — DEMO SLIDE (if time permits, ~2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a live demo slide — you can add your actual test data screenshots or a live feed here.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I have an ESP32-C6 devkit that I've been working with using the RuView framework (github.com/ruvnet/RuView). The ESP32-C6 supports 802.11ax and exposes CSI via esp_wifi_set_csi() in ESP-IDF. </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What we're working 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Reliable per-packet CSI collection at 20+ packets/sec</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Onboard variance and Doppler feature extraction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Streaming to a host for RF-Pose inference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connects the academic work (MIT RF-Pose, facebookresearch DensePose) to a $4 chip that anyone can buy. If 802.11bf gets into ESP-IDF (which I expect within 12-18 months given Espressif's track record), this becomes a fully standardised implementation.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Demo talking points: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1. Show the ESP32-C6 hardware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 Show CSI data stream live (if connected)</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3. Show the RuView dashboard with presence/breathing output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4. Mention: this is the prototype; full 802.11bf SI/SR coming</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RuView: https://github.com/ruvnet/RuView</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ESP-IDF CSI API: https://docs.espressif.com/projects/esp-idf/en/latest/esp32c6/api-guides/wifi.html#wi-fi-channel-state-information</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MIT RF-Pose: https://rfpose.csail.mit.edu/ (Zhao et al. 2018)</a:t>
            </a:r>
            <a:endParaRPr b="0" lang="en-US" sz="2000" spc="-1" strike="noStrike">
              <a:solidFill>
                <a:srgbClr val="000000"/>
              </a:solidFill>
              <a:latin typeface="Arial"/>
            </a:endParaRPr>
          </a:p>
        </p:txBody>
      </p:sp>
      <p:sp>
        <p:nvSpPr>
          <p:cNvPr id="2565" name="PlaceHolder 3"/>
          <p:cNvSpPr>
            <a:spLocks noGrp="1"/>
          </p:cNvSpPr>
          <p:nvPr>
            <p:ph type="sldNum" idx="28"/>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8FD750A1-A015-4F75-A741-53CCC6DBEC4A}"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6" name="PlaceHolder 1"/>
          <p:cNvSpPr>
            <a:spLocks noGrp="1"/>
          </p:cNvSpPr>
          <p:nvPr>
            <p:ph type="sldImg"/>
          </p:nvPr>
        </p:nvSpPr>
        <p:spPr>
          <a:xfrm>
            <a:off x="685800" y="1143000"/>
            <a:ext cx="5484240" cy="3084120"/>
          </a:xfrm>
          <a:prstGeom prst="rect">
            <a:avLst/>
          </a:prstGeom>
          <a:ln w="0">
            <a:noFill/>
          </a:ln>
        </p:spPr>
      </p:sp>
      <p:sp>
        <p:nvSpPr>
          <p:cNvPr id="2567"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RF-POSE DETAIL (if demo backup,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Zhao et al. 2018 paper (published in Nature) is the seminal work on through-wall pose estimation via RF.</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trick: they trained a model on paired data — people walking while simultaneously capturing optical (camera) and RF data. The optical data provides ground-truth body keypoints. The RF data becomes the input at inference time. You never need a camera in the deployment environment.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DensePose (Güler et al. 2018, Facebook AI Research) extends this from skeleton keypoints to dense UV surface coordinates — essentially painting a 3D body mesh from 2D keypoints.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On ESP32-C6:</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The chip has enough SRAM for CSI buffering and basic feature extraction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Full CNN inference runs on a host (laptop, Raspberry Pi, or edge server)</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With ESP32-P4 (coming soon, 32MB PSRAM) local inference becomes feasible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My current setup: CSI → MQTT → Python host → RF-Pose inference → visualization. I'll update this slide with my test data before the talk.</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Zhao, M. et al. (2018) "Through-Wall Human Pose Estimation Using Radio Signals" — CVPR (Nature Electronics version)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Güler, R.A. et al. (2018) "DensePose: Dense Human Pose Estimation In The Wild" — CVPR</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RuView GitHub: https://github.com/ruvnet/RuView</a:t>
            </a:r>
            <a:endParaRPr b="0" lang="en-US" sz="2000" spc="-1" strike="noStrike">
              <a:solidFill>
                <a:srgbClr val="000000"/>
              </a:solidFill>
              <a:latin typeface="Arial"/>
            </a:endParaRPr>
          </a:p>
        </p:txBody>
      </p:sp>
      <p:sp>
        <p:nvSpPr>
          <p:cNvPr id="2568" name="PlaceHolder 3"/>
          <p:cNvSpPr>
            <a:spLocks noGrp="1"/>
          </p:cNvSpPr>
          <p:nvPr>
            <p:ph type="sldNum" idx="29"/>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D9C4E4CC-C4B4-484E-9EB4-7C0B0AD82D5F}"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9" name="PlaceHolder 1"/>
          <p:cNvSpPr>
            <a:spLocks noGrp="1"/>
          </p:cNvSpPr>
          <p:nvPr>
            <p:ph type="sldImg"/>
          </p:nvPr>
        </p:nvSpPr>
        <p:spPr>
          <a:xfrm>
            <a:off x="685800" y="1143000"/>
            <a:ext cx="5484240" cy="3084120"/>
          </a:xfrm>
          <a:prstGeom prst="rect">
            <a:avLst/>
          </a:prstGeom>
          <a:ln w="0">
            <a:noFill/>
          </a:ln>
        </p:spPr>
      </p:sp>
      <p:sp>
        <p:nvSpPr>
          <p:cNvPr id="2570"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MARKET (for networking conversations or if asked about commercial traction)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numbers: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$24B Wi-Fi chipset market in 2025 growing to $34B by 2030. Wi-Fi sensing is a value-add feature driving ASP upward — no separate market needed.</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Broadcom shipped 18M Wi-Fi 7 combo chips in 2025 alone. Most 802.11bf-capable with firmware update.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$72B wireless IoT sensor market by 2035 at 21% CAGR — Wi-Fi sensing competes here against radar and PIR directly.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Most important announcement: Synaptics + Origin AI (Jan 2026). First major SoC vendor integration of Wi-Fi sensing software. Synaptics Veros SoC is used in smart displays, TVs, smart home hubs — mainstream consumer volume.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Qualcomm FastConnect 7900 integrates Wi-Fi 7, Bluetooth, and Ultra Wideband in one chip with an NPU. The NPU is designed to run Wi-Fi sensing inference on-device. This is the architecture that eliminates the cloud round-trip that privacy advocates object to.</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TI/Silicon Labs consolidation ($7.5B, Feb 2026): the big players are building scale in low-power wireless IoT. Wi-Fi sensing for IoT is a design win opportunity.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FMI: Wi-Fi Semiconductor Chipset Market 2026 report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PR Newswire: Synaptics + Origin AI, Jan 6 2026</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IEEE 802.11 WG: https://www.ieee802.org/11/</a:t>
            </a:r>
            <a:endParaRPr b="0" lang="en-US" sz="2000" spc="-1" strike="noStrike">
              <a:solidFill>
                <a:srgbClr val="000000"/>
              </a:solidFill>
              <a:latin typeface="Arial"/>
            </a:endParaRPr>
          </a:p>
        </p:txBody>
      </p:sp>
      <p:sp>
        <p:nvSpPr>
          <p:cNvPr id="2571" name="PlaceHolder 3"/>
          <p:cNvSpPr>
            <a:spLocks noGrp="1"/>
          </p:cNvSpPr>
          <p:nvPr>
            <p:ph type="sldNum" idx="30"/>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C4B8776E-1526-4020-995D-5FFF15C73F2E}"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2" name="PlaceHolder 1"/>
          <p:cNvSpPr>
            <a:spLocks noGrp="1"/>
          </p:cNvSpPr>
          <p:nvPr>
            <p:ph type="sldImg"/>
          </p:nvPr>
        </p:nvSpPr>
        <p:spPr>
          <a:xfrm>
            <a:off x="685800" y="1143000"/>
            <a:ext cx="5484240" cy="3084120"/>
          </a:xfrm>
          <a:prstGeom prst="rect">
            <a:avLst/>
          </a:prstGeom>
          <a:ln w="0">
            <a:noFill/>
          </a:ln>
        </p:spPr>
      </p:sp>
      <p:sp>
        <p:nvSpPr>
          <p:cNvPr id="2573"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RF CALIBRATION — DEEP TECHNICAL (for Wi-Fi RF engineers in Q&amp;A)</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THREE IMPAIRMENTS AND WHY THEY MATTER FOR SENSING vs RANGING:</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1. SFO (Sampling Frequency Offset): Your ADC and the remote transmitter's DAC run from different crystals. The ADC undersamples or oversamples slightly, creating a LINEAR PHASE SLOPE across subcarriers that GROWS with each CSI sample. If you're collecting 100 CSI frames over 10 seconds, the SFO-induced phase ramp can rotate by many radians. This looks exactly like a 0.01 Hz Doppler shift — indistinguishable from slow breathing unless corrected. 802.11az introduced SFO correction based on pilot subcarrier phase slopes. 802.11bf SMR can include the SFO estimate as a reference field.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 CFO (Carrier Frequency Offset): The remote transmitter is at 5180.000100 MHz, your local oscillator is at 5179.999900 MHz — 200Hz CFO. This creates a CONSTANT phase offset added to every subcarrier on every packet. The standard 802.11 preamble estimates and corrects this from L-STF, but the correction is coarse. The residual CFO (typically ±10-100Hz) causes a phase rotation of ~2π per 10ms at 100Hz residual. For breathing rate sensing (0.2-0.3Hz), a 100Hz CFO residual looks like a 500x faster oscillation — easily filtered. But for fine motion (hand gesture at 1-2Hz), residual CFO is comparable. Solution: conjugate-multiply consecutive CSI packets. This cancels static phase offset. Works well unless the channel changes significantly between packets.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3. GROUP DELAY: This is the "ranging never works" problem. Your RF front-end (specifically: the SAW/BAW filter, the balun, the PCB trace between antenna and LNA) has a FREQUENCY-DEPENDENT impulse response. Different frequencies travel through your front-end at different speeds. This is group delay variation. The chip designers try to make it flat but at 200MHz bandwidth, you can have 0.5-1ns variation across the band. At 5GHz, 1ns = 20cm range error. AND this varies chip-to-chip, lot-to-lot, temperature-to-temperature. You cannot estimate it over the air because you'd need to know the ground truth channel (which you're trying to measure). You need a VNA or a known calibration environment.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WHAT THIS MEANS FOR 802.11bf:</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Presence detection (amplitude variance): Group delay, SFO, CFO all cancel in relative measurements. Great.</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Breathing rate (phase at 0.2Hz): SFO drift is the main enemy. Correctable with good preprocessing. Workable.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Gesture recognition (Doppler shifts at 1-10Hz): CFO residual starts to matter. Need careful calibration or per-packet conjugate multiplication.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AoA / ToF sensing within 802.11bf: Group delay is fatal for absolute measurement. Per-unit factory calibration required. Most commercial systems simply don't do this and use probabilistic fingerprinting instead.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For your consultancy, this is an important boundary to set with clients: "Our 802.11bf sensing implementation will work well for X, Y, Z use cases. For centimetre-accurate AoA, we'll need factory calibration steps in your manufacturing process."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Keerativoranan et al. (2018) "Mitigation of CSI Temporal Phase Rotation with B2B Calibration" — Sensors MDPI</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Gjengset et al. (2011) "Phaser" — MobiCom</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Wu et al. (2012) "FILA: Fine-grained Indoor Localization" — IEEE INFOCOM (section on SFO/CFO)</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YouTube playlist: https://www.youtube.com/watch?v=TuVu4qA61Ok&amp;list=PLXJsNZqZEF9YI_whgRZsCdER90QbKgaWx</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YouTube 11az calibration: https://www.youtube.com/watch?v=eMnPiJrPhPA</a:t>
            </a:r>
            <a:endParaRPr b="0" lang="en-US" sz="2000" spc="-1" strike="noStrike">
              <a:solidFill>
                <a:srgbClr val="000000"/>
              </a:solidFill>
              <a:latin typeface="Arial"/>
            </a:endParaRPr>
          </a:p>
        </p:txBody>
      </p:sp>
      <p:sp>
        <p:nvSpPr>
          <p:cNvPr id="2574" name="PlaceHolder 3"/>
          <p:cNvSpPr>
            <a:spLocks noGrp="1"/>
          </p:cNvSpPr>
          <p:nvPr>
            <p:ph type="sldNum" idx="31"/>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9EEFA9D3-31D7-4CBD-87A8-097F7CED97A9}"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5" name="PlaceHolder 1"/>
          <p:cNvSpPr>
            <a:spLocks noGrp="1"/>
          </p:cNvSpPr>
          <p:nvPr>
            <p:ph type="sldImg"/>
          </p:nvPr>
        </p:nvSpPr>
        <p:spPr>
          <a:xfrm>
            <a:off x="685800" y="1143000"/>
            <a:ext cx="5484240" cy="3084120"/>
          </a:xfrm>
          <a:prstGeom prst="rect">
            <a:avLst/>
          </a:prstGeom>
          <a:ln w="0">
            <a:noFill/>
          </a:ln>
        </p:spPr>
      </p:sp>
      <p:sp>
        <p:nvSpPr>
          <p:cNvPr id="2576"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IoT vs HOME vs ENTERPRISE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802.11bf MAC session management (SMSR/NDP/SMR) is non-trivial to implement on a microcontroller. The ESP32-C6 has a 160MHz RISC-V core and 512KB SRAM. The 802.11bf SI role (Sensing Initiator — typically the AP) requires managing: SMSR negotiation state machine, NDP transmission scheduling, SMR parsing, coexistence with data traffic. Espressif's ESP-IDF currently exposes CSI via esp_wifi_set_csi() but without the 802.11bf session layer. Full 802.11bf MAC on ESP32-C6 is a firmware project of roughly 6-12 months of engineering. Espressif will likely ship this as an ESP-IDF component — watch their GitHub.</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Battery-powered IoT sensing: The key insight is "event-triggered sensing." Don't do continuous CSI collection at 100Hz — that drains a CR2032 in hours. Instead: use a low-power motion wake-up (PIR or accelerometer), trigger 802.11bf sensing session for 5-10 seconds, make inference, go back to sleep. This is exactly what the 802.11bf sensing instance (start/stop) model supports. The SMIT (Sensing Measurement Instance Termination) frame is your power management trigger.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ENTERPRISE — THE NEAR-TERM COMMERCIAL OPPORTUNITY:</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where Dotstar should focus first for revenue. The multi-AP fusion problem (which 802.11bf doesn't standardise for Sub-7 GHz) is PRACTICALLY SOLVED in enterprise deployments — the centralised controller (Cisco DNA, Aruba Central, Juniper Mist) knows the AP layout, can time-synchronise bistatic sensing sessions across APs, and can fuse CSI streams at the controller layer. Cisco Spaces already offers occupancy analytics using their proprietary AP sensing. 802.11bf gives this a standard foundation. 802.11bf on Cisco/Aruba/Arista APs = massive addressable market.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Roaming (802.11r/k/v) breaking sensing sessions is a real issue: when a STA roams, the sensing session context is lost. 802.11bf doesn't define session continuity across roaming. Enterprise deployments handle this by anchor-AP-based sensing (the AP closest to the sensing target maintains the session).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HOME — THE VOLUME MARKET (2027+):</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ISP play: AT&amp;T, Comcast, SoftBank, Deutsche Telekom are all watching this. The router sits in the home always-on, it has power, it has Wi-Fi — adding Wi-Fi sensing is zero additional hardware. The WFA "AP-based home monitoring" use case is literally this. But consumer privacy regulations (GDPR in EU, various state laws in US) will gate deployment in key markets.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Espressif ESP-IDF CSI: https://docs.espressif.com/projects/esp-idf/en/latest/esp32c6/api-guides/wifi.html</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Cisco Spaces: https://spaces.cisco.com/</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HPE Aruba occupancy sensing whitepaper: HPE.com 2024</a:t>
            </a:r>
            <a:endParaRPr b="0" lang="en-US" sz="2000" spc="-1" strike="noStrike">
              <a:solidFill>
                <a:srgbClr val="000000"/>
              </a:solidFill>
              <a:latin typeface="Arial"/>
            </a:endParaRPr>
          </a:p>
        </p:txBody>
      </p:sp>
      <p:sp>
        <p:nvSpPr>
          <p:cNvPr id="2577" name="PlaceHolder 3"/>
          <p:cNvSpPr>
            <a:spLocks noGrp="1"/>
          </p:cNvSpPr>
          <p:nvPr>
            <p:ph type="sldNum" idx="32"/>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4FFD73C5-2747-4DE5-92EB-E15AF551A0C7}"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8" name="PlaceHolder 1"/>
          <p:cNvSpPr>
            <a:spLocks noGrp="1"/>
          </p:cNvSpPr>
          <p:nvPr>
            <p:ph type="sldImg"/>
          </p:nvPr>
        </p:nvSpPr>
        <p:spPr>
          <a:xfrm>
            <a:off x="685800" y="1143000"/>
            <a:ext cx="5484240" cy="3084120"/>
          </a:xfrm>
          <a:prstGeom prst="rect">
            <a:avLst/>
          </a:prstGeom>
          <a:ln w="0">
            <a:noFill/>
          </a:ln>
        </p:spPr>
      </p:sp>
      <p:sp>
        <p:nvSpPr>
          <p:cNvPr id="2579"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11bf vs 11az — ANSWER TO THE INEVITABLE Q&amp;A QUESTION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question always comes up from Wi-Fi positioning engineers. Clean answer: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802.11az (NGP, ratified 2022) = RANGING. Goal is "how far away is this device?" Output is RTT → distance. FTM (Fine Timing Measurement) is widely deployed already — Pixel 6+, Galaxy S20+, Nest Hub all support FTM. Practical accuracy: 1-3 metres typical, sub-metre in good conditions with 802.11az enhanced mode.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802.11bf (2025) = ENVIRONMENT SENSING. Goal is "what is happening around my devices?" Output is the full CSI H matrix. You're characterising the channel, not measuring distance to a device.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WHY THE SHARED NDP?</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Null Data Packets are the cleanest channel probe in 802.11 — no payload to confound the channel estimate. Both 802.11az and 802.11bf inherit the HE Ranging NDP from 802.11ax. This is why WFA 802.11bf AP cert Req 2 "transmit/receive HE Ranging NDP" is essentially the same capability test as 802.11az ranging compliance. A chip that passes one is mostly ready for the other.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GROUP DELAY CONNECTION: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"ranging never works" argument from the YouTube talk is specifically about 802.11az FTM accuracy. Group delay in the RF front-end creates a per-chip, per-frequency timing offset that cannot be calibrated over the air. For 802.11az ranging, this limits accuracy to ~30cm even in ideal conditions on COTS silicon. For 802.11bf sensing, if you're doing RELATIVE measurements (motion detection, breathing rate) the group delay is a static offset that cancels. But if you try to do absolute ToF-based ranging within 802.11bf (which the standard supports), you hit the same wall.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COEXISTENCE IN PRACTICE: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A Wi-Fi 6E AP that supports both 802.11az and 802.11bf can run both simultaneously. FTM sessions for positioning run at low frequency (1-2Hz bursts). CSI sensing sessions run at higher frequency (10-100Hz continuous). Both use EDCA, both defer to CCA. The 802.11bf SI can schedule sensing periods to avoid FTM exchange windows if needed. In practice there's minimal conflict — the traffic volumes are very different.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802.11az-2022: https://standards.ieee.org/ieee/802.11az/</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https://standards.ieee.org/ieee/802.11bf/11574/</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YouTube Wi-Fi Ranging: https://www.youtube.com/watch?v=TuVu4qA61Ok</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YouTube 802.11az calibration: https://www.youtube.com/watch?v=eMnPiJrPhPA</a:t>
            </a:r>
            <a:endParaRPr b="0" lang="en-US" sz="2000" spc="-1" strike="noStrike">
              <a:solidFill>
                <a:srgbClr val="000000"/>
              </a:solidFill>
              <a:latin typeface="Arial"/>
            </a:endParaRPr>
          </a:p>
        </p:txBody>
      </p:sp>
      <p:sp>
        <p:nvSpPr>
          <p:cNvPr id="2580" name="PlaceHolder 3"/>
          <p:cNvSpPr>
            <a:spLocks noGrp="1"/>
          </p:cNvSpPr>
          <p:nvPr>
            <p:ph type="sldNum" idx="33"/>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DD5B1A19-9ADC-45FE-8AD7-64772F4D5950}"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1" name="PlaceHolder 1"/>
          <p:cNvSpPr>
            <a:spLocks noGrp="1"/>
          </p:cNvSpPr>
          <p:nvPr>
            <p:ph type="sldImg"/>
          </p:nvPr>
        </p:nvSpPr>
        <p:spPr>
          <a:xfrm>
            <a:off x="685800" y="1143000"/>
            <a:ext cx="5484240" cy="3084120"/>
          </a:xfrm>
          <a:prstGeom prst="rect">
            <a:avLst/>
          </a:prstGeom>
          <a:ln w="0">
            <a:noFill/>
          </a:ln>
        </p:spPr>
      </p:sp>
      <p:sp>
        <p:nvSpPr>
          <p:cNvPr id="2582"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MAC/PHY DEEP DIVE — for the hardware/firmware engineers in Q&amp;A</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SENSING NDP:</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key difference between a regular HE NDP (used for MU-MIMO beamforming feedback) and a sensing NDP is the number of HE-LTF symbols. For beamforming, you need Nsts x NLTF for a 1-stream estimate. For sensing, you want HIGHER SNR on the channel estimate, so 802.11bf recommends using more LTF symbols (increased sensing measurement time, or "NSMT" in the standard). More LTF = more SNR = better CSI quality. Trade-off: more airtime consumed per sensing cycle. This is configurable in the SMSR.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SMR DATA VOLUME: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numbers above are important for system design. At 100Hz with 2x2 MIMO and Ng=4 in 20MHz: 92.8KB/s from SR to SI. If you're doing sensing in a Wi-Fi network with 802.11be (Wi-Fi 7) that has 4x4 MIMO and 80MHz bandwidth at Ng=1, that's: 8 streams x 996 subcarriers x 4 bytes = 31.9KB per frame x 100Hz = 3.2MB/s. This rivals a video stream. Compressed SMR or reduced sampling rate is mandatory at scale.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PASN IMPLEMENTATION NOTE: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If your client is building an 802.11bf SI (typically an AP), PASN is already in hostap 2.10+ (2022). If building an SR on embedded Linux or FreeRTOS, you'll need to port the ECDH key exchange. On Cortex-M33 (e.g., Nordic nRF9160 or STM32WL55), this takes ~200ms per handshake — acceptable for session setup (happens once per sensing period). On ESP32-C6's RISC-V, mbedTLS handles this cleanly.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CCA PLANNING:</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For a production 802.11bf sensing deployment, you should model sensing availability as a function of channel utilisation. Rule of thumb: at U% channel utilisation, sensing availability ≈ (100-U)% of planned sensing cycles, assuming random backoff. At U=30% (typical home), availability ≈ 70% — fine. At U=70% (enterprise open office), availability ≈ 30% — may need sensing priority upgrade to AC_VI or a dedicated sensing BSSID.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Section 9.4 (SMR frame format), Section 11 (sensing procedures)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802.11az-2022, Section 9.3.4 (HE Ranging NDP LTF structure)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PASN: IEEE 802.11be-2024, Section 12.7.7 and hostap implementation</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- 802.11 EDCA: IEEE 802.11-2024, Section 10.22</a:t>
            </a:r>
            <a:endParaRPr b="0" lang="en-US" sz="2000" spc="-1" strike="noStrike">
              <a:solidFill>
                <a:srgbClr val="000000"/>
              </a:solidFill>
              <a:latin typeface="Arial"/>
            </a:endParaRPr>
          </a:p>
        </p:txBody>
      </p:sp>
      <p:sp>
        <p:nvSpPr>
          <p:cNvPr id="2583" name="PlaceHolder 3"/>
          <p:cNvSpPr>
            <a:spLocks noGrp="1"/>
          </p:cNvSpPr>
          <p:nvPr>
            <p:ph type="sldNum" idx="34"/>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0C255F0B-2CD8-4EDC-A5CB-3D519C147074}"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4" name="PlaceHolder 1"/>
          <p:cNvSpPr>
            <a:spLocks noGrp="1"/>
          </p:cNvSpPr>
          <p:nvPr>
            <p:ph type="sldImg"/>
          </p:nvPr>
        </p:nvSpPr>
        <p:spPr>
          <a:xfrm>
            <a:off x="-360" y="812160"/>
            <a:ext cx="360" cy="360"/>
          </a:xfrm>
          <a:prstGeom prst="rect">
            <a:avLst/>
          </a:prstGeom>
          <a:ln w="0">
            <a:noFill/>
          </a:ln>
        </p:spPr>
      </p:sp>
      <p:sp>
        <p:nvSpPr>
          <p:cNvPr id="2585" name="PlaceHolder 2"/>
          <p:cNvSpPr>
            <a:spLocks noGrp="1"/>
          </p:cNvSpPr>
          <p:nvPr>
            <p:ph type="body"/>
          </p:nvPr>
        </p:nvSpPr>
        <p:spPr>
          <a:xfrm>
            <a:off x="756000" y="5078520"/>
            <a:ext cx="6046920" cy="4810320"/>
          </a:xfrm>
          <a:prstGeom prst="rect">
            <a:avLst/>
          </a:prstGeom>
          <a:noFill/>
          <a:ln w="0">
            <a:noFill/>
          </a:ln>
        </p:spPr>
        <p:txBody>
          <a:bodyPr lIns="0" rIns="0" tIns="0" bIns="0" anchor="t">
            <a:noAutofit/>
          </a:bodyPr>
          <a:p>
            <a:pPr marL="216000" indent="-216000">
              <a:lnSpc>
                <a:spcPct val="100000"/>
              </a:lnSpc>
              <a:buNone/>
              <a:tabLst>
                <a:tab algn="l" pos="0"/>
              </a:tabLst>
            </a:pPr>
            <a:r>
              <a:rPr b="0" lang="en-US" sz="2000" spc="-1" strike="noStrike">
                <a:solidFill>
                  <a:srgbClr val="000000"/>
                </a:solidFill>
                <a:latin typeface="Arial"/>
              </a:rPr>
              <a:t>BACKUP — STFT SPECTROGRAM READING GUIDE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HOW TO READ THIS SLIDE: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X-axis = time (left=0s, right=5s). Y-axis = Doppler frequency = velocity. Bottom = slow (breathing). Top = fast (impact). Color = energy: dark=silence, cyan=moderate, red=peak.</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PHASE 1 (blue, 0-1.9s): Pre-fall. Only faint band at very bottom = chest breathing at 0.3 Hz. Above that = dark = person standing still, no fast motion.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PHASE 2 (amber, 1.9-2.9s): Fall onset. Energy climbs upward as body tips. Muscles firing, arms flailing, velocity increasing.</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PHASE 3 (red, 2.9-3.5s): Impact. Entire column lights up simultaneously = body hitting floor, every part stops at once = broadband burst = diagnostic signature.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PHASE 4 (grey, 3.5-5s): Stillness. Abrupt darkness = person lying still = velocity 0 Hz.</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KEY: The pattern bright-burst then immediate-darkness is what the classifier detects. An FFT would average all time into one spectrum and lose the sequence entirely. STFT preserves the timeline.</a:t>
            </a:r>
            <a:endParaRPr b="0" lang="en-US" sz="2000" spc="-1" strike="noStrike">
              <a:solidFill>
                <a:srgbClr val="000000"/>
              </a:solidFill>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2" name="PlaceHolder 1"/>
          <p:cNvSpPr>
            <a:spLocks noGrp="1"/>
          </p:cNvSpPr>
          <p:nvPr>
            <p:ph type="sldImg"/>
          </p:nvPr>
        </p:nvSpPr>
        <p:spPr>
          <a:xfrm>
            <a:off x="685800" y="1143000"/>
            <a:ext cx="5484240" cy="3084120"/>
          </a:xfrm>
          <a:prstGeom prst="rect">
            <a:avLst/>
          </a:prstGeom>
          <a:ln w="0">
            <a:noFill/>
          </a:ln>
        </p:spPr>
      </p:sp>
      <p:sp>
        <p:nvSpPr>
          <p:cNvPr id="2493"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HISTORY — DETAILED TALKING POINTS PER ERA</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2002 — MIT Lincoln Lab (DETO): The origin. Researchers proved that background radio waves — TV and radio signals — could passively track moving targets without a dedicated radar transmitter. Military-grade passive bistatic radar research. Key insight: the environment IS the sensor.</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2008 — WiSee Precursors: Transition to consumer radio. Early Wi-Fi transmissions carried enough Doppler information to track coarse body movement — walking, arm swings. Macro-Doppler only; CSI was not yet in scope.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2011 — FILA &amp; PADS (The CSI Revolution): The critical inflection. Prior work used RSSI — a single scalar. FILA and PADS introduced Channel State Information (CSI) — hundreds of complex values per packet — for indoor localisation. This is the moment modern Wi-Fi sensing was born.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2015 — WiGest (Abdelnasser et al., INFOCOM): The democratisation moment. Gesture recognition on a commodity Intel 5300 NIC using a patched open-source driver. No lab hardware. Anyone with a laptop and a $50 NIC could replicate it. This opened the academic floodgates.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2015–18 — Academic Explosion: Sensing branched from motion into micro-vitals. Breathing detection (phase at 0.2–0.3 Hz), fall detection (Doppler spike), device-free crowd counting. Papers from CMU, MIT, Peking University, NTU dominated this era.</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2017 — Commercial Pioneers: Cognitive Systems (Aura) and Aerial began embedding sensing into mesh routers via proprietary firmware, licensing to ISPs — Plume, Eero. This created the "your router is already watching you" reality that predates 802.11bf.</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2020–25 — Standardisation: TGbf formed, 400+ contributions, 4 years to ratification. September 26, 2025: 802.11bf-2025 published. A 20-year cycle from passive radar experiment to open global standard.</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Abdelnasser et al. (2015) WiGest — IEEE INFOCOM</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Halperin et al. (2011) Intel 5300 CSI Tool — ACM SIGCOMM CCR</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IEEE 802.11bf-2025: https://standards.ieee.org/ieee/802.11bf</a:t>
            </a:r>
            <a:endParaRPr b="0" lang="en-US" sz="2000" spc="-1" strike="noStrike">
              <a:solidFill>
                <a:srgbClr val="000000"/>
              </a:solidFill>
              <a:latin typeface="Arial"/>
            </a:endParaRPr>
          </a:p>
        </p:txBody>
      </p:sp>
      <p:sp>
        <p:nvSpPr>
          <p:cNvPr id="2494" name="PlaceHolder 3"/>
          <p:cNvSpPr>
            <a:spLocks noGrp="1"/>
          </p:cNvSpPr>
          <p:nvPr>
            <p:ph type="sldNum" idx="7"/>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C3BF8D0B-00AB-492F-A974-EB4DC2813FAF}"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5" name="PlaceHolder 1"/>
          <p:cNvSpPr>
            <a:spLocks noGrp="1"/>
          </p:cNvSpPr>
          <p:nvPr>
            <p:ph type="sldImg"/>
          </p:nvPr>
        </p:nvSpPr>
        <p:spPr>
          <a:xfrm>
            <a:off x="685800" y="1143000"/>
            <a:ext cx="5484240" cy="3084120"/>
          </a:xfrm>
          <a:prstGeom prst="rect">
            <a:avLst/>
          </a:prstGeom>
          <a:ln w="0">
            <a:noFill/>
          </a:ln>
        </p:spPr>
      </p:sp>
      <p:sp>
        <p:nvSpPr>
          <p:cNvPr id="2496"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HOW IT WORKS (1.5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key intuition: a Wi-Fi channel is not a clean pipe — it's a fingerprint of the physical environment. Every multipath bounce encodes spatial information.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RSSI gives you one number: "signal strength". CSI gives you hundreds of complex numbers — one per OFDM subcarrier — each capturing how a slightly different frequency experienced the channel. A person breathing 1 metre away creates a periodic perturbation across those subcarriers at 0.2–0.3 Hz.</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Think of it as an acoustic sonar, but using radio waves, and the "sonar" device is already in every home.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Guo, L. et al. (2019) "A Survey on Channel State Information-Based Sensing for IoT Applications" — IEEE IoT Journal</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Yang, Z. et al. (2013) "From RSSI to CSI: Indoor Localization via Channel Response" — ACM Computing Surveys</a:t>
            </a:r>
            <a:endParaRPr b="0" lang="en-US" sz="2000" spc="-1" strike="noStrike">
              <a:solidFill>
                <a:srgbClr val="000000"/>
              </a:solidFill>
              <a:latin typeface="Arial"/>
            </a:endParaRPr>
          </a:p>
        </p:txBody>
      </p:sp>
      <p:sp>
        <p:nvSpPr>
          <p:cNvPr id="2497" name="PlaceHolder 3"/>
          <p:cNvSpPr>
            <a:spLocks noGrp="1"/>
          </p:cNvSpPr>
          <p:nvPr>
            <p:ph type="sldNum" idx="8"/>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5F528E94-3554-4152-848D-854B14D1CD4C}"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8" name="PlaceHolder 1"/>
          <p:cNvSpPr>
            <a:spLocks noGrp="1"/>
          </p:cNvSpPr>
          <p:nvPr>
            <p:ph type="sldImg"/>
          </p:nvPr>
        </p:nvSpPr>
        <p:spPr>
          <a:xfrm>
            <a:off x="685800" y="1143000"/>
            <a:ext cx="5484240" cy="3084120"/>
          </a:xfrm>
          <a:prstGeom prst="rect">
            <a:avLst/>
          </a:prstGeom>
          <a:ln w="0">
            <a:noFill/>
          </a:ln>
        </p:spPr>
      </p:sp>
      <p:sp>
        <p:nvSpPr>
          <p:cNvPr id="2499"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CSI PRIMITIVE — what this slide must convey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LEFT SIDE: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H matrix is what we get from every Wi-Fi packet. For each TX-RX antenna pair, we get a complex number (amplitude |H| and phase ∠φ) for each subcarrier. At 20 MHz with Ng=4, that is ~60 groups per pair. With 2×2 MIMO that is 240 complex numbers per packet at 20–200 Hz.</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three stat numbers tell the story quickly: 3D (it is a tensor, not a scalar), 20–200 Hz (the update rate), ~60–250 groups (the resolution at Ng=4).</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RIGHT SIDE:</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HE-LTF (High Efficiency Long Training Field) is the part of the Wi-Fi frame where channel estimation happens. The receiver knows exactly what sequence was transmitted. It correlates the received signal against the known sequence to solve for H. Sensing NDPs add extra LTF symbols to improve the estimate quality.</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three steps are the full story: TX sends known pilot → RX correlates → H matrix delivered to the sensing application.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Halperin et al. (2011) — Intel 5300 CSI tool paper, ACM SIGCOMM CCR</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- 802.11bf-2025 Section 9.4 — CSI measurement report format</a:t>
            </a:r>
            <a:endParaRPr b="0" lang="en-US" sz="2000" spc="-1" strike="noStrike">
              <a:solidFill>
                <a:srgbClr val="000000"/>
              </a:solidFill>
              <a:latin typeface="Arial"/>
            </a:endParaRPr>
          </a:p>
        </p:txBody>
      </p:sp>
      <p:sp>
        <p:nvSpPr>
          <p:cNvPr id="2500" name="PlaceHolder 3"/>
          <p:cNvSpPr>
            <a:spLocks noGrp="1"/>
          </p:cNvSpPr>
          <p:nvPr>
            <p:ph type="sldNum" idx="9"/>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60F7432C-E23B-4D68-AE9F-9A2E0E697F0C}"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1" name="PlaceHolder 1"/>
          <p:cNvSpPr>
            <a:spLocks noGrp="1"/>
          </p:cNvSpPr>
          <p:nvPr>
            <p:ph type="sldImg"/>
          </p:nvPr>
        </p:nvSpPr>
        <p:spPr>
          <a:xfrm>
            <a:off x="685800" y="1143000"/>
            <a:ext cx="5484960" cy="3084840"/>
          </a:xfrm>
          <a:prstGeom prst="rect">
            <a:avLst/>
          </a:prstGeom>
          <a:ln w="0">
            <a:noFill/>
          </a:ln>
        </p:spPr>
      </p:sp>
      <p:sp>
        <p:nvSpPr>
          <p:cNvPr id="2502" name="PlaceHolder 2"/>
          <p:cNvSpPr>
            <a:spLocks noGrp="1"/>
          </p:cNvSpPr>
          <p:nvPr>
            <p:ph type="body"/>
          </p:nvPr>
        </p:nvSpPr>
        <p:spPr>
          <a:xfrm>
            <a:off x="685800" y="4400640"/>
            <a:ext cx="5484960" cy="359892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PLAIN ENGLISH — KEY SLIDE (1.5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LEFT PANEL: I have a Wi-Fi packet going across the room. If the room is empty, the CSI amplitude variance is nearly flat — stable multipath, nothing changing. The moment a person walks in, variance spikes. Even a still person breathing creates micro-perturbations. This is a YES/NO answer from a threshold comparison — no machine learning, no training data.</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RIGHT PANEL: Same stream. I apply a 0.1–0.5 Hz bandpass filter (that's the human breathing frequency range), then run an FFT. The peak in the frequency domain tells me breathing rate. 14 BPM readout on a chip that cost $3, already in your home.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This is why I find 802.11bf exciting — we're turning infrastructure that's already deployed into a sensor network.</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Liu, J. et al. (2015) "Tracking Vital Signs During Sleep Leveraging Off-the-Shelf WiFi" — ACM MobiHoc</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Wang, H. et al. (2016) "TensorBeat: Tensor Decomposition for Monitoring Multi-Person Breathing Beats with Commodity WiFi" — ACM TIST</a:t>
            </a:r>
            <a:endParaRPr b="0" lang="en-US" sz="2000" spc="-1" strike="noStrike">
              <a:solidFill>
                <a:srgbClr val="000000"/>
              </a:solidFill>
              <a:latin typeface="Arial"/>
            </a:endParaRPr>
          </a:p>
        </p:txBody>
      </p:sp>
      <p:sp>
        <p:nvSpPr>
          <p:cNvPr id="2503" name="PlaceHolder 3"/>
          <p:cNvSpPr>
            <a:spLocks noGrp="1"/>
          </p:cNvSpPr>
          <p:nvPr>
            <p:ph type="sldNum" idx="10"/>
          </p:nvPr>
        </p:nvSpPr>
        <p:spPr>
          <a:xfrm>
            <a:off x="3884760" y="8685360"/>
            <a:ext cx="2970360" cy="45720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EF442387-25F7-47AB-B650-78BF33745E34}"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4" name="PlaceHolder 1"/>
          <p:cNvSpPr>
            <a:spLocks noGrp="1"/>
          </p:cNvSpPr>
          <p:nvPr>
            <p:ph type="sldImg"/>
          </p:nvPr>
        </p:nvSpPr>
        <p:spPr>
          <a:xfrm>
            <a:off x="685800" y="1143000"/>
            <a:ext cx="5484240" cy="3084120"/>
          </a:xfrm>
          <a:prstGeom prst="rect">
            <a:avLst/>
          </a:prstGeom>
          <a:ln w="0">
            <a:noFill/>
          </a:ln>
        </p:spPr>
      </p:sp>
      <p:sp>
        <p:nvSpPr>
          <p:cNvPr id="2505"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PROPRIETARY CHIPS (1 min)</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Intel 5300 CSI tool was the academic workhorse from 2011 to about 2018. You can download the patched iwlwifi driver from Daniel Halperin's GitHub. But good luck running it on a 2024 kernel.</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core problem: none of these systems could talk to each other. If I have a Qualcomm AP and a Broadcom STA, there's no sensing. 802.11bf fixes exactly this.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Cognitive Systems Aura: https://cognitivesystems.com/</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Nexmon CSI tool: https://github.com/seemoo-lab/nexmon_csi</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Dhalperi Intel CSI tool: https://github.com/dhalperi/linux-80211n-csitool</a:t>
            </a:r>
            <a:endParaRPr b="0" lang="en-US" sz="2000" spc="-1" strike="noStrike">
              <a:solidFill>
                <a:srgbClr val="000000"/>
              </a:solidFill>
              <a:latin typeface="Arial"/>
            </a:endParaRPr>
          </a:p>
        </p:txBody>
      </p:sp>
      <p:sp>
        <p:nvSpPr>
          <p:cNvPr id="2506" name="PlaceHolder 3"/>
          <p:cNvSpPr>
            <a:spLocks noGrp="1"/>
          </p:cNvSpPr>
          <p:nvPr>
            <p:ph type="sldNum" idx="11"/>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25374A6A-AEA3-409C-8E4A-FFC9F7EF68D4}"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7" name="PlaceHolder 1"/>
          <p:cNvSpPr>
            <a:spLocks noGrp="1"/>
          </p:cNvSpPr>
          <p:nvPr>
            <p:ph type="sldImg"/>
          </p:nvPr>
        </p:nvSpPr>
        <p:spPr>
          <a:xfrm>
            <a:off x="685800" y="1143000"/>
            <a:ext cx="5484240" cy="3084120"/>
          </a:xfrm>
          <a:prstGeom prst="rect">
            <a:avLst/>
          </a:prstGeom>
          <a:ln w="0">
            <a:noFill/>
          </a:ln>
        </p:spPr>
      </p:sp>
      <p:sp>
        <p:nvSpPr>
          <p:cNvPr id="2508" name="PlaceHolder 2"/>
          <p:cNvSpPr>
            <a:spLocks noGrp="1"/>
          </p:cNvSpPr>
          <p:nvPr>
            <p:ph type="body"/>
          </p:nvPr>
        </p:nvSpPr>
        <p:spPr>
          <a:xfrm>
            <a:off x="685800" y="4400640"/>
            <a:ext cx="5484240" cy="3598200"/>
          </a:xfrm>
          <a:prstGeom prst="rect">
            <a:avLst/>
          </a:prstGeom>
          <a:noFill/>
          <a:ln w="0">
            <a:noFill/>
          </a:ln>
        </p:spPr>
        <p:txBody>
          <a:bodyPr lIns="91440" rIns="91440" tIns="45720" bIns="45720" anchor="t">
            <a:noAutofit/>
          </a:bodyPr>
          <a:p>
            <a:pPr marL="216000" indent="-216000">
              <a:lnSpc>
                <a:spcPct val="100000"/>
              </a:lnSpc>
              <a:buNone/>
              <a:tabLst>
                <a:tab algn="l" pos="0"/>
              </a:tabLst>
            </a:pPr>
            <a:r>
              <a:rPr b="0" lang="en-US" sz="2000" spc="-1" strike="noStrike">
                <a:solidFill>
                  <a:srgbClr val="000000"/>
                </a:solidFill>
                <a:latin typeface="Arial"/>
              </a:rPr>
              <a:t>802.11bf INTRO (1 min)</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September 26, 2025 — the standard is published. This is the payoff slide.</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TGbf ran for 4 years. Over 400 technical contributions from companies including Intel, Qualcomm, Broadcom, Huawei, Ericsson, Apple, Samsung. It went through multiple drafts.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The standard covers Sub-7 GHz (the 2.4/5/6 GHz bands you already use) and 45/60 GHz mmWave (higher resolution, shorter range). It references 802.11az for ranging/NDP concepts.</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Key thing to communicate: this doesn't require new hardware in many cases. An 802.11ax (Wi-Fi 6) AP with updated firmware can be 802.11bf compliant.</a:t>
            </a:r>
            <a:endParaRPr b="0" lang="en-US" sz="2000" spc="-1" strike="noStrike">
              <a:solidFill>
                <a:srgbClr val="000000"/>
              </a:solidFill>
              <a:latin typeface="Arial"/>
            </a:endParaRPr>
          </a:p>
          <a:p>
            <a:pPr marL="216000" indent="-216000">
              <a:lnSpc>
                <a:spcPct val="100000"/>
              </a:lnSpc>
              <a:buNone/>
              <a:tabLst>
                <a:tab algn="l" pos="0"/>
              </a:tabLst>
            </a:pP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REFS:</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IEEE 802.11bf-2025: https://standards.ieee.org/ieee/802.11bf/7451/</a:t>
            </a:r>
            <a:endParaRPr b="0" lang="en-US" sz="2000" spc="-1" strike="noStrike">
              <a:solidFill>
                <a:srgbClr val="000000"/>
              </a:solidFill>
              <a:latin typeface="Arial"/>
            </a:endParaRPr>
          </a:p>
          <a:p>
            <a:pPr marL="216000" indent="-216000">
              <a:lnSpc>
                <a:spcPct val="100000"/>
              </a:lnSpc>
              <a:buNone/>
              <a:tabLst>
                <a:tab algn="l" pos="0"/>
              </a:tabLst>
            </a:pPr>
            <a:r>
              <a:rPr b="0" lang="en-US" sz="2000" spc="-1" strike="noStrike">
                <a:solidFill>
                  <a:srgbClr val="000000"/>
                </a:solidFill>
                <a:latin typeface="Arial"/>
              </a:rPr>
              <a:t>- TGbf status page: https://www.ieee802.org/11/Reports/tgbf_update.htm</a:t>
            </a: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Lacatus, C. et al. (2022) "IEEE 802.11bf: Toward Ubiquitous Wi-Fi Sensing" — IEEE Communications Magazine</a:t>
            </a:r>
            <a:endParaRPr b="0" lang="en-US" sz="2000" spc="-1" strike="noStrike">
              <a:solidFill>
                <a:srgbClr val="000000"/>
              </a:solidFill>
              <a:latin typeface="Arial"/>
            </a:endParaRPr>
          </a:p>
        </p:txBody>
      </p:sp>
      <p:sp>
        <p:nvSpPr>
          <p:cNvPr id="2509" name="PlaceHolder 3"/>
          <p:cNvSpPr>
            <a:spLocks noGrp="1"/>
          </p:cNvSpPr>
          <p:nvPr>
            <p:ph type="sldNum" idx="12"/>
          </p:nvPr>
        </p:nvSpPr>
        <p:spPr>
          <a:xfrm>
            <a:off x="3884760" y="8685360"/>
            <a:ext cx="2969640" cy="45648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2E9C6520-8514-4655-BA96-4EC8F034F348}"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ARK">
    <p:spTree>
      <p:nvGrpSpPr>
        <p:cNvPr id="1" name=""/>
        <p:cNvGrpSpPr/>
        <p:nvPr/>
      </p:nvGrpSpPr>
      <p:grpSpPr>
        <a:xfrm>
          <a:off x="0" y="0"/>
          <a:ext cx="0" cy="0"/>
          <a:chOff x="0" y="0"/>
          <a:chExt cx="0" cy="0"/>
        </a:xfrm>
      </p:grpSpPr>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ODY">
    <p:spTree>
      <p:nvGrpSpPr>
        <p:cNvPr id="1" name=""/>
        <p:cNvGrpSpPr/>
        <p:nvPr/>
      </p:nvGrpSpPr>
      <p:grpSpPr>
        <a:xfrm>
          <a:off x="0" y="0"/>
          <a:ext cx="0" cy="0"/>
          <a:chOff x="0" y="0"/>
          <a:chExt cx="0" cy="0"/>
        </a:xfrm>
      </p:grpSpPr>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ODY_">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eg"/><Relationship Id="rId3"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jpeg"/><Relationship Id="rId3" Type="http://schemas.openxmlformats.org/officeDocument/2006/relationships/slideLayout" Target="../slideLayouts/slideLayout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0" name="Shape 0"/>
          <p:cNvSpPr/>
          <p:nvPr/>
        </p:nvSpPr>
        <p:spPr>
          <a:xfrm>
            <a:off x="0" y="4800600"/>
            <a:ext cx="9141840" cy="34092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 name="Text 1"/>
          <p:cNvSpPr/>
          <p:nvPr/>
        </p:nvSpPr>
        <p:spPr>
          <a:xfrm>
            <a:off x="320040" y="4818960"/>
            <a:ext cx="594144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dotstarconsulting.com  |  Wi-Fi Sensing &amp; IEEE 802.11bf</a:t>
            </a:r>
            <a:endParaRPr b="0" lang="en-US" sz="750" spc="-1" strike="noStrike">
              <a:solidFill>
                <a:srgbClr val="ffffff"/>
              </a:solidFill>
              <a:latin typeface="Arial"/>
            </a:endParaRPr>
          </a:p>
        </p:txBody>
      </p:sp>
      <p:sp>
        <p:nvSpPr>
          <p:cNvPr id="2" name="Text 2"/>
          <p:cNvSpPr/>
          <p:nvPr/>
        </p:nvSpPr>
        <p:spPr>
          <a:xfrm>
            <a:off x="6858000" y="4818960"/>
            <a:ext cx="2100960" cy="29052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en-US" sz="750" spc="-1" strike="noStrike">
                <a:solidFill>
                  <a:srgbClr val="8899aa"/>
                </a:solidFill>
                <a:latin typeface="Calibri"/>
              </a:rPr>
              <a:t>© 2026 Dotstar Consulting</a:t>
            </a:r>
            <a:endParaRPr b="0" lang="en-US" sz="750" spc="-1" strike="noStrike">
              <a:solidFill>
                <a:srgbClr val="ffffff"/>
              </a:solidFill>
              <a:latin typeface="Arial"/>
            </a:endParaRPr>
          </a:p>
        </p:txBody>
      </p:sp>
      <p:pic>
        <p:nvPicPr>
          <p:cNvPr id="3" name="Image 0" descr="preencoded.png"/>
          <p:cNvPicPr/>
          <p:nvPr/>
        </p:nvPicPr>
        <p:blipFill>
          <a:blip r:embed="rId2"/>
          <a:stretch/>
        </p:blipFill>
        <p:spPr>
          <a:xfrm>
            <a:off x="8394120" y="45720"/>
            <a:ext cx="656280" cy="656280"/>
          </a:xfrm>
          <a:prstGeom prst="rect">
            <a:avLst/>
          </a:prstGeom>
          <a:ln w="0">
            <a:noFill/>
          </a:ln>
        </p:spPr>
      </p:pic>
      <p:sp>
        <p:nvSpPr>
          <p:cNvPr id="4" name="Shape 3"/>
          <p:cNvSpPr/>
          <p:nvPr/>
        </p:nvSpPr>
        <p:spPr>
          <a:xfrm>
            <a:off x="0" y="0"/>
            <a:ext cx="52560" cy="51415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Click </a:t>
            </a:r>
            <a:r>
              <a:rPr b="0" lang="en-US" sz="4400" spc="-1" strike="noStrike">
                <a:solidFill>
                  <a:srgbClr val="ffffff"/>
                </a:solidFill>
                <a:latin typeface="Arial"/>
              </a:rPr>
              <a:t>to </a:t>
            </a:r>
            <a:r>
              <a:rPr b="0" lang="en-US" sz="4400" spc="-1" strike="noStrike">
                <a:solidFill>
                  <a:srgbClr val="ffffff"/>
                </a:solidFill>
                <a:latin typeface="Arial"/>
              </a:rPr>
              <a:t>edit </a:t>
            </a:r>
            <a:r>
              <a:rPr b="0" lang="en-US" sz="4400" spc="-1" strike="noStrike">
                <a:solidFill>
                  <a:srgbClr val="ffffff"/>
                </a:solidFill>
                <a:latin typeface="Arial"/>
              </a:rPr>
              <a:t>the </a:t>
            </a:r>
            <a:r>
              <a:rPr b="0" lang="en-US" sz="4400" spc="-1" strike="noStrike">
                <a:solidFill>
                  <a:srgbClr val="ffffff"/>
                </a:solidFill>
                <a:latin typeface="Arial"/>
              </a:rPr>
              <a:t>title </a:t>
            </a:r>
            <a:r>
              <a:rPr b="0" lang="en-US" sz="4400" spc="-1" strike="noStrike">
                <a:solidFill>
                  <a:srgbClr val="ffffff"/>
                </a:solidFill>
                <a:latin typeface="Arial"/>
              </a:rPr>
              <a:t>text </a:t>
            </a:r>
            <a:r>
              <a:rPr b="0" lang="en-US" sz="4400" spc="-1" strike="noStrike">
                <a:solidFill>
                  <a:srgbClr val="ffffff"/>
                </a:solidFill>
                <a:latin typeface="Arial"/>
              </a:rPr>
              <a:t>form</a:t>
            </a:r>
            <a:r>
              <a:rPr b="0" lang="en-US" sz="4400" spc="-1" strike="noStrike">
                <a:solidFill>
                  <a:srgbClr val="ffffff"/>
                </a:solidFill>
                <a:latin typeface="Arial"/>
              </a:rPr>
              <a:t>at</a:t>
            </a:r>
            <a:endParaRPr b="0" lang="en-US" sz="4400" spc="-1" strike="noStrike">
              <a:solidFill>
                <a:srgbClr val="ffffff"/>
              </a:solidFill>
              <a:latin typeface="Arial"/>
            </a:endParaRPr>
          </a:p>
        </p:txBody>
      </p:sp>
      <p:sp>
        <p:nvSpPr>
          <p:cNvPr id="6"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en-US" sz="3200" spc="-1" strike="noStrike">
                <a:solidFill>
                  <a:srgbClr val="ffffff"/>
                </a:solidFill>
                <a:latin typeface="Arial"/>
              </a:rPr>
              <a:t>Click to edit the outline text format</a:t>
            </a:r>
            <a:endParaRPr b="0" lang="en-US" sz="320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en-US" sz="2800" spc="-1" strike="noStrike">
                <a:solidFill>
                  <a:srgbClr val="ffffff"/>
                </a:solidFill>
                <a:latin typeface="Arial"/>
              </a:rPr>
              <a:t>Second Outline Level</a:t>
            </a:r>
            <a:endParaRPr b="0" lang="en-US" sz="28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en-US" sz="2400" spc="-1" strike="noStrike">
                <a:solidFill>
                  <a:srgbClr val="ffffff"/>
                </a:solidFill>
                <a:latin typeface="Arial"/>
              </a:rPr>
              <a:t>Third Outline Level</a:t>
            </a:r>
            <a:endParaRPr b="0" lang="en-US" sz="24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en-US" sz="2000" spc="-1" strike="noStrike">
                <a:solidFill>
                  <a:srgbClr val="ffffff"/>
                </a:solidFill>
                <a:latin typeface="Arial"/>
              </a:rPr>
              <a:t>Fourth Outline Level</a:t>
            </a:r>
            <a:endParaRPr b="0" lang="en-US" sz="20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en-US" sz="2000" spc="-1" strike="noStrike">
                <a:solidFill>
                  <a:srgbClr val="ffffff"/>
                </a:solidFill>
                <a:latin typeface="Arial"/>
              </a:rPr>
              <a:t>Fifth Outline Level</a:t>
            </a:r>
            <a:endParaRPr b="0" lang="en-US" sz="20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en-US" sz="2000" spc="-1" strike="noStrike">
                <a:solidFill>
                  <a:srgbClr val="ffffff"/>
                </a:solidFill>
                <a:latin typeface="Arial"/>
              </a:rPr>
              <a:t>Sixth Outline Level</a:t>
            </a:r>
            <a:endParaRPr b="0" lang="en-US" sz="20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en-US" sz="2000" spc="-1" strike="noStrike">
                <a:solidFill>
                  <a:srgbClr val="ffffff"/>
                </a:solidFill>
                <a:latin typeface="Arial"/>
              </a:rPr>
              <a:t>Seventh Outline Level</a:t>
            </a:r>
            <a:endParaRPr b="0" lang="en-US"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51" r:id="rId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d1b2e"/>
        </a:solidFill>
      </p:bgPr>
    </p:bg>
    <p:spTree>
      <p:nvGrpSpPr>
        <p:cNvPr id="1" name=""/>
        <p:cNvGrpSpPr/>
        <p:nvPr/>
      </p:nvGrpSpPr>
      <p:grpSpPr>
        <a:xfrm>
          <a:off x="0" y="0"/>
          <a:ext cx="0" cy="0"/>
          <a:chOff x="0" y="0"/>
          <a:chExt cx="0" cy="0"/>
        </a:xfrm>
      </p:grpSpPr>
      <p:sp>
        <p:nvSpPr>
          <p:cNvPr id="7" name="Shape 0"/>
          <p:cNvSpPr/>
          <p:nvPr/>
        </p:nvSpPr>
        <p:spPr>
          <a:xfrm>
            <a:off x="0" y="4800600"/>
            <a:ext cx="9141840" cy="34092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 name="Text 1"/>
          <p:cNvSpPr/>
          <p:nvPr/>
        </p:nvSpPr>
        <p:spPr>
          <a:xfrm>
            <a:off x="320040" y="4818960"/>
            <a:ext cx="594144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dotstarconsulting.com  |  Wi-Fi Sensing &amp; IEEE 802.11bf</a:t>
            </a:r>
            <a:endParaRPr b="0" lang="en-US" sz="750" spc="-1" strike="noStrike">
              <a:solidFill>
                <a:srgbClr val="ffffff"/>
              </a:solidFill>
              <a:latin typeface="Arial"/>
            </a:endParaRPr>
          </a:p>
        </p:txBody>
      </p:sp>
      <p:sp>
        <p:nvSpPr>
          <p:cNvPr id="9" name="Text 2"/>
          <p:cNvSpPr/>
          <p:nvPr/>
        </p:nvSpPr>
        <p:spPr>
          <a:xfrm>
            <a:off x="6858000" y="4818960"/>
            <a:ext cx="2100960" cy="29052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en-US" sz="750" spc="-1" strike="noStrike">
                <a:solidFill>
                  <a:srgbClr val="8899aa"/>
                </a:solidFill>
                <a:latin typeface="Calibri"/>
              </a:rPr>
              <a:t>© 2026 Dotstar Consulting</a:t>
            </a:r>
            <a:endParaRPr b="0" lang="en-US" sz="750" spc="-1" strike="noStrike">
              <a:solidFill>
                <a:srgbClr val="ffffff"/>
              </a:solidFill>
              <a:latin typeface="Arial"/>
            </a:endParaRPr>
          </a:p>
        </p:txBody>
      </p:sp>
      <p:pic>
        <p:nvPicPr>
          <p:cNvPr id="10" name="Image 0" descr="preencoded.png"/>
          <p:cNvPicPr/>
          <p:nvPr/>
        </p:nvPicPr>
        <p:blipFill>
          <a:blip r:embed="rId2"/>
          <a:stretch/>
        </p:blipFill>
        <p:spPr>
          <a:xfrm>
            <a:off x="8394120" y="45720"/>
            <a:ext cx="656280" cy="656280"/>
          </a:xfrm>
          <a:prstGeom prst="rect">
            <a:avLst/>
          </a:prstGeom>
          <a:ln w="0">
            <a:noFill/>
          </a:ln>
        </p:spPr>
      </p:pic>
      <p:sp>
        <p:nvSpPr>
          <p:cNvPr id="11" name="Shape 3"/>
          <p:cNvSpPr/>
          <p:nvPr/>
        </p:nvSpPr>
        <p:spPr>
          <a:xfrm>
            <a:off x="0" y="0"/>
            <a:ext cx="52560" cy="51415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Click </a:t>
            </a:r>
            <a:r>
              <a:rPr b="0" lang="en-US" sz="4400" spc="-1" strike="noStrike">
                <a:solidFill>
                  <a:srgbClr val="ffffff"/>
                </a:solidFill>
                <a:latin typeface="Arial"/>
              </a:rPr>
              <a:t>to </a:t>
            </a:r>
            <a:r>
              <a:rPr b="0" lang="en-US" sz="4400" spc="-1" strike="noStrike">
                <a:solidFill>
                  <a:srgbClr val="ffffff"/>
                </a:solidFill>
                <a:latin typeface="Arial"/>
              </a:rPr>
              <a:t>edit </a:t>
            </a:r>
            <a:r>
              <a:rPr b="0" lang="en-US" sz="4400" spc="-1" strike="noStrike">
                <a:solidFill>
                  <a:srgbClr val="ffffff"/>
                </a:solidFill>
                <a:latin typeface="Arial"/>
              </a:rPr>
              <a:t>the </a:t>
            </a:r>
            <a:r>
              <a:rPr b="0" lang="en-US" sz="4400" spc="-1" strike="noStrike">
                <a:solidFill>
                  <a:srgbClr val="ffffff"/>
                </a:solidFill>
                <a:latin typeface="Arial"/>
              </a:rPr>
              <a:t>title </a:t>
            </a:r>
            <a:r>
              <a:rPr b="0" lang="en-US" sz="4400" spc="-1" strike="noStrike">
                <a:solidFill>
                  <a:srgbClr val="ffffff"/>
                </a:solidFill>
                <a:latin typeface="Arial"/>
              </a:rPr>
              <a:t>text </a:t>
            </a:r>
            <a:r>
              <a:rPr b="0" lang="en-US" sz="4400" spc="-1" strike="noStrike">
                <a:solidFill>
                  <a:srgbClr val="ffffff"/>
                </a:solidFill>
                <a:latin typeface="Arial"/>
              </a:rPr>
              <a:t>form</a:t>
            </a:r>
            <a:r>
              <a:rPr b="0" lang="en-US" sz="4400" spc="-1" strike="noStrike">
                <a:solidFill>
                  <a:srgbClr val="ffffff"/>
                </a:solidFill>
                <a:latin typeface="Arial"/>
              </a:rPr>
              <a:t>at</a:t>
            </a:r>
            <a:endParaRPr b="0" lang="en-US" sz="4400" spc="-1" strike="noStrike">
              <a:solidFill>
                <a:srgbClr val="ffffff"/>
              </a:solidFill>
              <a:latin typeface="Arial"/>
            </a:endParaRPr>
          </a:p>
        </p:txBody>
      </p:sp>
      <p:sp>
        <p:nvSpPr>
          <p:cNvPr id="13"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en-US" sz="3200" spc="-1" strike="noStrike">
                <a:solidFill>
                  <a:srgbClr val="ffffff"/>
                </a:solidFill>
                <a:latin typeface="Arial"/>
              </a:rPr>
              <a:t>Click to edit the outline text format</a:t>
            </a:r>
            <a:endParaRPr b="0" lang="en-US" sz="320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en-US" sz="2800" spc="-1" strike="noStrike">
                <a:solidFill>
                  <a:srgbClr val="ffffff"/>
                </a:solidFill>
                <a:latin typeface="Arial"/>
              </a:rPr>
              <a:t>Second Outline Level</a:t>
            </a:r>
            <a:endParaRPr b="0" lang="en-US" sz="28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en-US" sz="2400" spc="-1" strike="noStrike">
                <a:solidFill>
                  <a:srgbClr val="ffffff"/>
                </a:solidFill>
                <a:latin typeface="Arial"/>
              </a:rPr>
              <a:t>Third Outline Level</a:t>
            </a:r>
            <a:endParaRPr b="0" lang="en-US" sz="24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en-US" sz="2000" spc="-1" strike="noStrike">
                <a:solidFill>
                  <a:srgbClr val="ffffff"/>
                </a:solidFill>
                <a:latin typeface="Arial"/>
              </a:rPr>
              <a:t>Fourth Outline Level</a:t>
            </a:r>
            <a:endParaRPr b="0" lang="en-US" sz="20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en-US" sz="2000" spc="-1" strike="noStrike">
                <a:solidFill>
                  <a:srgbClr val="ffffff"/>
                </a:solidFill>
                <a:latin typeface="Arial"/>
              </a:rPr>
              <a:t>Fifth Outline Level</a:t>
            </a:r>
            <a:endParaRPr b="0" lang="en-US" sz="20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en-US" sz="2000" spc="-1" strike="noStrike">
                <a:solidFill>
                  <a:srgbClr val="ffffff"/>
                </a:solidFill>
                <a:latin typeface="Arial"/>
              </a:rPr>
              <a:t>Sixth Outline Level</a:t>
            </a:r>
            <a:endParaRPr b="0" lang="en-US" sz="20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en-US" sz="2000" spc="-1" strike="noStrike">
                <a:solidFill>
                  <a:srgbClr val="ffffff"/>
                </a:solidFill>
                <a:latin typeface="Arial"/>
              </a:rPr>
              <a:t>Seventh Outline Level</a:t>
            </a:r>
            <a:endParaRPr b="0" lang="en-US"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53" r:id="rId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d1b2e"/>
        </a:solidFill>
      </p:bgPr>
    </p:bg>
    <p:spTree>
      <p:nvGrpSpPr>
        <p:cNvPr id="1" name=""/>
        <p:cNvGrpSpPr/>
        <p:nvPr/>
      </p:nvGrpSpPr>
      <p:grpSpPr>
        <a:xfrm>
          <a:off x="0" y="0"/>
          <a:ext cx="0" cy="0"/>
          <a:chOff x="0" y="0"/>
          <a:chExt cx="0" cy="0"/>
        </a:xfrm>
      </p:grpSpPr>
      <p:sp>
        <p:nvSpPr>
          <p:cNvPr id="14" name="Shape 0"/>
          <p:cNvSpPr/>
          <p:nvPr/>
        </p:nvSpPr>
        <p:spPr>
          <a:xfrm>
            <a:off x="0" y="4800600"/>
            <a:ext cx="9142560" cy="34164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 name="Text 1"/>
          <p:cNvSpPr/>
          <p:nvPr/>
        </p:nvSpPr>
        <p:spPr>
          <a:xfrm>
            <a:off x="320040" y="4818960"/>
            <a:ext cx="5942160" cy="291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dotstarconsulting.com  |  Wi-Fi Sensing &amp; IEEE 802.11bf</a:t>
            </a:r>
            <a:endParaRPr b="0" lang="en-US" sz="750" spc="-1" strike="noStrike">
              <a:solidFill>
                <a:srgbClr val="ffffff"/>
              </a:solidFill>
              <a:latin typeface="Arial"/>
            </a:endParaRPr>
          </a:p>
        </p:txBody>
      </p:sp>
      <p:sp>
        <p:nvSpPr>
          <p:cNvPr id="16" name="Text 2"/>
          <p:cNvSpPr/>
          <p:nvPr/>
        </p:nvSpPr>
        <p:spPr>
          <a:xfrm>
            <a:off x="6858000" y="4818960"/>
            <a:ext cx="2101680" cy="29124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en-US" sz="750" spc="-1" strike="noStrike">
                <a:solidFill>
                  <a:srgbClr val="8899aa"/>
                </a:solidFill>
                <a:latin typeface="Calibri"/>
              </a:rPr>
              <a:t>© 2026 Dotstar Consulting</a:t>
            </a:r>
            <a:endParaRPr b="0" lang="en-US" sz="750" spc="-1" strike="noStrike">
              <a:solidFill>
                <a:srgbClr val="ffffff"/>
              </a:solidFill>
              <a:latin typeface="Arial"/>
            </a:endParaRPr>
          </a:p>
        </p:txBody>
      </p:sp>
      <p:pic>
        <p:nvPicPr>
          <p:cNvPr id="17" name="Image 0" descr="preencoded.png"/>
          <p:cNvPicPr/>
          <p:nvPr/>
        </p:nvPicPr>
        <p:blipFill>
          <a:blip r:embed="rId2"/>
          <a:stretch/>
        </p:blipFill>
        <p:spPr>
          <a:xfrm>
            <a:off x="8394120" y="45720"/>
            <a:ext cx="657000" cy="657000"/>
          </a:xfrm>
          <a:prstGeom prst="rect">
            <a:avLst/>
          </a:prstGeom>
          <a:ln w="0">
            <a:noFill/>
          </a:ln>
        </p:spPr>
      </p:pic>
      <p:sp>
        <p:nvSpPr>
          <p:cNvPr id="18" name="Shape 3"/>
          <p:cNvSpPr/>
          <p:nvPr/>
        </p:nvSpPr>
        <p:spPr>
          <a:xfrm>
            <a:off x="0" y="0"/>
            <a:ext cx="53280" cy="51422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Click </a:t>
            </a:r>
            <a:r>
              <a:rPr b="0" lang="en-US" sz="4400" spc="-1" strike="noStrike">
                <a:solidFill>
                  <a:srgbClr val="ffffff"/>
                </a:solidFill>
                <a:latin typeface="Arial"/>
              </a:rPr>
              <a:t>to edit </a:t>
            </a:r>
            <a:r>
              <a:rPr b="0" lang="en-US" sz="4400" spc="-1" strike="noStrike">
                <a:solidFill>
                  <a:srgbClr val="ffffff"/>
                </a:solidFill>
                <a:latin typeface="Arial"/>
              </a:rPr>
              <a:t>the </a:t>
            </a:r>
            <a:r>
              <a:rPr b="0" lang="en-US" sz="4400" spc="-1" strike="noStrike">
                <a:solidFill>
                  <a:srgbClr val="ffffff"/>
                </a:solidFill>
                <a:latin typeface="Arial"/>
              </a:rPr>
              <a:t>title </a:t>
            </a:r>
            <a:r>
              <a:rPr b="0" lang="en-US" sz="4400" spc="-1" strike="noStrike">
                <a:solidFill>
                  <a:srgbClr val="ffffff"/>
                </a:solidFill>
                <a:latin typeface="Arial"/>
              </a:rPr>
              <a:t>text </a:t>
            </a:r>
            <a:r>
              <a:rPr b="0" lang="en-US" sz="4400" spc="-1" strike="noStrike">
                <a:solidFill>
                  <a:srgbClr val="ffffff"/>
                </a:solidFill>
                <a:latin typeface="Arial"/>
              </a:rPr>
              <a:t>forma</a:t>
            </a:r>
            <a:r>
              <a:rPr b="0" lang="en-US" sz="4400" spc="-1" strike="noStrike">
                <a:solidFill>
                  <a:srgbClr val="ffffff"/>
                </a:solidFill>
                <a:latin typeface="Arial"/>
              </a:rPr>
              <a:t>t</a:t>
            </a:r>
            <a:endParaRPr b="0" lang="en-US" sz="4400" spc="-1" strike="noStrike">
              <a:solidFill>
                <a:srgbClr val="ffffff"/>
              </a:solidFill>
              <a:latin typeface="Arial"/>
            </a:endParaRPr>
          </a:p>
        </p:txBody>
      </p:sp>
      <p:sp>
        <p:nvSpPr>
          <p:cNvPr id="20"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en-US" sz="3200" spc="-1" strike="noStrike">
                <a:solidFill>
                  <a:srgbClr val="ffffff"/>
                </a:solidFill>
                <a:latin typeface="Arial"/>
              </a:rPr>
              <a:t>Click to edit the outline text format</a:t>
            </a:r>
            <a:endParaRPr b="0" lang="en-US" sz="320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en-US" sz="2800" spc="-1" strike="noStrike">
                <a:solidFill>
                  <a:srgbClr val="ffffff"/>
                </a:solidFill>
                <a:latin typeface="Arial"/>
              </a:rPr>
              <a:t>Second Outline Level</a:t>
            </a:r>
            <a:endParaRPr b="0" lang="en-US" sz="28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en-US" sz="2400" spc="-1" strike="noStrike">
                <a:solidFill>
                  <a:srgbClr val="ffffff"/>
                </a:solidFill>
                <a:latin typeface="Arial"/>
              </a:rPr>
              <a:t>Third Outline Level</a:t>
            </a:r>
            <a:endParaRPr b="0" lang="en-US" sz="24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en-US" sz="2000" spc="-1" strike="noStrike">
                <a:solidFill>
                  <a:srgbClr val="ffffff"/>
                </a:solidFill>
                <a:latin typeface="Arial"/>
              </a:rPr>
              <a:t>Fourth Outline Level</a:t>
            </a:r>
            <a:endParaRPr b="0" lang="en-US" sz="20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en-US" sz="2000" spc="-1" strike="noStrike">
                <a:solidFill>
                  <a:srgbClr val="ffffff"/>
                </a:solidFill>
                <a:latin typeface="Arial"/>
              </a:rPr>
              <a:t>Fifth Outline Level</a:t>
            </a:r>
            <a:endParaRPr b="0" lang="en-US" sz="20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en-US" sz="2000" spc="-1" strike="noStrike">
                <a:solidFill>
                  <a:srgbClr val="ffffff"/>
                </a:solidFill>
                <a:latin typeface="Arial"/>
              </a:rPr>
              <a:t>Sixth Outline Level</a:t>
            </a:r>
            <a:endParaRPr b="0" lang="en-US" sz="20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en-US" sz="2000" spc="-1" strike="noStrike">
                <a:solidFill>
                  <a:srgbClr val="ffffff"/>
                </a:solidFill>
                <a:latin typeface="Arial"/>
              </a:rPr>
              <a:t>Seventh Outline Level</a:t>
            </a:r>
            <a:endParaRPr b="0" lang="en-US" sz="20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55" r:id="rId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video" Target="../media/media2.mp4"/><Relationship Id="rId2" Type="http://schemas.microsoft.com/office/2007/relationships/media" Target="../media/media2.mp4"/><Relationship Id="rId3" Type="http://schemas.openxmlformats.org/officeDocument/2006/relationships/image" Target="../media/image3.png"/><Relationship Id="rId4" Type="http://schemas.openxmlformats.org/officeDocument/2006/relationships/slideLayout" Target="../slideLayouts/slideLayout2.xml"/><Relationship Id="rId5"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 Id="rId3"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 name="Text 0"/>
          <p:cNvSpPr/>
          <p:nvPr/>
        </p:nvSpPr>
        <p:spPr>
          <a:xfrm>
            <a:off x="4572000" y="457200"/>
            <a:ext cx="4386960" cy="365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000" spc="-1" strike="noStrike">
                <a:solidFill>
                  <a:srgbClr val="112240"/>
                </a:solidFill>
                <a:latin typeface="Calibri"/>
              </a:rPr>
              <a:t>802.11bf</a:t>
            </a:r>
            <a:endParaRPr b="0" lang="en-US" sz="10000" spc="-1" strike="noStrike">
              <a:solidFill>
                <a:srgbClr val="ffffff"/>
              </a:solidFill>
              <a:latin typeface="Arial"/>
            </a:endParaRPr>
          </a:p>
        </p:txBody>
      </p:sp>
      <p:sp>
        <p:nvSpPr>
          <p:cNvPr id="28" name="Text 1"/>
          <p:cNvSpPr/>
          <p:nvPr/>
        </p:nvSpPr>
        <p:spPr>
          <a:xfrm>
            <a:off x="502920" y="960120"/>
            <a:ext cx="6855840" cy="820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ffffff"/>
                </a:solidFill>
                <a:latin typeface="Calibri"/>
                <a:ea typeface="Calibri"/>
              </a:rPr>
              <a:t>Wi-Fi Sensing &amp;</a:t>
            </a:r>
            <a:endParaRPr b="0" lang="en-US" sz="4000" spc="-1" strike="noStrike">
              <a:solidFill>
                <a:srgbClr val="ffffff"/>
              </a:solidFill>
              <a:latin typeface="Arial"/>
            </a:endParaRPr>
          </a:p>
        </p:txBody>
      </p:sp>
      <p:sp>
        <p:nvSpPr>
          <p:cNvPr id="29" name="Text 2"/>
          <p:cNvSpPr/>
          <p:nvPr/>
        </p:nvSpPr>
        <p:spPr>
          <a:xfrm>
            <a:off x="502920" y="1783080"/>
            <a:ext cx="6855840" cy="820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00d4ff"/>
                </a:solidFill>
                <a:latin typeface="Calibri"/>
                <a:ea typeface="Calibri"/>
              </a:rPr>
              <a:t>IEEE 802.11bf</a:t>
            </a:r>
            <a:endParaRPr b="0" lang="en-US" sz="4000" spc="-1" strike="noStrike">
              <a:solidFill>
                <a:srgbClr val="ffffff"/>
              </a:solidFill>
              <a:latin typeface="Arial"/>
            </a:endParaRPr>
          </a:p>
        </p:txBody>
      </p:sp>
      <p:sp>
        <p:nvSpPr>
          <p:cNvPr id="30" name="Text 3"/>
          <p:cNvSpPr/>
          <p:nvPr/>
        </p:nvSpPr>
        <p:spPr>
          <a:xfrm>
            <a:off x="502920" y="2697480"/>
            <a:ext cx="6855840" cy="363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1400" spc="-1" strike="noStrike">
                <a:solidFill>
                  <a:srgbClr val="8899aa"/>
                </a:solidFill>
                <a:latin typeface="Calibri"/>
              </a:rPr>
              <a:t>Standardizing the Invisible — From Hacks to Protocol</a:t>
            </a:r>
            <a:endParaRPr b="0" lang="en-US" sz="1400" spc="-1" strike="noStrike">
              <a:solidFill>
                <a:srgbClr val="ffffff"/>
              </a:solidFill>
              <a:latin typeface="Arial"/>
            </a:endParaRPr>
          </a:p>
        </p:txBody>
      </p:sp>
      <p:sp>
        <p:nvSpPr>
          <p:cNvPr id="31" name="Text 4"/>
          <p:cNvSpPr/>
          <p:nvPr/>
        </p:nvSpPr>
        <p:spPr>
          <a:xfrm>
            <a:off x="502920" y="3200400"/>
            <a:ext cx="685584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8899aa"/>
                </a:solidFill>
                <a:latin typeface="Calibri"/>
              </a:rPr>
              <a:t>Chaitanya Tata · Founder &amp; CTO · Dotstar Consulting</a:t>
            </a:r>
            <a:endParaRPr b="0" lang="en-US" sz="11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5"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746"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05 — HANDSHAKE &amp; CSI FLOW</a:t>
            </a:r>
            <a:endParaRPr b="0" lang="en-US" sz="750" spc="-1" strike="noStrike">
              <a:solidFill>
                <a:srgbClr val="ffffff"/>
              </a:solidFill>
              <a:latin typeface="Arial"/>
            </a:endParaRPr>
          </a:p>
        </p:txBody>
      </p:sp>
      <p:sp>
        <p:nvSpPr>
          <p:cNvPr id="747"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802.11bf — Standardized Handshake &amp; CSI Flow</a:t>
            </a:r>
            <a:endParaRPr b="0" lang="en-US" sz="2600" spc="-1" strike="noStrike">
              <a:solidFill>
                <a:srgbClr val="ffffff"/>
              </a:solidFill>
              <a:latin typeface="Arial"/>
            </a:endParaRPr>
          </a:p>
        </p:txBody>
      </p:sp>
      <p:sp>
        <p:nvSpPr>
          <p:cNvPr id="748"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749" name="Shape 4"/>
          <p:cNvSpPr/>
          <p:nvPr/>
        </p:nvSpPr>
        <p:spPr>
          <a:xfrm>
            <a:off x="804600" y="1243440"/>
            <a:ext cx="1415160" cy="637920"/>
          </a:xfrm>
          <a:prstGeom prst="rect">
            <a:avLst/>
          </a:prstGeom>
          <a:solidFill>
            <a:srgbClr val="112240"/>
          </a:solidFill>
          <a:ln w="1524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50" name="Text 5"/>
          <p:cNvSpPr/>
          <p:nvPr/>
        </p:nvSpPr>
        <p:spPr>
          <a:xfrm>
            <a:off x="804600" y="1261800"/>
            <a:ext cx="1415160" cy="601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d4ff"/>
                </a:solidFill>
                <a:latin typeface="Calibri"/>
              </a:rPr>
              <a:t>SENSING</a:t>
            </a:r>
            <a:endParaRPr b="0" lang="en-US" sz="850" spc="-1" strike="noStrike">
              <a:solidFill>
                <a:srgbClr val="ffffff"/>
              </a:solidFill>
              <a:latin typeface="Arial"/>
            </a:endParaRPr>
          </a:p>
          <a:p>
            <a:pPr algn="ctr" defTabSz="914400">
              <a:lnSpc>
                <a:spcPct val="100000"/>
              </a:lnSpc>
              <a:tabLst>
                <a:tab algn="l" pos="0"/>
              </a:tabLst>
            </a:pPr>
            <a:r>
              <a:rPr b="1" lang="en-US" sz="850" spc="-1" strike="noStrike">
                <a:solidFill>
                  <a:srgbClr val="00d4ff"/>
                </a:solidFill>
                <a:latin typeface="Calibri"/>
              </a:rPr>
              <a:t>INITIATOR (SI)</a:t>
            </a:r>
            <a:endParaRPr b="0" lang="en-US" sz="850" spc="-1" strike="noStrike">
              <a:solidFill>
                <a:srgbClr val="ffffff"/>
              </a:solidFill>
              <a:latin typeface="Arial"/>
            </a:endParaRPr>
          </a:p>
        </p:txBody>
      </p:sp>
      <p:sp>
        <p:nvSpPr>
          <p:cNvPr id="751" name="Shape 6"/>
          <p:cNvSpPr/>
          <p:nvPr/>
        </p:nvSpPr>
        <p:spPr>
          <a:xfrm>
            <a:off x="1508760" y="1883520"/>
            <a:ext cx="25200" cy="26953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52" name="Shape 7"/>
          <p:cNvSpPr/>
          <p:nvPr/>
        </p:nvSpPr>
        <p:spPr>
          <a:xfrm>
            <a:off x="5833800" y="1243440"/>
            <a:ext cx="1415160" cy="637920"/>
          </a:xfrm>
          <a:prstGeom prst="rect">
            <a:avLst/>
          </a:prstGeom>
          <a:solidFill>
            <a:srgbClr val="112240"/>
          </a:solidFill>
          <a:ln w="1524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53" name="Text 8"/>
          <p:cNvSpPr/>
          <p:nvPr/>
        </p:nvSpPr>
        <p:spPr>
          <a:xfrm>
            <a:off x="5833800" y="1261800"/>
            <a:ext cx="1415160" cy="601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d4ff"/>
                </a:solidFill>
                <a:latin typeface="Calibri"/>
              </a:rPr>
              <a:t>SENSING</a:t>
            </a:r>
            <a:endParaRPr b="0" lang="en-US" sz="850" spc="-1" strike="noStrike">
              <a:solidFill>
                <a:srgbClr val="ffffff"/>
              </a:solidFill>
              <a:latin typeface="Arial"/>
            </a:endParaRPr>
          </a:p>
          <a:p>
            <a:pPr algn="ctr" defTabSz="914400">
              <a:lnSpc>
                <a:spcPct val="100000"/>
              </a:lnSpc>
              <a:tabLst>
                <a:tab algn="l" pos="0"/>
              </a:tabLst>
            </a:pPr>
            <a:r>
              <a:rPr b="1" lang="en-US" sz="850" spc="-1" strike="noStrike">
                <a:solidFill>
                  <a:srgbClr val="00d4ff"/>
                </a:solidFill>
                <a:latin typeface="Calibri"/>
              </a:rPr>
              <a:t>RESPONDER (SR)</a:t>
            </a:r>
            <a:endParaRPr b="0" lang="en-US" sz="850" spc="-1" strike="noStrike">
              <a:solidFill>
                <a:srgbClr val="ffffff"/>
              </a:solidFill>
              <a:latin typeface="Arial"/>
            </a:endParaRPr>
          </a:p>
        </p:txBody>
      </p:sp>
      <p:sp>
        <p:nvSpPr>
          <p:cNvPr id="754" name="Shape 9"/>
          <p:cNvSpPr/>
          <p:nvPr/>
        </p:nvSpPr>
        <p:spPr>
          <a:xfrm>
            <a:off x="6537960" y="1883520"/>
            <a:ext cx="25200" cy="26953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55" name="Shape 10"/>
          <p:cNvSpPr/>
          <p:nvPr/>
        </p:nvSpPr>
        <p:spPr>
          <a:xfrm>
            <a:off x="1526760" y="2029680"/>
            <a:ext cx="4855680" cy="360"/>
          </a:xfrm>
          <a:prstGeom prst="line">
            <a:avLst/>
          </a:prstGeom>
          <a:ln w="19050">
            <a:solidFill>
              <a:srgbClr val="00ff9d"/>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756" name="Text 11"/>
          <p:cNvSpPr/>
          <p:nvPr/>
        </p:nvSpPr>
        <p:spPr>
          <a:xfrm>
            <a:off x="6217920" y="1892880"/>
            <a:ext cx="1990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00ff9d"/>
                </a:solidFill>
                <a:latin typeface="Calibri"/>
              </a:rPr>
              <a:t>▶</a:t>
            </a:r>
            <a:endParaRPr b="0" lang="en-US" sz="900" spc="-1" strike="noStrike">
              <a:solidFill>
                <a:srgbClr val="ffffff"/>
              </a:solidFill>
              <a:latin typeface="Arial"/>
            </a:endParaRPr>
          </a:p>
        </p:txBody>
      </p:sp>
      <p:sp>
        <p:nvSpPr>
          <p:cNvPr id="757" name="Text 12"/>
          <p:cNvSpPr/>
          <p:nvPr/>
        </p:nvSpPr>
        <p:spPr>
          <a:xfrm>
            <a:off x="1965960" y="1810440"/>
            <a:ext cx="4295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00ff9d"/>
                </a:solidFill>
                <a:latin typeface="Calibri"/>
              </a:rPr>
              <a:t>① </a:t>
            </a:r>
            <a:r>
              <a:rPr b="0" lang="en-US" sz="800" spc="-1" strike="noStrike">
                <a:solidFill>
                  <a:srgbClr val="00ff9d"/>
                </a:solidFill>
                <a:latin typeface="Calibri"/>
              </a:rPr>
              <a:t>Sensing Measurement Setup Request (SMSR) — specifies type, periodicity, Nsc grouping</a:t>
            </a:r>
            <a:endParaRPr b="0" lang="en-US" sz="800" spc="-1" strike="noStrike">
              <a:solidFill>
                <a:srgbClr val="ffffff"/>
              </a:solidFill>
              <a:latin typeface="Arial"/>
            </a:endParaRPr>
          </a:p>
        </p:txBody>
      </p:sp>
      <p:sp>
        <p:nvSpPr>
          <p:cNvPr id="758" name="Shape 13"/>
          <p:cNvSpPr/>
          <p:nvPr/>
        </p:nvSpPr>
        <p:spPr>
          <a:xfrm flipH="1">
            <a:off x="1526760" y="2450520"/>
            <a:ext cx="4855680" cy="360"/>
          </a:xfrm>
          <a:prstGeom prst="line">
            <a:avLst/>
          </a:prstGeom>
          <a:ln w="19050">
            <a:solidFill>
              <a:srgbClr val="00ff9d"/>
            </a:solidFill>
            <a:prstDash val="dash"/>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759" name="Text 14"/>
          <p:cNvSpPr/>
          <p:nvPr/>
        </p:nvSpPr>
        <p:spPr>
          <a:xfrm rot="10800000">
            <a:off x="6347880" y="2315520"/>
            <a:ext cx="1990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00ff9d"/>
                </a:solidFill>
                <a:latin typeface="Calibri"/>
              </a:rPr>
              <a:t>▶</a:t>
            </a:r>
            <a:endParaRPr b="0" lang="en-US" sz="900" spc="-1" strike="noStrike">
              <a:solidFill>
                <a:srgbClr val="ffffff"/>
              </a:solidFill>
              <a:latin typeface="Arial"/>
            </a:endParaRPr>
          </a:p>
        </p:txBody>
      </p:sp>
      <p:sp>
        <p:nvSpPr>
          <p:cNvPr id="760" name="Text 15"/>
          <p:cNvSpPr/>
          <p:nvPr/>
        </p:nvSpPr>
        <p:spPr>
          <a:xfrm>
            <a:off x="1965960" y="2231280"/>
            <a:ext cx="4295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00ff9d"/>
                </a:solidFill>
                <a:latin typeface="Calibri"/>
              </a:rPr>
              <a:t>② </a:t>
            </a:r>
            <a:r>
              <a:rPr b="0" lang="en-US" sz="800" spc="-1" strike="noStrike">
                <a:solidFill>
                  <a:srgbClr val="00ff9d"/>
                </a:solidFill>
                <a:latin typeface="Calibri"/>
              </a:rPr>
              <a:t>Sensing Measurement Setup Response — capability ACK</a:t>
            </a:r>
            <a:endParaRPr b="0" lang="en-US" sz="800" spc="-1" strike="noStrike">
              <a:solidFill>
                <a:srgbClr val="ffffff"/>
              </a:solidFill>
              <a:latin typeface="Arial"/>
            </a:endParaRPr>
          </a:p>
        </p:txBody>
      </p:sp>
      <p:sp>
        <p:nvSpPr>
          <p:cNvPr id="761" name="Shape 16"/>
          <p:cNvSpPr/>
          <p:nvPr/>
        </p:nvSpPr>
        <p:spPr>
          <a:xfrm>
            <a:off x="1526760" y="2871000"/>
            <a:ext cx="4855680" cy="360"/>
          </a:xfrm>
          <a:prstGeom prst="line">
            <a:avLst/>
          </a:prstGeom>
          <a:ln w="19050">
            <a:solidFill>
              <a:srgbClr val="00d4ff"/>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762" name="Text 17"/>
          <p:cNvSpPr/>
          <p:nvPr/>
        </p:nvSpPr>
        <p:spPr>
          <a:xfrm>
            <a:off x="6217920" y="2734200"/>
            <a:ext cx="1990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00d4ff"/>
                </a:solidFill>
                <a:latin typeface="Calibri"/>
              </a:rPr>
              <a:t>▶</a:t>
            </a:r>
            <a:endParaRPr b="0" lang="en-US" sz="900" spc="-1" strike="noStrike">
              <a:solidFill>
                <a:srgbClr val="ffffff"/>
              </a:solidFill>
              <a:latin typeface="Arial"/>
            </a:endParaRPr>
          </a:p>
        </p:txBody>
      </p:sp>
      <p:sp>
        <p:nvSpPr>
          <p:cNvPr id="763" name="Text 18"/>
          <p:cNvSpPr/>
          <p:nvPr/>
        </p:nvSpPr>
        <p:spPr>
          <a:xfrm>
            <a:off x="1965960" y="2651760"/>
            <a:ext cx="4295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00d4ff"/>
                </a:solidFill>
                <a:latin typeface="Calibri"/>
              </a:rPr>
              <a:t>③ </a:t>
            </a:r>
            <a:r>
              <a:rPr b="0" lang="en-US" sz="800" spc="-1" strike="noStrike">
                <a:solidFill>
                  <a:srgbClr val="00d4ff"/>
                </a:solidFill>
                <a:latin typeface="Calibri"/>
              </a:rPr>
              <a:t>NDP / Sensing Frame — triggers CSI collection at SR</a:t>
            </a:r>
            <a:endParaRPr b="0" lang="en-US" sz="800" spc="-1" strike="noStrike">
              <a:solidFill>
                <a:srgbClr val="ffffff"/>
              </a:solidFill>
              <a:latin typeface="Arial"/>
            </a:endParaRPr>
          </a:p>
        </p:txBody>
      </p:sp>
      <p:sp>
        <p:nvSpPr>
          <p:cNvPr id="764" name="Shape 19"/>
          <p:cNvSpPr/>
          <p:nvPr/>
        </p:nvSpPr>
        <p:spPr>
          <a:xfrm flipH="1">
            <a:off x="1526760" y="3291840"/>
            <a:ext cx="4855680" cy="360"/>
          </a:xfrm>
          <a:prstGeom prst="line">
            <a:avLst/>
          </a:prstGeom>
          <a:ln w="19050">
            <a:solidFill>
              <a:srgbClr val="00d4ff"/>
            </a:solidFill>
            <a:prstDash val="dash"/>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765" name="Text 20"/>
          <p:cNvSpPr/>
          <p:nvPr/>
        </p:nvSpPr>
        <p:spPr>
          <a:xfrm rot="10800000">
            <a:off x="6347880" y="3156840"/>
            <a:ext cx="1990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00d4ff"/>
                </a:solidFill>
                <a:latin typeface="Calibri"/>
              </a:rPr>
              <a:t>▶</a:t>
            </a:r>
            <a:endParaRPr b="0" lang="en-US" sz="900" spc="-1" strike="noStrike">
              <a:solidFill>
                <a:srgbClr val="ffffff"/>
              </a:solidFill>
              <a:latin typeface="Arial"/>
            </a:endParaRPr>
          </a:p>
        </p:txBody>
      </p:sp>
      <p:sp>
        <p:nvSpPr>
          <p:cNvPr id="766" name="Text 21"/>
          <p:cNvSpPr/>
          <p:nvPr/>
        </p:nvSpPr>
        <p:spPr>
          <a:xfrm>
            <a:off x="1965960" y="3072240"/>
            <a:ext cx="4295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00d4ff"/>
                </a:solidFill>
                <a:latin typeface="Calibri"/>
              </a:rPr>
              <a:t>④ </a:t>
            </a:r>
            <a:r>
              <a:rPr b="0" lang="en-US" sz="800" spc="-1" strike="noStrike">
                <a:solidFill>
                  <a:srgbClr val="00d4ff"/>
                </a:solidFill>
                <a:latin typeface="Calibri"/>
              </a:rPr>
              <a:t>Sensing Measurement Report (SMR) — H[Nrx×Ntx×Nsc] matrix</a:t>
            </a:r>
            <a:endParaRPr b="0" lang="en-US" sz="800" spc="-1" strike="noStrike">
              <a:solidFill>
                <a:srgbClr val="ffffff"/>
              </a:solidFill>
              <a:latin typeface="Arial"/>
            </a:endParaRPr>
          </a:p>
        </p:txBody>
      </p:sp>
      <p:sp>
        <p:nvSpPr>
          <p:cNvPr id="767" name="Shape 22"/>
          <p:cNvSpPr/>
          <p:nvPr/>
        </p:nvSpPr>
        <p:spPr>
          <a:xfrm>
            <a:off x="1526760" y="3712320"/>
            <a:ext cx="4855680" cy="360"/>
          </a:xfrm>
          <a:prstGeom prst="line">
            <a:avLst/>
          </a:prstGeom>
          <a:ln w="19050">
            <a:solidFill>
              <a:srgbClr val="8899aa"/>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768" name="Text 23"/>
          <p:cNvSpPr/>
          <p:nvPr/>
        </p:nvSpPr>
        <p:spPr>
          <a:xfrm>
            <a:off x="6217920" y="3575160"/>
            <a:ext cx="1990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8899aa"/>
                </a:solidFill>
                <a:latin typeface="Calibri"/>
              </a:rPr>
              <a:t>▶</a:t>
            </a:r>
            <a:endParaRPr b="0" lang="en-US" sz="900" spc="-1" strike="noStrike">
              <a:solidFill>
                <a:srgbClr val="ffffff"/>
              </a:solidFill>
              <a:latin typeface="Arial"/>
            </a:endParaRPr>
          </a:p>
        </p:txBody>
      </p:sp>
      <p:sp>
        <p:nvSpPr>
          <p:cNvPr id="769" name="Text 24"/>
          <p:cNvSpPr/>
          <p:nvPr/>
        </p:nvSpPr>
        <p:spPr>
          <a:xfrm>
            <a:off x="1965960" y="3493080"/>
            <a:ext cx="4295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8899aa"/>
                </a:solidFill>
                <a:latin typeface="Calibri"/>
              </a:rPr>
              <a:t>⑤ </a:t>
            </a:r>
            <a:r>
              <a:rPr b="0" lang="en-US" sz="800" spc="-1" strike="noStrike">
                <a:solidFill>
                  <a:srgbClr val="8899aa"/>
                </a:solidFill>
                <a:latin typeface="Calibri"/>
              </a:rPr>
              <a:t>ACK + repeated measurements at configured periodicity</a:t>
            </a:r>
            <a:endParaRPr b="0" lang="en-US" sz="800" spc="-1" strike="noStrike">
              <a:solidFill>
                <a:srgbClr val="ffffff"/>
              </a:solidFill>
              <a:latin typeface="Arial"/>
            </a:endParaRPr>
          </a:p>
        </p:txBody>
      </p:sp>
      <p:sp>
        <p:nvSpPr>
          <p:cNvPr id="770" name="Shape 25"/>
          <p:cNvSpPr/>
          <p:nvPr/>
        </p:nvSpPr>
        <p:spPr>
          <a:xfrm>
            <a:off x="1526760" y="4132800"/>
            <a:ext cx="4855680" cy="360"/>
          </a:xfrm>
          <a:prstGeom prst="line">
            <a:avLst/>
          </a:prstGeom>
          <a:ln w="19050">
            <a:solidFill>
              <a:srgbClr val="ffb83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771" name="Text 26"/>
          <p:cNvSpPr/>
          <p:nvPr/>
        </p:nvSpPr>
        <p:spPr>
          <a:xfrm>
            <a:off x="6217920" y="3996000"/>
            <a:ext cx="1990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ffb830"/>
                </a:solidFill>
                <a:latin typeface="Calibri"/>
              </a:rPr>
              <a:t>▶</a:t>
            </a:r>
            <a:endParaRPr b="0" lang="en-US" sz="900" spc="-1" strike="noStrike">
              <a:solidFill>
                <a:srgbClr val="ffffff"/>
              </a:solidFill>
              <a:latin typeface="Arial"/>
            </a:endParaRPr>
          </a:p>
        </p:txBody>
      </p:sp>
      <p:sp>
        <p:nvSpPr>
          <p:cNvPr id="772" name="Text 27"/>
          <p:cNvSpPr/>
          <p:nvPr/>
        </p:nvSpPr>
        <p:spPr>
          <a:xfrm>
            <a:off x="1965960" y="3913560"/>
            <a:ext cx="4295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ffb830"/>
                </a:solidFill>
                <a:latin typeface="Calibri"/>
              </a:rPr>
              <a:t>⑥ </a:t>
            </a:r>
            <a:r>
              <a:rPr b="0" lang="en-US" sz="800" spc="-1" strike="noStrike">
                <a:solidFill>
                  <a:srgbClr val="ffb830"/>
                </a:solidFill>
                <a:latin typeface="Calibri"/>
              </a:rPr>
              <a:t>Sensing Measurement Instance Termination (SMIT)</a:t>
            </a:r>
            <a:endParaRPr b="0" lang="en-US" sz="800" spc="-1" strike="noStrike">
              <a:solidFill>
                <a:srgbClr val="ffffff"/>
              </a:solidFill>
              <a:latin typeface="Arial"/>
            </a:endParaRPr>
          </a:p>
        </p:txBody>
      </p:sp>
      <p:sp>
        <p:nvSpPr>
          <p:cNvPr id="773" name="Shape 28"/>
          <p:cNvSpPr/>
          <p:nvPr/>
        </p:nvSpPr>
        <p:spPr>
          <a:xfrm>
            <a:off x="7818120" y="1243440"/>
            <a:ext cx="1003680" cy="3399480"/>
          </a:xfrm>
          <a:prstGeom prst="rect">
            <a:avLst/>
          </a:prstGeom>
          <a:solidFill>
            <a:srgbClr val="11224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74" name="Text 29"/>
          <p:cNvSpPr/>
          <p:nvPr/>
        </p:nvSpPr>
        <p:spPr>
          <a:xfrm>
            <a:off x="7863840" y="1280160"/>
            <a:ext cx="912240" cy="3326400"/>
          </a:xfrm>
          <a:prstGeom prst="rect">
            <a:avLst/>
          </a:prstGeom>
          <a:noFill/>
          <a:ln w="0">
            <a:noFill/>
          </a:ln>
        </p:spPr>
        <p:style>
          <a:lnRef idx="0"/>
          <a:fillRef idx="0"/>
          <a:effectRef idx="0"/>
          <a:fontRef idx="minor"/>
        </p:style>
        <p:txBody>
          <a:bodyPr lIns="38160" rIns="38160" tIns="38160" bIns="38160" anchor="ctr">
            <a:noAutofit/>
          </a:bodyPr>
          <a:p>
            <a:pPr>
              <a:lnSpc>
                <a:spcPct val="100000"/>
              </a:lnSpc>
            </a:pPr>
            <a:r>
              <a:rPr b="1" lang="en-US" sz="800" spc="-1" strike="noStrike">
                <a:solidFill>
                  <a:srgbClr val="7b61ff"/>
                </a:solidFill>
                <a:latin typeface="Calibri"/>
              </a:rPr>
              <a:t>Key Points</a:t>
            </a:r>
            <a:endParaRPr b="0" lang="en-US" sz="800" spc="-1" strike="noStrike">
              <a:solidFill>
                <a:srgbClr val="ffffff"/>
              </a:solidFill>
              <a:latin typeface="Arial"/>
            </a:endParaRPr>
          </a:p>
          <a:p>
            <a:pPr>
              <a:lnSpc>
                <a:spcPct val="100000"/>
              </a:lnSpc>
            </a:pPr>
            <a:endParaRPr b="0" lang="en-US" sz="800" spc="-1" strike="noStrike">
              <a:solidFill>
                <a:srgbClr val="ffffff"/>
              </a:solidFill>
              <a:latin typeface="Arial"/>
            </a:endParaRPr>
          </a:p>
          <a:p>
            <a:pPr defTabSz="914400">
              <a:lnSpc>
                <a:spcPct val="100000"/>
              </a:lnSpc>
              <a:tabLst>
                <a:tab algn="l" pos="0"/>
              </a:tabLst>
            </a:pPr>
            <a:endParaRPr b="0" lang="en-US" sz="800" spc="-1" strike="noStrike">
              <a:solidFill>
                <a:srgbClr val="ffffff"/>
              </a:solidFill>
              <a:latin typeface="Arial"/>
            </a:endParaRPr>
          </a:p>
          <a:p>
            <a:pPr defTabSz="914400">
              <a:lnSpc>
                <a:spcPct val="100000"/>
              </a:lnSpc>
              <a:tabLst>
                <a:tab algn="l" pos="0"/>
              </a:tabLst>
            </a:pPr>
            <a:r>
              <a:rPr b="0" lang="en-US" sz="700" spc="-1" strike="noStrike">
                <a:solidFill>
                  <a:srgbClr val="e8f4fd"/>
                </a:solidFill>
                <a:latin typeface="Calibri"/>
              </a:rPr>
              <a:t>• </a:t>
            </a:r>
            <a:r>
              <a:rPr b="0" lang="en-US" sz="700" spc="-1" strike="noStrike">
                <a:solidFill>
                  <a:srgbClr val="e8f4fd"/>
                </a:solidFill>
                <a:latin typeface="Calibri"/>
              </a:rPr>
              <a:t>MIMO CSI per stream</a:t>
            </a: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r>
              <a:rPr b="0" lang="en-US" sz="700" spc="-1" strike="noStrike">
                <a:solidFill>
                  <a:srgbClr val="e8f4fd"/>
                </a:solidFill>
                <a:latin typeface="Calibri"/>
              </a:rPr>
              <a:t>• </a:t>
            </a:r>
            <a:r>
              <a:rPr b="0" lang="en-US" sz="700" spc="-1" strike="noStrike">
                <a:solidFill>
                  <a:srgbClr val="e8f4fd"/>
                </a:solidFill>
                <a:latin typeface="Calibri"/>
              </a:rPr>
              <a:t>Sub-7 GHz &amp; mmWave</a:t>
            </a: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r>
              <a:rPr b="0" lang="en-US" sz="700" spc="-1" strike="noStrike">
                <a:solidFill>
                  <a:srgbClr val="e8f4fd"/>
                </a:solidFill>
                <a:latin typeface="Calibri"/>
              </a:rPr>
              <a:t>• </a:t>
            </a:r>
            <a:r>
              <a:rPr b="0" lang="en-US" sz="700" spc="-1" strike="noStrike">
                <a:solidFill>
                  <a:srgbClr val="e8f4fd"/>
                </a:solidFill>
                <a:latin typeface="Calibri"/>
              </a:rPr>
              <a:t>Coexists w/ legacy STAs</a:t>
            </a: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r>
              <a:rPr b="0" lang="en-US" sz="700" spc="-1" strike="noStrike">
                <a:solidFill>
                  <a:srgbClr val="e8f4fd"/>
                </a:solidFill>
                <a:latin typeface="Calibri"/>
              </a:rPr>
              <a:t>• </a:t>
            </a:r>
            <a:r>
              <a:rPr b="0" lang="en-US" sz="700" spc="-1" strike="noStrike">
                <a:solidFill>
                  <a:srgbClr val="e8f4fd"/>
                </a:solidFill>
                <a:latin typeface="Calibri"/>
              </a:rPr>
              <a:t>No PHY modification</a:t>
            </a: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r>
              <a:rPr b="0" lang="en-US" sz="700" spc="-1" strike="noStrike">
                <a:solidFill>
                  <a:srgbClr val="e8f4fd"/>
                </a:solidFill>
                <a:latin typeface="Calibri"/>
              </a:rPr>
              <a:t>• </a:t>
            </a:r>
            <a:r>
              <a:rPr b="0" lang="en-US" sz="700" spc="-1" strike="noStrike">
                <a:solidFill>
                  <a:srgbClr val="e8f4fd"/>
                </a:solidFill>
                <a:latin typeface="Calibri"/>
              </a:rPr>
              <a:t>Unassociated sensing</a:t>
            </a: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endParaRPr b="0" lang="en-US" sz="700" spc="-1" strike="noStrike">
              <a:solidFill>
                <a:srgbClr val="ffffff"/>
              </a:solidFill>
              <a:latin typeface="Arial"/>
            </a:endParaRPr>
          </a:p>
          <a:p>
            <a:pPr defTabSz="914400">
              <a:lnSpc>
                <a:spcPct val="100000"/>
              </a:lnSpc>
              <a:tabLst>
                <a:tab algn="l" pos="0"/>
              </a:tabLst>
            </a:pPr>
            <a:r>
              <a:rPr b="0" lang="en-US" sz="700" spc="-1" strike="noStrike">
                <a:solidFill>
                  <a:srgbClr val="e8f4fd"/>
                </a:solidFill>
                <a:latin typeface="Calibri"/>
              </a:rPr>
              <a:t>• </a:t>
            </a:r>
            <a:r>
              <a:rPr b="0" lang="en-US" sz="700" spc="-1" strike="noStrike">
                <a:solidFill>
                  <a:srgbClr val="e8f4fd"/>
                </a:solidFill>
                <a:latin typeface="Calibri"/>
              </a:rPr>
              <a:t>Privacy/consent bits</a:t>
            </a:r>
            <a:endParaRPr b="0" lang="en-US" sz="7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5"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776"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05 — HANDSHAKE &amp; CSI FLOW</a:t>
            </a:r>
            <a:endParaRPr b="0" lang="en-US" sz="750" spc="-1" strike="noStrike">
              <a:solidFill>
                <a:srgbClr val="ffffff"/>
              </a:solidFill>
              <a:latin typeface="Arial"/>
            </a:endParaRPr>
          </a:p>
        </p:txBody>
      </p:sp>
      <p:sp>
        <p:nvSpPr>
          <p:cNvPr id="777"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802.11bf in Action: A Walkthrough</a:t>
            </a:r>
            <a:endParaRPr b="0" lang="en-US" sz="2600" spc="-1" strike="noStrike">
              <a:solidFill>
                <a:srgbClr val="ffffff"/>
              </a:solidFill>
              <a:latin typeface="Arial"/>
            </a:endParaRPr>
          </a:p>
        </p:txBody>
      </p:sp>
      <p:sp>
        <p:nvSpPr>
          <p:cNvPr id="778"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779" name="Text 4"/>
          <p:cNvSpPr/>
          <p:nvPr/>
        </p:nvSpPr>
        <p:spPr>
          <a:xfrm>
            <a:off x="320040" y="1234440"/>
            <a:ext cx="841032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1050" spc="-1" strike="noStrike">
                <a:solidFill>
                  <a:srgbClr val="e8f4fd"/>
                </a:solidFill>
                <a:latin typeface="Calibri"/>
              </a:rPr>
              <a:t>Scenario: A smart home AP wants to detect if a baby is left in a car seat in the living room.</a:t>
            </a:r>
            <a:endParaRPr b="0" lang="en-US" sz="1050" spc="-1" strike="noStrike">
              <a:solidFill>
                <a:srgbClr val="ffffff"/>
              </a:solidFill>
              <a:latin typeface="Arial"/>
            </a:endParaRPr>
          </a:p>
        </p:txBody>
      </p:sp>
      <p:sp>
        <p:nvSpPr>
          <p:cNvPr id="780" name="Shape 5"/>
          <p:cNvSpPr/>
          <p:nvPr/>
        </p:nvSpPr>
        <p:spPr>
          <a:xfrm>
            <a:off x="320040" y="1508760"/>
            <a:ext cx="5347080" cy="3143520"/>
          </a:xfrm>
          <a:prstGeom prst="rect">
            <a:avLst/>
          </a:prstGeom>
          <a:solidFill>
            <a:srgbClr val="060c15"/>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81" name="Text 6"/>
          <p:cNvSpPr/>
          <p:nvPr/>
        </p:nvSpPr>
        <p:spPr>
          <a:xfrm>
            <a:off x="438840" y="1554480"/>
            <a:ext cx="5118480" cy="171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ff9d"/>
                </a:solidFill>
                <a:latin typeface="Consolas"/>
                <a:ea typeface="Consolas"/>
              </a:rPr>
              <a:t>STEP 1: SENSING SETUP</a:t>
            </a:r>
            <a:endParaRPr b="0" lang="en-US" sz="800" spc="-1" strike="noStrike">
              <a:solidFill>
                <a:srgbClr val="ffffff"/>
              </a:solidFill>
              <a:latin typeface="Arial"/>
            </a:endParaRPr>
          </a:p>
        </p:txBody>
      </p:sp>
      <p:sp>
        <p:nvSpPr>
          <p:cNvPr id="782" name="Text 7"/>
          <p:cNvSpPr/>
          <p:nvPr/>
        </p:nvSpPr>
        <p:spPr>
          <a:xfrm>
            <a:off x="475560" y="173736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AP broadcasts Sensing Measurement Setup frame:</a:t>
            </a:r>
            <a:endParaRPr b="0" lang="en-US" sz="750" spc="-1" strike="noStrike">
              <a:solidFill>
                <a:srgbClr val="ffffff"/>
              </a:solidFill>
              <a:latin typeface="Arial"/>
            </a:endParaRPr>
          </a:p>
        </p:txBody>
      </p:sp>
      <p:sp>
        <p:nvSpPr>
          <p:cNvPr id="783" name="Text 8"/>
          <p:cNvSpPr/>
          <p:nvPr/>
        </p:nvSpPr>
        <p:spPr>
          <a:xfrm>
            <a:off x="475560" y="189756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  • </a:t>
            </a:r>
            <a:r>
              <a:rPr b="0" lang="en-US" sz="750" spc="-1" strike="noStrike">
                <a:solidFill>
                  <a:srgbClr val="e8f4fd"/>
                </a:solidFill>
                <a:latin typeface="Consolas"/>
                <a:ea typeface="Consolas"/>
              </a:rPr>
              <a:t>Sensing Type: Bistatic (AP=initiator+TX, IoT Camera=receiver)</a:t>
            </a:r>
            <a:endParaRPr b="0" lang="en-US" sz="750" spc="-1" strike="noStrike">
              <a:solidFill>
                <a:srgbClr val="ffffff"/>
              </a:solidFill>
              <a:latin typeface="Arial"/>
            </a:endParaRPr>
          </a:p>
        </p:txBody>
      </p:sp>
      <p:sp>
        <p:nvSpPr>
          <p:cNvPr id="784" name="Text 9"/>
          <p:cNvSpPr/>
          <p:nvPr/>
        </p:nvSpPr>
        <p:spPr>
          <a:xfrm>
            <a:off x="475560" y="205740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  • </a:t>
            </a:r>
            <a:r>
              <a:rPr b="0" lang="en-US" sz="750" spc="-1" strike="noStrike">
                <a:solidFill>
                  <a:srgbClr val="e8f4fd"/>
                </a:solidFill>
                <a:latin typeface="Consolas"/>
                <a:ea typeface="Consolas"/>
              </a:rPr>
              <a:t>Periodicity: 50 ms (20 Hz update rate)</a:t>
            </a:r>
            <a:endParaRPr b="0" lang="en-US" sz="750" spc="-1" strike="noStrike">
              <a:solidFill>
                <a:srgbClr val="ffffff"/>
              </a:solidFill>
              <a:latin typeface="Arial"/>
            </a:endParaRPr>
          </a:p>
        </p:txBody>
      </p:sp>
      <p:sp>
        <p:nvSpPr>
          <p:cNvPr id="785" name="Text 10"/>
          <p:cNvSpPr/>
          <p:nvPr/>
        </p:nvSpPr>
        <p:spPr>
          <a:xfrm>
            <a:off x="475560" y="221760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  • </a:t>
            </a:r>
            <a:r>
              <a:rPr b="0" lang="en-US" sz="750" spc="-1" strike="noStrike">
                <a:solidFill>
                  <a:srgbClr val="e8f4fd"/>
                </a:solidFill>
                <a:latin typeface="Consolas"/>
                <a:ea typeface="Consolas"/>
              </a:rPr>
              <a:t>Channel: 5 GHz, 80 MHz bandwidth (→ 996 physical subcarriers)</a:t>
            </a:r>
            <a:endParaRPr b="0" lang="en-US" sz="750" spc="-1" strike="noStrike">
              <a:solidFill>
                <a:srgbClr val="ffffff"/>
              </a:solidFill>
              <a:latin typeface="Arial"/>
            </a:endParaRPr>
          </a:p>
        </p:txBody>
      </p:sp>
      <p:sp>
        <p:nvSpPr>
          <p:cNvPr id="786" name="Text 11"/>
          <p:cNvSpPr/>
          <p:nvPr/>
        </p:nvSpPr>
        <p:spPr>
          <a:xfrm>
            <a:off x="475560" y="237744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  • </a:t>
            </a:r>
            <a:r>
              <a:rPr b="0" lang="en-US" sz="750" spc="-1" strike="noStrike">
                <a:solidFill>
                  <a:srgbClr val="e8f4fd"/>
                </a:solidFill>
                <a:latin typeface="Consolas"/>
                <a:ea typeface="Consolas"/>
              </a:rPr>
              <a:t>Duration: 10 NDP bursts per measurement window</a:t>
            </a:r>
            <a:endParaRPr b="0" lang="en-US" sz="750" spc="-1" strike="noStrike">
              <a:solidFill>
                <a:srgbClr val="ffffff"/>
              </a:solidFill>
              <a:latin typeface="Arial"/>
            </a:endParaRPr>
          </a:p>
        </p:txBody>
      </p:sp>
      <p:sp>
        <p:nvSpPr>
          <p:cNvPr id="787" name="Text 12"/>
          <p:cNvSpPr/>
          <p:nvPr/>
        </p:nvSpPr>
        <p:spPr>
          <a:xfrm>
            <a:off x="438840" y="2555640"/>
            <a:ext cx="5118480" cy="171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ff9d"/>
                </a:solidFill>
                <a:latin typeface="Consolas"/>
                <a:ea typeface="Consolas"/>
              </a:rPr>
              <a:t>STEP 2: POLLING &amp; SOUNDING</a:t>
            </a:r>
            <a:endParaRPr b="0" lang="en-US" sz="800" spc="-1" strike="noStrike">
              <a:solidFill>
                <a:srgbClr val="ffffff"/>
              </a:solidFill>
              <a:latin typeface="Arial"/>
            </a:endParaRPr>
          </a:p>
        </p:txBody>
      </p:sp>
      <p:sp>
        <p:nvSpPr>
          <p:cNvPr id="788" name="Text 13"/>
          <p:cNvSpPr/>
          <p:nvPr/>
        </p:nvSpPr>
        <p:spPr>
          <a:xfrm>
            <a:off x="475560" y="273852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AP → NDPA → IoT Camera (receiver configured)</a:t>
            </a:r>
            <a:endParaRPr b="0" lang="en-US" sz="750" spc="-1" strike="noStrike">
              <a:solidFill>
                <a:srgbClr val="ffffff"/>
              </a:solidFill>
              <a:latin typeface="Arial"/>
            </a:endParaRPr>
          </a:p>
        </p:txBody>
      </p:sp>
      <p:sp>
        <p:nvSpPr>
          <p:cNvPr id="789" name="Text 14"/>
          <p:cNvSpPr/>
          <p:nvPr/>
        </p:nvSpPr>
        <p:spPr>
          <a:xfrm>
            <a:off x="475560" y="289872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AP → I2R NDP → IoT Camera captures channel via 2x HE-LTF symbols</a:t>
            </a:r>
            <a:endParaRPr b="0" lang="en-US" sz="750" spc="-1" strike="noStrike">
              <a:solidFill>
                <a:srgbClr val="ffffff"/>
              </a:solidFill>
              <a:latin typeface="Arial"/>
            </a:endParaRPr>
          </a:p>
        </p:txBody>
      </p:sp>
      <p:sp>
        <p:nvSpPr>
          <p:cNvPr id="790" name="Text 15"/>
          <p:cNvSpPr/>
          <p:nvPr/>
        </p:nvSpPr>
        <p:spPr>
          <a:xfrm>
            <a:off x="475560" y="305856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     </a:t>
            </a:r>
            <a:r>
              <a:rPr b="0" lang="en-US" sz="750" spc="-1" strike="noStrike">
                <a:solidFill>
                  <a:srgbClr val="e8f4fd"/>
                </a:solidFill>
                <a:latin typeface="Consolas"/>
                <a:ea typeface="Consolas"/>
              </a:rPr>
              <a:t>SMR output: ~249 Ng=4 groups × 16 streams (80 MHz)</a:t>
            </a:r>
            <a:endParaRPr b="0" lang="en-US" sz="750" spc="-1" strike="noStrike">
              <a:solidFill>
                <a:srgbClr val="ffffff"/>
              </a:solidFill>
              <a:latin typeface="Arial"/>
            </a:endParaRPr>
          </a:p>
        </p:txBody>
      </p:sp>
      <p:sp>
        <p:nvSpPr>
          <p:cNvPr id="791" name="Text 16"/>
          <p:cNvSpPr/>
          <p:nvPr/>
        </p:nvSpPr>
        <p:spPr>
          <a:xfrm>
            <a:off x="438840" y="3237120"/>
            <a:ext cx="5118480" cy="171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ff9d"/>
                </a:solidFill>
                <a:latin typeface="Consolas"/>
                <a:ea typeface="Consolas"/>
              </a:rPr>
              <a:t>STEP 3: REPORTING</a:t>
            </a:r>
            <a:endParaRPr b="0" lang="en-US" sz="800" spc="-1" strike="noStrike">
              <a:solidFill>
                <a:srgbClr val="ffffff"/>
              </a:solidFill>
              <a:latin typeface="Arial"/>
            </a:endParaRPr>
          </a:p>
        </p:txBody>
      </p:sp>
      <p:sp>
        <p:nvSpPr>
          <p:cNvPr id="792" name="Text 17"/>
          <p:cNvSpPr/>
          <p:nvPr/>
        </p:nvSpPr>
        <p:spPr>
          <a:xfrm>
            <a:off x="475560" y="342000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IoT Camera → Sensing Measurement Report → AP</a:t>
            </a:r>
            <a:endParaRPr b="0" lang="en-US" sz="750" spc="-1" strike="noStrike">
              <a:solidFill>
                <a:srgbClr val="ffffff"/>
              </a:solidFill>
              <a:latin typeface="Arial"/>
            </a:endParaRPr>
          </a:p>
        </p:txBody>
      </p:sp>
      <p:sp>
        <p:nvSpPr>
          <p:cNvPr id="793" name="Text 18"/>
          <p:cNvSpPr/>
          <p:nvPr/>
        </p:nvSpPr>
        <p:spPr>
          <a:xfrm>
            <a:off x="475560" y="357984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Payload: Quantized amplitude |H| and phase ∠H per subcarrier/stream</a:t>
            </a:r>
            <a:endParaRPr b="0" lang="en-US" sz="750" spc="-1" strike="noStrike">
              <a:solidFill>
                <a:srgbClr val="ffffff"/>
              </a:solidFill>
              <a:latin typeface="Arial"/>
            </a:endParaRPr>
          </a:p>
        </p:txBody>
      </p:sp>
      <p:sp>
        <p:nvSpPr>
          <p:cNvPr id="794" name="Text 19"/>
          <p:cNvSpPr/>
          <p:nvPr/>
        </p:nvSpPr>
        <p:spPr>
          <a:xfrm>
            <a:off x="475560" y="374004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Format: Standardized 802.11bf CSI Report IE (vendor-neutral parsing)</a:t>
            </a:r>
            <a:endParaRPr b="0" lang="en-US" sz="750" spc="-1" strike="noStrike">
              <a:solidFill>
                <a:srgbClr val="ffffff"/>
              </a:solidFill>
              <a:latin typeface="Arial"/>
            </a:endParaRPr>
          </a:p>
        </p:txBody>
      </p:sp>
      <p:sp>
        <p:nvSpPr>
          <p:cNvPr id="795" name="Text 20"/>
          <p:cNvSpPr/>
          <p:nvPr/>
        </p:nvSpPr>
        <p:spPr>
          <a:xfrm>
            <a:off x="438840" y="3918240"/>
            <a:ext cx="5118480" cy="171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ff9d"/>
                </a:solidFill>
                <a:latin typeface="Consolas"/>
                <a:ea typeface="Consolas"/>
              </a:rPr>
              <a:t>STEP 4: INFERENCE (Edge AI on AP)</a:t>
            </a:r>
            <a:endParaRPr b="0" lang="en-US" sz="800" spc="-1" strike="noStrike">
              <a:solidFill>
                <a:srgbClr val="ffffff"/>
              </a:solidFill>
              <a:latin typeface="Arial"/>
            </a:endParaRPr>
          </a:p>
        </p:txBody>
      </p:sp>
      <p:sp>
        <p:nvSpPr>
          <p:cNvPr id="796" name="Text 21"/>
          <p:cNvSpPr/>
          <p:nvPr/>
        </p:nvSpPr>
        <p:spPr>
          <a:xfrm>
            <a:off x="475560" y="410112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Input: ~249 groups × 16 streams × T samples  |  Preprocess: Hampel → STFT</a:t>
            </a:r>
            <a:endParaRPr b="0" lang="en-US" sz="750" spc="-1" strike="noStrike">
              <a:solidFill>
                <a:srgbClr val="ffffff"/>
              </a:solidFill>
              <a:latin typeface="Arial"/>
            </a:endParaRPr>
          </a:p>
        </p:txBody>
      </p:sp>
      <p:sp>
        <p:nvSpPr>
          <p:cNvPr id="797" name="Text 22"/>
          <p:cNvSpPr/>
          <p:nvPr/>
        </p:nvSpPr>
        <p:spPr>
          <a:xfrm>
            <a:off x="475560" y="426096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Model: CNN-LSTM edge-optimized &lt;50MB</a:t>
            </a:r>
            <a:endParaRPr b="0" lang="en-US" sz="750" spc="-1" strike="noStrike">
              <a:solidFill>
                <a:srgbClr val="ffffff"/>
              </a:solidFill>
              <a:latin typeface="Arial"/>
            </a:endParaRPr>
          </a:p>
        </p:txBody>
      </p:sp>
      <p:sp>
        <p:nvSpPr>
          <p:cNvPr id="798" name="Text 23"/>
          <p:cNvSpPr/>
          <p:nvPr/>
        </p:nvSpPr>
        <p:spPr>
          <a:xfrm>
            <a:off x="475560" y="4421160"/>
            <a:ext cx="511848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onsolas"/>
                <a:ea typeface="Consolas"/>
              </a:rPr>
              <a:t>Output: Occupant yes / Breathing: 32/min / No motion</a:t>
            </a:r>
            <a:endParaRPr b="0" lang="en-US" sz="750" spc="-1" strike="noStrike">
              <a:solidFill>
                <a:srgbClr val="ffffff"/>
              </a:solidFill>
              <a:latin typeface="Arial"/>
            </a:endParaRPr>
          </a:p>
        </p:txBody>
      </p:sp>
      <p:sp>
        <p:nvSpPr>
          <p:cNvPr id="799" name="Shape 24"/>
          <p:cNvSpPr/>
          <p:nvPr/>
        </p:nvSpPr>
        <p:spPr>
          <a:xfrm>
            <a:off x="5806440" y="1508760"/>
            <a:ext cx="3108240" cy="3291120"/>
          </a:xfrm>
          <a:prstGeom prst="rect">
            <a:avLst/>
          </a:prstGeom>
          <a:solidFill>
            <a:srgbClr val="112240"/>
          </a:solidFill>
          <a:ln w="1524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00" name="Shape 25"/>
          <p:cNvSpPr/>
          <p:nvPr/>
        </p:nvSpPr>
        <p:spPr>
          <a:xfrm>
            <a:off x="5806440" y="1508760"/>
            <a:ext cx="301536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801" name="Text 26"/>
          <p:cNvSpPr/>
          <p:nvPr/>
        </p:nvSpPr>
        <p:spPr>
          <a:xfrm>
            <a:off x="5897880" y="1591200"/>
            <a:ext cx="283248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7b61ff"/>
                </a:solidFill>
                <a:latin typeface="Calibri"/>
              </a:rPr>
              <a:t>Sensing Configurations</a:t>
            </a:r>
            <a:endParaRPr b="0" lang="en-US" sz="1100" spc="-1" strike="noStrike">
              <a:solidFill>
                <a:srgbClr val="ffffff"/>
              </a:solidFill>
              <a:latin typeface="Arial"/>
            </a:endParaRPr>
          </a:p>
        </p:txBody>
      </p:sp>
      <p:sp>
        <p:nvSpPr>
          <p:cNvPr id="802" name="Shape 27"/>
          <p:cNvSpPr/>
          <p:nvPr/>
        </p:nvSpPr>
        <p:spPr>
          <a:xfrm>
            <a:off x="5897880" y="1901880"/>
            <a:ext cx="52560" cy="4183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803" name="Text 28"/>
          <p:cNvSpPr/>
          <p:nvPr/>
        </p:nvSpPr>
        <p:spPr>
          <a:xfrm>
            <a:off x="6016680" y="192024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Bistatic ✓</a:t>
            </a:r>
            <a:endParaRPr b="0" lang="en-US" sz="900" spc="-1" strike="noStrike">
              <a:solidFill>
                <a:srgbClr val="ffffff"/>
              </a:solidFill>
              <a:latin typeface="Arial"/>
            </a:endParaRPr>
          </a:p>
        </p:txBody>
      </p:sp>
      <p:sp>
        <p:nvSpPr>
          <p:cNvPr id="804" name="Text 29"/>
          <p:cNvSpPr/>
          <p:nvPr/>
        </p:nvSpPr>
        <p:spPr>
          <a:xfrm>
            <a:off x="6016680" y="211212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alibri"/>
              </a:rPr>
              <a:t>AP(SI/TX) + STA(SR/RX) — the primary Sub-7 GHz mode. Separate TX and RX required; full-duplex not supported on commodity silicon.</a:t>
            </a:r>
            <a:endParaRPr b="0" lang="en-US" sz="750" spc="-1" strike="noStrike">
              <a:solidFill>
                <a:srgbClr val="ffffff"/>
              </a:solidFill>
              <a:latin typeface="Arial"/>
            </a:endParaRPr>
          </a:p>
        </p:txBody>
      </p:sp>
      <p:sp>
        <p:nvSpPr>
          <p:cNvPr id="805" name="Shape 30"/>
          <p:cNvSpPr/>
          <p:nvPr/>
        </p:nvSpPr>
        <p:spPr>
          <a:xfrm>
            <a:off x="5897880" y="2395800"/>
            <a:ext cx="52560" cy="4183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06" name="Text 31"/>
          <p:cNvSpPr/>
          <p:nvPr/>
        </p:nvSpPr>
        <p:spPr>
          <a:xfrm>
            <a:off x="6016680" y="241416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Multistatic ✓</a:t>
            </a:r>
            <a:endParaRPr b="0" lang="en-US" sz="900" spc="-1" strike="noStrike">
              <a:solidFill>
                <a:srgbClr val="ffffff"/>
              </a:solidFill>
              <a:latin typeface="Arial"/>
            </a:endParaRPr>
          </a:p>
        </p:txBody>
      </p:sp>
      <p:sp>
        <p:nvSpPr>
          <p:cNvPr id="807" name="Text 32"/>
          <p:cNvSpPr/>
          <p:nvPr/>
        </p:nvSpPr>
        <p:spPr>
          <a:xfrm>
            <a:off x="6016680" y="260604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e8f4fd"/>
                </a:solidFill>
                <a:latin typeface="Calibri"/>
              </a:rPr>
              <a:t>One TX, multiple RX nodes — enables multi-AP triangulation. Future certification scope.</a:t>
            </a:r>
            <a:endParaRPr b="0" lang="en-US" sz="750" spc="-1" strike="noStrike">
              <a:solidFill>
                <a:srgbClr val="ffffff"/>
              </a:solidFill>
              <a:latin typeface="Arial"/>
            </a:endParaRPr>
          </a:p>
        </p:txBody>
      </p:sp>
      <p:sp>
        <p:nvSpPr>
          <p:cNvPr id="808" name="Shape 33"/>
          <p:cNvSpPr/>
          <p:nvPr/>
        </p:nvSpPr>
        <p:spPr>
          <a:xfrm>
            <a:off x="5897880" y="2889360"/>
            <a:ext cx="52560" cy="41832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09" name="Text 34"/>
          <p:cNvSpPr/>
          <p:nvPr/>
        </p:nvSpPr>
        <p:spPr>
          <a:xfrm>
            <a:off x="6016680" y="290772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8899aa"/>
                </a:solidFill>
                <a:latin typeface="Calibri"/>
              </a:rPr>
              <a:t>Monostatic</a:t>
            </a:r>
            <a:endParaRPr b="0" lang="en-US" sz="900" spc="-1" strike="noStrike">
              <a:solidFill>
                <a:srgbClr val="ffffff"/>
              </a:solidFill>
              <a:latin typeface="Arial"/>
            </a:endParaRPr>
          </a:p>
        </p:txBody>
      </p:sp>
      <p:sp>
        <p:nvSpPr>
          <p:cNvPr id="810" name="Text 35"/>
          <p:cNvSpPr/>
          <p:nvPr/>
        </p:nvSpPr>
        <p:spPr>
          <a:xfrm>
            <a:off x="6016680" y="309996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Single device TX+RX. 802.11bf defines it but ONLY for DMG/EDMG (60 GHz). NOT in Sub-7 GHz WFA certification — commodity Wi-Fi chips cannot TX and RX simultaneously.</a:t>
            </a:r>
            <a:endParaRPr b="0" lang="en-US" sz="750" spc="-1" strike="noStrike">
              <a:solidFill>
                <a:srgbClr val="ffffff"/>
              </a:solidFill>
              <a:latin typeface="Arial"/>
            </a:endParaRPr>
          </a:p>
        </p:txBody>
      </p:sp>
      <p:sp>
        <p:nvSpPr>
          <p:cNvPr id="811" name="Shape 36"/>
          <p:cNvSpPr/>
          <p:nvPr/>
        </p:nvSpPr>
        <p:spPr>
          <a:xfrm>
            <a:off x="5897880" y="3383280"/>
            <a:ext cx="52560" cy="41832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12" name="Text 37"/>
          <p:cNvSpPr/>
          <p:nvPr/>
        </p:nvSpPr>
        <p:spPr>
          <a:xfrm>
            <a:off x="6016680" y="340164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8899aa"/>
                </a:solidFill>
                <a:latin typeface="Calibri"/>
              </a:rPr>
              <a:t>Coordinated</a:t>
            </a:r>
            <a:endParaRPr b="0" lang="en-US" sz="900" spc="-1" strike="noStrike">
              <a:solidFill>
                <a:srgbClr val="ffffff"/>
              </a:solidFill>
              <a:latin typeface="Arial"/>
            </a:endParaRPr>
          </a:p>
        </p:txBody>
      </p:sp>
      <p:sp>
        <p:nvSpPr>
          <p:cNvPr id="813" name="Text 38"/>
          <p:cNvSpPr/>
          <p:nvPr/>
        </p:nvSpPr>
        <p:spPr>
          <a:xfrm>
            <a:off x="6016680" y="3593520"/>
            <a:ext cx="27136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SI schedules multiple monostatic devices. 802.11bf defines it for DMG. Not applicable to Sub-7 GHz commodity devices.</a:t>
            </a:r>
            <a:endParaRPr b="0" lang="en-US" sz="750" spc="-1" strike="noStrike">
              <a:solidFill>
                <a:srgbClr val="ffffff"/>
              </a:solidFill>
              <a:latin typeface="Arial"/>
            </a:endParaRPr>
          </a:p>
        </p:txBody>
      </p:sp>
      <p:sp>
        <p:nvSpPr>
          <p:cNvPr id="814" name="Shape 39"/>
          <p:cNvSpPr/>
          <p:nvPr/>
        </p:nvSpPr>
        <p:spPr>
          <a:xfrm>
            <a:off x="5806440" y="3931920"/>
            <a:ext cx="3015360" cy="25200"/>
          </a:xfrm>
          <a:prstGeom prst="rect">
            <a:avLst/>
          </a:prstGeom>
          <a:solidFill>
            <a:srgbClr val="00d4ff"/>
          </a:solidFill>
          <a:ln w="0">
            <a:noFill/>
          </a:ln>
        </p:spPr>
        <p:style>
          <a:lnRef idx="0"/>
          <a:fillRef idx="0"/>
          <a:effectRef idx="0"/>
          <a:fontRef idx="minor"/>
        </p:style>
        <p:txBody>
          <a:bodyPr lIns="90000" rIns="90000" tIns="-17640" bIns="-17640" anchor="t">
            <a:noAutofit/>
          </a:bodyPr>
          <a:p>
            <a:pPr>
              <a:lnSpc>
                <a:spcPct val="100000"/>
              </a:lnSpc>
            </a:pPr>
            <a:endParaRPr b="0" lang="en-US" sz="1800" spc="-1" strike="noStrike">
              <a:solidFill>
                <a:srgbClr val="ffffff"/>
              </a:solidFill>
              <a:latin typeface="Arial"/>
            </a:endParaRPr>
          </a:p>
        </p:txBody>
      </p:sp>
      <p:sp>
        <p:nvSpPr>
          <p:cNvPr id="815" name="Text 40"/>
          <p:cNvSpPr/>
          <p:nvPr/>
        </p:nvSpPr>
        <p:spPr>
          <a:xfrm>
            <a:off x="5897880" y="3977640"/>
            <a:ext cx="28324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00d4ff"/>
                </a:solidFill>
                <a:latin typeface="Calibri"/>
              </a:rPr>
              <a:t>SMR Reporting — Sub-7 GHz</a:t>
            </a:r>
            <a:endParaRPr b="0" lang="en-US" sz="850" spc="-1" strike="noStrike">
              <a:solidFill>
                <a:srgbClr val="ffffff"/>
              </a:solidFill>
              <a:latin typeface="Arial"/>
            </a:endParaRPr>
          </a:p>
        </p:txBody>
      </p:sp>
      <p:sp>
        <p:nvSpPr>
          <p:cNvPr id="816" name="Text 41"/>
          <p:cNvSpPr/>
          <p:nvPr/>
        </p:nvSpPr>
        <p:spPr>
          <a:xfrm>
            <a:off x="5897880" y="417888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00ff9d"/>
                </a:solidFill>
                <a:latin typeface="Calibri"/>
              </a:rPr>
              <a:t>• </a:t>
            </a:r>
            <a:r>
              <a:rPr b="1" lang="en-US" sz="750" spc="-1" strike="noStrike">
                <a:solidFill>
                  <a:srgbClr val="00ff9d"/>
                </a:solidFill>
                <a:latin typeface="Calibri"/>
              </a:rPr>
              <a:t>Full H matrix (I+Q):</a:t>
            </a:r>
            <a:endParaRPr b="0" lang="en-US" sz="750" spc="-1" strike="noStrike">
              <a:solidFill>
                <a:srgbClr val="ffffff"/>
              </a:solidFill>
              <a:latin typeface="Arial"/>
            </a:endParaRPr>
          </a:p>
        </p:txBody>
      </p:sp>
      <p:sp>
        <p:nvSpPr>
          <p:cNvPr id="817" name="Text 42"/>
          <p:cNvSpPr/>
          <p:nvPr/>
        </p:nvSpPr>
        <p:spPr>
          <a:xfrm>
            <a:off x="7333560" y="417888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8-bit real + 8-bit imag per Ng group</a:t>
            </a:r>
            <a:endParaRPr b="0" lang="en-US" sz="750" spc="-1" strike="noStrike">
              <a:solidFill>
                <a:srgbClr val="ffffff"/>
              </a:solidFill>
              <a:latin typeface="Arial"/>
            </a:endParaRPr>
          </a:p>
        </p:txBody>
      </p:sp>
      <p:sp>
        <p:nvSpPr>
          <p:cNvPr id="818" name="Text 43"/>
          <p:cNvSpPr/>
          <p:nvPr/>
        </p:nvSpPr>
        <p:spPr>
          <a:xfrm>
            <a:off x="5897880" y="435708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00ff9d"/>
                </a:solidFill>
                <a:latin typeface="Calibri"/>
              </a:rPr>
              <a:t>• </a:t>
            </a:r>
            <a:r>
              <a:rPr b="1" lang="en-US" sz="750" spc="-1" strike="noStrike">
                <a:solidFill>
                  <a:srgbClr val="00ff9d"/>
                </a:solidFill>
                <a:latin typeface="Calibri"/>
              </a:rPr>
              <a:t>Ng grouping:</a:t>
            </a:r>
            <a:endParaRPr b="0" lang="en-US" sz="750" spc="-1" strike="noStrike">
              <a:solidFill>
                <a:srgbClr val="ffffff"/>
              </a:solidFill>
              <a:latin typeface="Arial"/>
            </a:endParaRPr>
          </a:p>
        </p:txBody>
      </p:sp>
      <p:sp>
        <p:nvSpPr>
          <p:cNvPr id="819" name="Text 44"/>
          <p:cNvSpPr/>
          <p:nvPr/>
        </p:nvSpPr>
        <p:spPr>
          <a:xfrm>
            <a:off x="7333560" y="435708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Ng=4 mandatory · Ng=1,2,16 optional</a:t>
            </a:r>
            <a:endParaRPr b="0" lang="en-US" sz="750" spc="-1" strike="noStrike">
              <a:solidFill>
                <a:srgbClr val="ffffff"/>
              </a:solidFill>
              <a:latin typeface="Arial"/>
            </a:endParaRPr>
          </a:p>
        </p:txBody>
      </p:sp>
      <p:sp>
        <p:nvSpPr>
          <p:cNvPr id="820" name="Text 45"/>
          <p:cNvSpPr/>
          <p:nvPr/>
        </p:nvSpPr>
        <p:spPr>
          <a:xfrm>
            <a:off x="5897880" y="453528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00ff9d"/>
                </a:solidFill>
                <a:latin typeface="Calibri"/>
              </a:rPr>
              <a:t>• </a:t>
            </a:r>
            <a:r>
              <a:rPr b="1" lang="en-US" sz="750" spc="-1" strike="noStrike">
                <a:solidFill>
                  <a:srgbClr val="00ff9d"/>
                </a:solidFill>
                <a:latin typeface="Calibri"/>
              </a:rPr>
              <a:t>Protected SMR:</a:t>
            </a:r>
            <a:endParaRPr b="0" lang="en-US" sz="750" spc="-1" strike="noStrike">
              <a:solidFill>
                <a:srgbClr val="ffffff"/>
              </a:solidFill>
              <a:latin typeface="Arial"/>
            </a:endParaRPr>
          </a:p>
        </p:txBody>
      </p:sp>
      <p:sp>
        <p:nvSpPr>
          <p:cNvPr id="821" name="Text 46"/>
          <p:cNvSpPr/>
          <p:nvPr/>
        </p:nvSpPr>
        <p:spPr>
          <a:xfrm>
            <a:off x="7333560" y="453528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Encrypted (security, not compression)</a:t>
            </a:r>
            <a:endParaRPr b="0" lang="en-US" sz="750" spc="-1" strike="noStrike">
              <a:solidFill>
                <a:srgbClr val="ffffff"/>
              </a:solidFill>
              <a:latin typeface="Arial"/>
            </a:endParaRPr>
          </a:p>
        </p:txBody>
      </p:sp>
      <p:sp>
        <p:nvSpPr>
          <p:cNvPr id="822" name="Text 47"/>
          <p:cNvSpPr/>
          <p:nvPr/>
        </p:nvSpPr>
        <p:spPr>
          <a:xfrm>
            <a:off x="5897880" y="471384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00ff9d"/>
                </a:solidFill>
                <a:latin typeface="Calibri"/>
              </a:rPr>
              <a:t>• </a:t>
            </a:r>
            <a:r>
              <a:rPr b="1" lang="en-US" sz="750" spc="-1" strike="noStrike">
                <a:solidFill>
                  <a:srgbClr val="00ff9d"/>
                </a:solidFill>
                <a:latin typeface="Calibri"/>
              </a:rPr>
              <a:t>Spec ref:</a:t>
            </a:r>
            <a:endParaRPr b="0" lang="en-US" sz="750" spc="-1" strike="noStrike">
              <a:solidFill>
                <a:srgbClr val="ffffff"/>
              </a:solidFill>
              <a:latin typeface="Arial"/>
            </a:endParaRPr>
          </a:p>
        </p:txBody>
      </p:sp>
      <p:sp>
        <p:nvSpPr>
          <p:cNvPr id="823" name="Text 48"/>
          <p:cNvSpPr/>
          <p:nvPr/>
        </p:nvSpPr>
        <p:spPr>
          <a:xfrm>
            <a:off x="7333560" y="4713840"/>
            <a:ext cx="14151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§9.4 / Table 9-129l / §11.21.6</a:t>
            </a:r>
            <a:endParaRPr b="0" lang="en-US" sz="7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824"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825"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05 — HANDSHAKE &amp; CSI FLOW</a:t>
            </a:r>
            <a:endParaRPr b="0" lang="en-US" sz="750" spc="-1" strike="noStrike">
              <a:solidFill>
                <a:srgbClr val="ffffff"/>
              </a:solidFill>
              <a:latin typeface="Arial"/>
            </a:endParaRPr>
          </a:p>
        </p:txBody>
      </p:sp>
      <p:sp>
        <p:nvSpPr>
          <p:cNvPr id="826" name="Text 2"/>
          <p:cNvSpPr/>
          <p:nvPr/>
        </p:nvSpPr>
        <p:spPr>
          <a:xfrm>
            <a:off x="292680" y="420480"/>
            <a:ext cx="8557200" cy="4100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2200" spc="-1" strike="noStrike">
                <a:solidFill>
                  <a:srgbClr val="ffffff"/>
                </a:solidFill>
                <a:latin typeface="Arial"/>
              </a:rPr>
              <a:t>SMR Payload: Encoding, Fields &amp; Reconstruction</a:t>
            </a:r>
            <a:endParaRPr b="0" lang="en-US" sz="2200" spc="-1" strike="noStrike">
              <a:solidFill>
                <a:srgbClr val="ffffff"/>
              </a:solidFill>
              <a:latin typeface="Arial"/>
            </a:endParaRPr>
          </a:p>
        </p:txBody>
      </p:sp>
      <p:sp>
        <p:nvSpPr>
          <p:cNvPr id="827" name="Text 3"/>
          <p:cNvSpPr/>
          <p:nvPr/>
        </p:nvSpPr>
        <p:spPr>
          <a:xfrm>
            <a:off x="292680" y="868680"/>
            <a:ext cx="8557200" cy="2728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900" spc="-1" strike="noStrike">
                <a:solidFill>
                  <a:srgbClr val="e5e7eb"/>
                </a:solidFill>
                <a:latin typeface="Arial"/>
              </a:rPr>
              <a:t>When the Sensing Responder (SR) sends a Sensing Measurement Report (SMR), the CSI is encoded as a compact binary payload. Here is the complete field-by-field breakdown.</a:t>
            </a:r>
            <a:endParaRPr b="0" lang="en-US" sz="900" spc="-1" strike="noStrike">
              <a:solidFill>
                <a:srgbClr val="ffffff"/>
              </a:solidFill>
              <a:latin typeface="Arial"/>
            </a:endParaRPr>
          </a:p>
        </p:txBody>
      </p:sp>
      <p:sp>
        <p:nvSpPr>
          <p:cNvPr id="828" name="Shape 4"/>
          <p:cNvSpPr/>
          <p:nvPr/>
        </p:nvSpPr>
        <p:spPr>
          <a:xfrm>
            <a:off x="292680" y="1207080"/>
            <a:ext cx="8557200" cy="1479960"/>
          </a:xfrm>
          <a:prstGeom prst="rect">
            <a:avLst/>
          </a:prstGeom>
          <a:solidFill>
            <a:srgbClr val="0d1b2e"/>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29" name="Text 5"/>
          <p:cNvSpPr/>
          <p:nvPr/>
        </p:nvSpPr>
        <p:spPr>
          <a:xfrm>
            <a:off x="384120" y="1243440"/>
            <a:ext cx="8319600" cy="227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00d4aa"/>
                </a:solidFill>
                <a:latin typeface="Arial"/>
              </a:rPr>
              <a:t>SMR CSI Payload Structure — per Tx→Rx pair (from §9.4 / Table 9-129k)</a:t>
            </a:r>
            <a:endParaRPr b="0" lang="en-US" sz="1000" spc="-1" strike="noStrike">
              <a:solidFill>
                <a:srgbClr val="ffffff"/>
              </a:solidFill>
              <a:latin typeface="Arial"/>
            </a:endParaRPr>
          </a:p>
        </p:txBody>
      </p:sp>
      <p:graphicFrame>
        <p:nvGraphicFramePr>
          <p:cNvPr id="830" name="Table 0"/>
          <p:cNvGraphicFramePr/>
          <p:nvPr/>
        </p:nvGraphicFramePr>
        <p:xfrm>
          <a:off x="292680" y="1499760"/>
          <a:ext cx="8503560" cy="1322640"/>
        </p:xfrm>
        <a:graphic>
          <a:graphicData uri="http://schemas.openxmlformats.org/drawingml/2006/table">
            <a:tbl>
              <a:tblPr/>
              <a:tblGrid>
                <a:gridCol w="1371600"/>
                <a:gridCol w="731520"/>
                <a:gridCol w="914400"/>
                <a:gridCol w="5486400"/>
              </a:tblGrid>
              <a:tr h="237600">
                <a:tc>
                  <a:txBody>
                    <a:bodyPr anchor="t">
                      <a:noAutofit/>
                    </a:bodyPr>
                    <a:p>
                      <a:pPr>
                        <a:lnSpc>
                          <a:spcPct val="100000"/>
                        </a:lnSpc>
                        <a:tabLst>
                          <a:tab algn="l" pos="0"/>
                        </a:tabLst>
                      </a:pPr>
                      <a:r>
                        <a:rPr b="0" lang="en-US" sz="750" spc="-1" strike="noStrike">
                          <a:solidFill>
                            <a:srgbClr val="e5e7eb"/>
                          </a:solidFill>
                          <a:latin typeface="Arial"/>
                        </a:rPr>
                        <a:t>Field</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Size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Scope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Meaning / Engineering Significance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r>
              <a:tr h="237600">
                <a:tc>
                  <a:txBody>
                    <a:bodyPr anchor="t">
                      <a:noAutofit/>
                    </a:bodyPr>
                    <a:p>
                      <a:pPr>
                        <a:lnSpc>
                          <a:spcPct val="100000"/>
                        </a:lnSpc>
                        <a:tabLst>
                          <a:tab algn="l" pos="0"/>
                        </a:tabLst>
                      </a:pPr>
                      <a:r>
                        <a:rPr b="0" lang="en-US" sz="750" spc="-1" strike="noStrike">
                          <a:solidFill>
                            <a:srgbClr val="e5e7eb"/>
                          </a:solidFill>
                          <a:latin typeface="Arial"/>
                        </a:rPr>
                        <a:t>Scaling Factor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12 bits</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Per Tx-Rx pair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Global amplitude multiplier. True amplitude = ScalingFactor × |I+jQ|. Signed, stored as a 12-bit fixed-point value.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r>
              <a:tr h="237600">
                <a:tc>
                  <a:txBody>
                    <a:bodyPr anchor="t">
                      <a:noAutofit/>
                    </a:bodyPr>
                    <a:p>
                      <a:pPr>
                        <a:lnSpc>
                          <a:spcPct val="100000"/>
                        </a:lnSpc>
                        <a:tabLst>
                          <a:tab algn="l" pos="0"/>
                        </a:tabLst>
                      </a:pPr>
                      <a:r>
                        <a:rPr b="0" lang="en-US" sz="750" spc="-1" strike="noStrike">
                          <a:solidFill>
                            <a:srgbClr val="e5e7eb"/>
                          </a:solidFill>
                          <a:latin typeface="Arial"/>
                        </a:rPr>
                        <a:t>Padding</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0 or 4 bits</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If odd # of pairs</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4-bit pad inserted after last scaling factor when number of Tx-Rx pairs is odd. Aligns to byte boundary.</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r>
              <a:tr h="237600">
                <a:tc>
                  <a:txBody>
                    <a:bodyPr anchor="t">
                      <a:noAutofit/>
                    </a:bodyPr>
                    <a:p>
                      <a:pPr>
                        <a:lnSpc>
                          <a:spcPct val="100000"/>
                        </a:lnSpc>
                        <a:tabLst>
                          <a:tab algn="l" pos="0"/>
                        </a:tabLst>
                      </a:pPr>
                      <a:r>
                        <a:rPr b="0" lang="en-US" sz="750" spc="-1" strike="noStrike">
                          <a:solidFill>
                            <a:srgbClr val="e5e7eb"/>
                          </a:solidFill>
                          <a:latin typeface="Arial"/>
                        </a:rPr>
                        <a:t>I (Real part)</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8 bits / group</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Per Ng subcarrier group</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Signed 8-bit integer. Quantised real component of H̃ after LTF correlation and Ng averaging.</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r>
              <a:tr h="237600">
                <a:tc>
                  <a:txBody>
                    <a:bodyPr anchor="t">
                      <a:noAutofit/>
                    </a:bodyPr>
                    <a:p>
                      <a:pPr>
                        <a:lnSpc>
                          <a:spcPct val="100000"/>
                        </a:lnSpc>
                        <a:tabLst>
                          <a:tab algn="l" pos="0"/>
                        </a:tabLst>
                      </a:pPr>
                      <a:r>
                        <a:rPr b="0" lang="en-US" sz="750" spc="-1" strike="noStrike">
                          <a:solidFill>
                            <a:srgbClr val="e5e7eb"/>
                          </a:solidFill>
                          <a:latin typeface="Arial"/>
                        </a:rPr>
                        <a:t>Q (Imaginary part)</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8 bits / group</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Per Ng subcarrier group</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c>
                  <a:txBody>
                    <a:bodyPr anchor="t">
                      <a:noAutofit/>
                    </a:bodyPr>
                    <a:p>
                      <a:pPr>
                        <a:lnSpc>
                          <a:spcPct val="100000"/>
                        </a:lnSpc>
                        <a:tabLst>
                          <a:tab algn="l" pos="0"/>
                        </a:tabLst>
                      </a:pPr>
                      <a:r>
                        <a:rPr b="0" lang="en-US" sz="750" spc="-1" strike="noStrike">
                          <a:solidFill>
                            <a:srgbClr val="e5e7eb"/>
                          </a:solidFill>
                          <a:latin typeface="Arial"/>
                        </a:rPr>
                        <a:t>Signed 8-bit integer. Quantised imaginary component. Together I+jQ gives magnitude and phase.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0d1b2e"/>
                    </a:solidFill>
                  </a:tcPr>
                </a:tc>
              </a:tr>
            </a:tbl>
          </a:graphicData>
        </a:graphic>
      </p:graphicFrame>
      <p:sp>
        <p:nvSpPr>
          <p:cNvPr id="831" name="Shape 6"/>
          <p:cNvSpPr/>
          <p:nvPr/>
        </p:nvSpPr>
        <p:spPr>
          <a:xfrm>
            <a:off x="292680" y="2761560"/>
            <a:ext cx="5302080" cy="1351800"/>
          </a:xfrm>
          <a:prstGeom prst="rect">
            <a:avLst/>
          </a:prstGeom>
          <a:solidFill>
            <a:srgbClr val="030f0a"/>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32" name="Text 7"/>
          <p:cNvSpPr/>
          <p:nvPr/>
        </p:nvSpPr>
        <p:spPr>
          <a:xfrm>
            <a:off x="384120" y="2797920"/>
            <a:ext cx="5119200" cy="227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10b981"/>
                </a:solidFill>
                <a:latin typeface="Arial"/>
              </a:rPr>
              <a:t>Step-by-step Reconstruction Pipeline</a:t>
            </a:r>
            <a:endParaRPr b="0" lang="en-US" sz="1000" spc="-1" strike="noStrike">
              <a:solidFill>
                <a:srgbClr val="ffffff"/>
              </a:solidFill>
              <a:latin typeface="Arial"/>
            </a:endParaRPr>
          </a:p>
        </p:txBody>
      </p:sp>
      <p:sp>
        <p:nvSpPr>
          <p:cNvPr id="833" name="Shape 8"/>
          <p:cNvSpPr/>
          <p:nvPr/>
        </p:nvSpPr>
        <p:spPr>
          <a:xfrm>
            <a:off x="347400" y="3054240"/>
            <a:ext cx="199800" cy="17244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34" name="Text 9"/>
          <p:cNvSpPr/>
          <p:nvPr/>
        </p:nvSpPr>
        <p:spPr>
          <a:xfrm>
            <a:off x="347400" y="3054240"/>
            <a:ext cx="199800" cy="17244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800" spc="-1" strike="noStrike">
                <a:solidFill>
                  <a:srgbClr val="0a0e1a"/>
                </a:solidFill>
                <a:latin typeface="Arial"/>
              </a:rPr>
              <a:t>1</a:t>
            </a:r>
            <a:endParaRPr b="0" lang="en-US" sz="800" spc="-1" strike="noStrike">
              <a:solidFill>
                <a:srgbClr val="ffffff"/>
              </a:solidFill>
              <a:latin typeface="Arial"/>
            </a:endParaRPr>
          </a:p>
        </p:txBody>
      </p:sp>
      <p:sp>
        <p:nvSpPr>
          <p:cNvPr id="835" name="Text 10"/>
          <p:cNvSpPr/>
          <p:nvPr/>
        </p:nvSpPr>
        <p:spPr>
          <a:xfrm>
            <a:off x="585360" y="3054240"/>
            <a:ext cx="13701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e5e7eb"/>
                </a:solidFill>
                <a:latin typeface="Arial"/>
              </a:rPr>
              <a:t>Parse SMR payload</a:t>
            </a:r>
            <a:endParaRPr b="0" lang="en-US" sz="800" spc="-1" strike="noStrike">
              <a:solidFill>
                <a:srgbClr val="ffffff"/>
              </a:solidFill>
              <a:latin typeface="Arial"/>
            </a:endParaRPr>
          </a:p>
        </p:txBody>
      </p:sp>
      <p:sp>
        <p:nvSpPr>
          <p:cNvPr id="836" name="Text 11"/>
          <p:cNvSpPr/>
          <p:nvPr/>
        </p:nvSpPr>
        <p:spPr>
          <a:xfrm>
            <a:off x="1993320" y="3054240"/>
            <a:ext cx="35463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6b7280"/>
                </a:solidFill>
                <a:latin typeface="Consolas"/>
                <a:ea typeface="Consolas"/>
              </a:rPr>
              <a:t>Extract 12-bit ScalingFactor per Tx-Rx pair, then read N×(8+8) I/Q bytes (N = floor(Nsc/Ng))</a:t>
            </a:r>
            <a:endParaRPr b="0" lang="en-US" sz="750" spc="-1" strike="noStrike">
              <a:solidFill>
                <a:srgbClr val="ffffff"/>
              </a:solidFill>
              <a:latin typeface="Arial"/>
            </a:endParaRPr>
          </a:p>
        </p:txBody>
      </p:sp>
      <p:sp>
        <p:nvSpPr>
          <p:cNvPr id="837" name="Shape 12"/>
          <p:cNvSpPr/>
          <p:nvPr/>
        </p:nvSpPr>
        <p:spPr>
          <a:xfrm>
            <a:off x="347400" y="3255120"/>
            <a:ext cx="199800" cy="17244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38" name="Text 13"/>
          <p:cNvSpPr/>
          <p:nvPr/>
        </p:nvSpPr>
        <p:spPr>
          <a:xfrm>
            <a:off x="347400" y="3255120"/>
            <a:ext cx="199800" cy="17244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800" spc="-1" strike="noStrike">
                <a:solidFill>
                  <a:srgbClr val="0a0e1a"/>
                </a:solidFill>
                <a:latin typeface="Arial"/>
              </a:rPr>
              <a:t>2</a:t>
            </a:r>
            <a:endParaRPr b="0" lang="en-US" sz="800" spc="-1" strike="noStrike">
              <a:solidFill>
                <a:srgbClr val="ffffff"/>
              </a:solidFill>
              <a:latin typeface="Arial"/>
            </a:endParaRPr>
          </a:p>
        </p:txBody>
      </p:sp>
      <p:sp>
        <p:nvSpPr>
          <p:cNvPr id="839" name="Text 14"/>
          <p:cNvSpPr/>
          <p:nvPr/>
        </p:nvSpPr>
        <p:spPr>
          <a:xfrm>
            <a:off x="585360" y="3255120"/>
            <a:ext cx="13701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e5e7eb"/>
                </a:solidFill>
                <a:latin typeface="Arial"/>
              </a:rPr>
              <a:t>Reconstruct complex H̃</a:t>
            </a:r>
            <a:endParaRPr b="0" lang="en-US" sz="800" spc="-1" strike="noStrike">
              <a:solidFill>
                <a:srgbClr val="ffffff"/>
              </a:solidFill>
              <a:latin typeface="Arial"/>
            </a:endParaRPr>
          </a:p>
        </p:txBody>
      </p:sp>
      <p:sp>
        <p:nvSpPr>
          <p:cNvPr id="840" name="Text 15"/>
          <p:cNvSpPr/>
          <p:nvPr/>
        </p:nvSpPr>
        <p:spPr>
          <a:xfrm>
            <a:off x="1993320" y="3255120"/>
            <a:ext cx="35463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6b7280"/>
                </a:solidFill>
                <a:latin typeface="Consolas"/>
                <a:ea typeface="Consolas"/>
              </a:rPr>
              <a:t>H̃[k] = I[k] + j·Q[k]   for each Ng group k (k = 0 … N-1)</a:t>
            </a:r>
            <a:endParaRPr b="0" lang="en-US" sz="750" spc="-1" strike="noStrike">
              <a:solidFill>
                <a:srgbClr val="ffffff"/>
              </a:solidFill>
              <a:latin typeface="Arial"/>
            </a:endParaRPr>
          </a:p>
        </p:txBody>
      </p:sp>
      <p:sp>
        <p:nvSpPr>
          <p:cNvPr id="841" name="Shape 16"/>
          <p:cNvSpPr/>
          <p:nvPr/>
        </p:nvSpPr>
        <p:spPr>
          <a:xfrm>
            <a:off x="347400" y="3456360"/>
            <a:ext cx="199800" cy="17244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42" name="Text 17"/>
          <p:cNvSpPr/>
          <p:nvPr/>
        </p:nvSpPr>
        <p:spPr>
          <a:xfrm>
            <a:off x="347400" y="3456360"/>
            <a:ext cx="199800" cy="17244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800" spc="-1" strike="noStrike">
                <a:solidFill>
                  <a:srgbClr val="0a0e1a"/>
                </a:solidFill>
                <a:latin typeface="Arial"/>
              </a:rPr>
              <a:t>3</a:t>
            </a:r>
            <a:endParaRPr b="0" lang="en-US" sz="800" spc="-1" strike="noStrike">
              <a:solidFill>
                <a:srgbClr val="ffffff"/>
              </a:solidFill>
              <a:latin typeface="Arial"/>
            </a:endParaRPr>
          </a:p>
        </p:txBody>
      </p:sp>
      <p:sp>
        <p:nvSpPr>
          <p:cNvPr id="843" name="Text 18"/>
          <p:cNvSpPr/>
          <p:nvPr/>
        </p:nvSpPr>
        <p:spPr>
          <a:xfrm>
            <a:off x="585360" y="3456360"/>
            <a:ext cx="13701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e5e7eb"/>
                </a:solidFill>
                <a:latin typeface="Arial"/>
              </a:rPr>
              <a:t>Apply Scaling Factor</a:t>
            </a:r>
            <a:endParaRPr b="0" lang="en-US" sz="800" spc="-1" strike="noStrike">
              <a:solidFill>
                <a:srgbClr val="ffffff"/>
              </a:solidFill>
              <a:latin typeface="Arial"/>
            </a:endParaRPr>
          </a:p>
        </p:txBody>
      </p:sp>
      <p:sp>
        <p:nvSpPr>
          <p:cNvPr id="844" name="Text 19"/>
          <p:cNvSpPr/>
          <p:nvPr/>
        </p:nvSpPr>
        <p:spPr>
          <a:xfrm>
            <a:off x="1993320" y="3456360"/>
            <a:ext cx="35463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6b7280"/>
                </a:solidFill>
                <a:latin typeface="Consolas"/>
                <a:ea typeface="Consolas"/>
              </a:rPr>
              <a:t>H_scaled[k] = ScalingFactor × H̃[k]</a:t>
            </a:r>
            <a:endParaRPr b="0" lang="en-US" sz="750" spc="-1" strike="noStrike">
              <a:solidFill>
                <a:srgbClr val="ffffff"/>
              </a:solidFill>
              <a:latin typeface="Arial"/>
            </a:endParaRPr>
          </a:p>
        </p:txBody>
      </p:sp>
      <p:sp>
        <p:nvSpPr>
          <p:cNvPr id="845" name="Shape 20"/>
          <p:cNvSpPr/>
          <p:nvPr/>
        </p:nvSpPr>
        <p:spPr>
          <a:xfrm>
            <a:off x="347400" y="3657600"/>
            <a:ext cx="199800" cy="17244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46" name="Text 21"/>
          <p:cNvSpPr/>
          <p:nvPr/>
        </p:nvSpPr>
        <p:spPr>
          <a:xfrm>
            <a:off x="347400" y="3657600"/>
            <a:ext cx="199800" cy="17244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800" spc="-1" strike="noStrike">
                <a:solidFill>
                  <a:srgbClr val="0a0e1a"/>
                </a:solidFill>
                <a:latin typeface="Arial"/>
              </a:rPr>
              <a:t>4</a:t>
            </a:r>
            <a:endParaRPr b="0" lang="en-US" sz="800" spc="-1" strike="noStrike">
              <a:solidFill>
                <a:srgbClr val="ffffff"/>
              </a:solidFill>
              <a:latin typeface="Arial"/>
            </a:endParaRPr>
          </a:p>
        </p:txBody>
      </p:sp>
      <p:sp>
        <p:nvSpPr>
          <p:cNvPr id="847" name="Text 22"/>
          <p:cNvSpPr/>
          <p:nvPr/>
        </p:nvSpPr>
        <p:spPr>
          <a:xfrm>
            <a:off x="585360" y="3657600"/>
            <a:ext cx="13701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e5e7eb"/>
                </a:solidFill>
                <a:latin typeface="Arial"/>
              </a:rPr>
              <a:t>Apply RX_OP_GAIN</a:t>
            </a:r>
            <a:endParaRPr b="0" lang="en-US" sz="800" spc="-1" strike="noStrike">
              <a:solidFill>
                <a:srgbClr val="ffffff"/>
              </a:solidFill>
              <a:latin typeface="Arial"/>
            </a:endParaRPr>
          </a:p>
        </p:txBody>
      </p:sp>
      <p:sp>
        <p:nvSpPr>
          <p:cNvPr id="848" name="Text 23"/>
          <p:cNvSpPr/>
          <p:nvPr/>
        </p:nvSpPr>
        <p:spPr>
          <a:xfrm>
            <a:off x="1993320" y="3657600"/>
            <a:ext cx="35463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6b7280"/>
                </a:solidFill>
                <a:latin typeface="Consolas"/>
                <a:ea typeface="Consolas"/>
              </a:rPr>
              <a:t>H_true[k] = RX_OP_GAIN × H_scaled[k]   ← from STF, not in SMR; must be logged by driver</a:t>
            </a:r>
            <a:endParaRPr b="0" lang="en-US" sz="750" spc="-1" strike="noStrike">
              <a:solidFill>
                <a:srgbClr val="ffffff"/>
              </a:solidFill>
              <a:latin typeface="Arial"/>
            </a:endParaRPr>
          </a:p>
        </p:txBody>
      </p:sp>
      <p:sp>
        <p:nvSpPr>
          <p:cNvPr id="849" name="Shape 24"/>
          <p:cNvSpPr/>
          <p:nvPr/>
        </p:nvSpPr>
        <p:spPr>
          <a:xfrm>
            <a:off x="347400" y="3858840"/>
            <a:ext cx="199800" cy="17244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50" name="Text 25"/>
          <p:cNvSpPr/>
          <p:nvPr/>
        </p:nvSpPr>
        <p:spPr>
          <a:xfrm>
            <a:off x="347400" y="3858840"/>
            <a:ext cx="199800" cy="17244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800" spc="-1" strike="noStrike">
                <a:solidFill>
                  <a:srgbClr val="0a0e1a"/>
                </a:solidFill>
                <a:latin typeface="Arial"/>
              </a:rPr>
              <a:t>5</a:t>
            </a:r>
            <a:endParaRPr b="0" lang="en-US" sz="800" spc="-1" strike="noStrike">
              <a:solidFill>
                <a:srgbClr val="ffffff"/>
              </a:solidFill>
              <a:latin typeface="Arial"/>
            </a:endParaRPr>
          </a:p>
        </p:txBody>
      </p:sp>
      <p:sp>
        <p:nvSpPr>
          <p:cNvPr id="851" name="Text 26"/>
          <p:cNvSpPr/>
          <p:nvPr/>
        </p:nvSpPr>
        <p:spPr>
          <a:xfrm>
            <a:off x="585360" y="3858840"/>
            <a:ext cx="13701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e5e7eb"/>
                </a:solidFill>
                <a:latin typeface="Arial"/>
              </a:rPr>
              <a:t>Calibrate &amp; stack</a:t>
            </a:r>
            <a:endParaRPr b="0" lang="en-US" sz="800" spc="-1" strike="noStrike">
              <a:solidFill>
                <a:srgbClr val="ffffff"/>
              </a:solidFill>
              <a:latin typeface="Arial"/>
            </a:endParaRPr>
          </a:p>
        </p:txBody>
      </p:sp>
      <p:sp>
        <p:nvSpPr>
          <p:cNvPr id="852" name="Text 27"/>
          <p:cNvSpPr/>
          <p:nvPr/>
        </p:nvSpPr>
        <p:spPr>
          <a:xfrm>
            <a:off x="1993320" y="3858840"/>
            <a:ext cx="3546360" cy="172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6b7280"/>
                </a:solidFill>
                <a:latin typeface="Consolas"/>
                <a:ea typeface="Consolas"/>
              </a:rPr>
              <a:t>Remove SFO/CFO artefacts → stack packets over time → 3D tensor [time × freq × spatial]</a:t>
            </a:r>
            <a:endParaRPr b="0" lang="en-US" sz="750" spc="-1" strike="noStrike">
              <a:solidFill>
                <a:srgbClr val="ffffff"/>
              </a:solidFill>
              <a:latin typeface="Arial"/>
            </a:endParaRPr>
          </a:p>
        </p:txBody>
      </p:sp>
      <p:sp>
        <p:nvSpPr>
          <p:cNvPr id="853" name="Shape 28"/>
          <p:cNvSpPr/>
          <p:nvPr/>
        </p:nvSpPr>
        <p:spPr>
          <a:xfrm>
            <a:off x="5669280" y="2761560"/>
            <a:ext cx="3180600" cy="1351800"/>
          </a:xfrm>
          <a:prstGeom prst="rect">
            <a:avLst/>
          </a:prstGeom>
          <a:solidFill>
            <a:srgbClr val="0d0020"/>
          </a:solidFill>
          <a:ln w="10160">
            <a:solidFill>
              <a:srgbClr val="8b5c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54" name="Text 29"/>
          <p:cNvSpPr/>
          <p:nvPr/>
        </p:nvSpPr>
        <p:spPr>
          <a:xfrm>
            <a:off x="5760720" y="2797920"/>
            <a:ext cx="2997720" cy="227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8b5cf6"/>
                </a:solidFill>
                <a:latin typeface="Arial"/>
              </a:rPr>
              <a:t>Data Volume Calculator</a:t>
            </a:r>
            <a:endParaRPr b="0" lang="en-US" sz="1000" spc="-1" strike="noStrike">
              <a:solidFill>
                <a:srgbClr val="ffffff"/>
              </a:solidFill>
              <a:latin typeface="Arial"/>
            </a:endParaRPr>
          </a:p>
        </p:txBody>
      </p:sp>
      <p:sp>
        <p:nvSpPr>
          <p:cNvPr id="855" name="Text 30"/>
          <p:cNvSpPr/>
          <p:nvPr/>
        </p:nvSpPr>
        <p:spPr>
          <a:xfrm>
            <a:off x="5760720" y="3054240"/>
            <a:ext cx="100440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8b5cf6"/>
                </a:solidFill>
                <a:latin typeface="Arial"/>
              </a:rPr>
              <a:t>Config:</a:t>
            </a:r>
            <a:endParaRPr b="0" lang="en-US" sz="800" spc="-1" strike="noStrike">
              <a:solidFill>
                <a:srgbClr val="ffffff"/>
              </a:solidFill>
              <a:latin typeface="Arial"/>
            </a:endParaRPr>
          </a:p>
        </p:txBody>
      </p:sp>
      <p:sp>
        <p:nvSpPr>
          <p:cNvPr id="856" name="Text 31"/>
          <p:cNvSpPr/>
          <p:nvPr/>
        </p:nvSpPr>
        <p:spPr>
          <a:xfrm>
            <a:off x="6784920" y="3054240"/>
            <a:ext cx="197352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Consolas"/>
                <a:ea typeface="Consolas"/>
              </a:rPr>
              <a:t>2×2 MIMO, 20 MHz, Ng=4, 100 Hz</a:t>
            </a:r>
            <a:endParaRPr b="0" lang="en-US" sz="800" spc="-1" strike="noStrike">
              <a:solidFill>
                <a:srgbClr val="ffffff"/>
              </a:solidFill>
              <a:latin typeface="Arial"/>
            </a:endParaRPr>
          </a:p>
        </p:txBody>
      </p:sp>
      <p:sp>
        <p:nvSpPr>
          <p:cNvPr id="857" name="Text 32"/>
          <p:cNvSpPr/>
          <p:nvPr/>
        </p:nvSpPr>
        <p:spPr>
          <a:xfrm>
            <a:off x="5760720" y="3218760"/>
            <a:ext cx="100440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8b5cf6"/>
                </a:solidFill>
                <a:latin typeface="Arial"/>
              </a:rPr>
              <a:t>Groups/pair:</a:t>
            </a:r>
            <a:endParaRPr b="0" lang="en-US" sz="800" spc="-1" strike="noStrike">
              <a:solidFill>
                <a:srgbClr val="ffffff"/>
              </a:solidFill>
              <a:latin typeface="Arial"/>
            </a:endParaRPr>
          </a:p>
        </p:txBody>
      </p:sp>
      <p:sp>
        <p:nvSpPr>
          <p:cNvPr id="858" name="Text 33"/>
          <p:cNvSpPr/>
          <p:nvPr/>
        </p:nvSpPr>
        <p:spPr>
          <a:xfrm>
            <a:off x="6784920" y="3218760"/>
            <a:ext cx="197352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Consolas"/>
                <a:ea typeface="Consolas"/>
              </a:rPr>
              <a:t>floor(242/4) = 60</a:t>
            </a:r>
            <a:endParaRPr b="0" lang="en-US" sz="800" spc="-1" strike="noStrike">
              <a:solidFill>
                <a:srgbClr val="ffffff"/>
              </a:solidFill>
              <a:latin typeface="Arial"/>
            </a:endParaRPr>
          </a:p>
        </p:txBody>
      </p:sp>
      <p:sp>
        <p:nvSpPr>
          <p:cNvPr id="859" name="Text 34"/>
          <p:cNvSpPr/>
          <p:nvPr/>
        </p:nvSpPr>
        <p:spPr>
          <a:xfrm>
            <a:off x="5760720" y="3383280"/>
            <a:ext cx="100440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8b5cf6"/>
                </a:solidFill>
                <a:latin typeface="Arial"/>
              </a:rPr>
              <a:t>Bytes/SMR:</a:t>
            </a:r>
            <a:endParaRPr b="0" lang="en-US" sz="800" spc="-1" strike="noStrike">
              <a:solidFill>
                <a:srgbClr val="ffffff"/>
              </a:solidFill>
              <a:latin typeface="Arial"/>
            </a:endParaRPr>
          </a:p>
        </p:txBody>
      </p:sp>
      <p:sp>
        <p:nvSpPr>
          <p:cNvPr id="860" name="Text 35"/>
          <p:cNvSpPr/>
          <p:nvPr/>
        </p:nvSpPr>
        <p:spPr>
          <a:xfrm>
            <a:off x="6784920" y="3383280"/>
            <a:ext cx="197352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Consolas"/>
                <a:ea typeface="Consolas"/>
              </a:rPr>
              <a:t>4 pairs × [12-bit scale + 60×2 bytes] = ~486 B</a:t>
            </a:r>
            <a:endParaRPr b="0" lang="en-US" sz="800" spc="-1" strike="noStrike">
              <a:solidFill>
                <a:srgbClr val="ffffff"/>
              </a:solidFill>
              <a:latin typeface="Arial"/>
            </a:endParaRPr>
          </a:p>
        </p:txBody>
      </p:sp>
      <p:sp>
        <p:nvSpPr>
          <p:cNvPr id="861" name="Text 36"/>
          <p:cNvSpPr/>
          <p:nvPr/>
        </p:nvSpPr>
        <p:spPr>
          <a:xfrm>
            <a:off x="5760720" y="3547800"/>
            <a:ext cx="100440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8b5cf6"/>
                </a:solidFill>
                <a:latin typeface="Arial"/>
              </a:rPr>
              <a:t>Throughput:</a:t>
            </a:r>
            <a:endParaRPr b="0" lang="en-US" sz="800" spc="-1" strike="noStrike">
              <a:solidFill>
                <a:srgbClr val="ffffff"/>
              </a:solidFill>
              <a:latin typeface="Arial"/>
            </a:endParaRPr>
          </a:p>
        </p:txBody>
      </p:sp>
      <p:sp>
        <p:nvSpPr>
          <p:cNvPr id="862" name="Text 37"/>
          <p:cNvSpPr/>
          <p:nvPr/>
        </p:nvSpPr>
        <p:spPr>
          <a:xfrm>
            <a:off x="6784920" y="3547800"/>
            <a:ext cx="197352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Consolas"/>
                <a:ea typeface="Consolas"/>
              </a:rPr>
              <a:t>~48 KB/s  (just CSI, before headers)</a:t>
            </a:r>
            <a:endParaRPr b="0" lang="en-US" sz="800" spc="-1" strike="noStrike">
              <a:solidFill>
                <a:srgbClr val="ffffff"/>
              </a:solidFill>
              <a:latin typeface="Arial"/>
            </a:endParaRPr>
          </a:p>
        </p:txBody>
      </p:sp>
      <p:sp>
        <p:nvSpPr>
          <p:cNvPr id="863" name="Text 38"/>
          <p:cNvSpPr/>
          <p:nvPr/>
        </p:nvSpPr>
        <p:spPr>
          <a:xfrm>
            <a:off x="5760720" y="3712320"/>
            <a:ext cx="100440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8b5cf6"/>
                </a:solidFill>
                <a:latin typeface="Arial"/>
              </a:rPr>
              <a:t>@ 160 MHz:</a:t>
            </a:r>
            <a:endParaRPr b="0" lang="en-US" sz="800" spc="-1" strike="noStrike">
              <a:solidFill>
                <a:srgbClr val="ffffff"/>
              </a:solidFill>
              <a:latin typeface="Arial"/>
            </a:endParaRPr>
          </a:p>
        </p:txBody>
      </p:sp>
      <p:sp>
        <p:nvSpPr>
          <p:cNvPr id="864" name="Text 39"/>
          <p:cNvSpPr/>
          <p:nvPr/>
        </p:nvSpPr>
        <p:spPr>
          <a:xfrm>
            <a:off x="6784920" y="3712320"/>
            <a:ext cx="197352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Consolas"/>
                <a:ea typeface="Consolas"/>
              </a:rPr>
              <a:t>~3.8× more → ~180 KB/s (Ng=4)</a:t>
            </a:r>
            <a:endParaRPr b="0" lang="en-US" sz="800" spc="-1" strike="noStrike">
              <a:solidFill>
                <a:srgbClr val="ffffff"/>
              </a:solidFill>
              <a:latin typeface="Arial"/>
            </a:endParaRPr>
          </a:p>
        </p:txBody>
      </p:sp>
      <p:sp>
        <p:nvSpPr>
          <p:cNvPr id="865" name="Text 40"/>
          <p:cNvSpPr/>
          <p:nvPr/>
        </p:nvSpPr>
        <p:spPr>
          <a:xfrm>
            <a:off x="5760720" y="3877200"/>
            <a:ext cx="100440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8b5cf6"/>
                </a:solidFill>
                <a:latin typeface="Arial"/>
              </a:rPr>
              <a:t>@ 320 MHz EHT:</a:t>
            </a:r>
            <a:endParaRPr b="0" lang="en-US" sz="800" spc="-1" strike="noStrike">
              <a:solidFill>
                <a:srgbClr val="ffffff"/>
              </a:solidFill>
              <a:latin typeface="Arial"/>
            </a:endParaRPr>
          </a:p>
        </p:txBody>
      </p:sp>
      <p:sp>
        <p:nvSpPr>
          <p:cNvPr id="866" name="Text 41"/>
          <p:cNvSpPr/>
          <p:nvPr/>
        </p:nvSpPr>
        <p:spPr>
          <a:xfrm>
            <a:off x="6784920" y="3877200"/>
            <a:ext cx="1973520" cy="154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Consolas"/>
                <a:ea typeface="Consolas"/>
              </a:rPr>
              <a:t>~960 groups → ~384 KB/s</a:t>
            </a:r>
            <a:endParaRPr b="0" lang="en-US" sz="800" spc="-1" strike="noStrike">
              <a:solidFill>
                <a:srgbClr val="ffffff"/>
              </a:solidFill>
              <a:latin typeface="Arial"/>
            </a:endParaRPr>
          </a:p>
        </p:txBody>
      </p:sp>
      <p:sp>
        <p:nvSpPr>
          <p:cNvPr id="867" name="Shape 42"/>
          <p:cNvSpPr/>
          <p:nvPr/>
        </p:nvSpPr>
        <p:spPr>
          <a:xfrm>
            <a:off x="292680" y="4187880"/>
            <a:ext cx="8557200" cy="620280"/>
          </a:xfrm>
          <a:prstGeom prst="rect">
            <a:avLst/>
          </a:prstGeom>
          <a:solidFill>
            <a:srgbClr val="111827"/>
          </a:solidFill>
          <a:ln w="10160">
            <a:solidFill>
              <a:srgbClr val="f59e0b"/>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68" name="Text 43"/>
          <p:cNvSpPr/>
          <p:nvPr/>
        </p:nvSpPr>
        <p:spPr>
          <a:xfrm>
            <a:off x="384120" y="4224600"/>
            <a:ext cx="3473280" cy="227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f59e0b"/>
                </a:solidFill>
                <a:latin typeface="Arial"/>
              </a:rPr>
              <a:t>Why Ng Grouping? — Resolution vs. Bandwidth Tradeoff</a:t>
            </a:r>
            <a:endParaRPr b="0" lang="en-US" sz="1000" spc="-1" strike="noStrike">
              <a:solidFill>
                <a:srgbClr val="ffffff"/>
              </a:solidFill>
              <a:latin typeface="Arial"/>
            </a:endParaRPr>
          </a:p>
        </p:txBody>
      </p:sp>
      <p:sp>
        <p:nvSpPr>
          <p:cNvPr id="869" name="Text 44"/>
          <p:cNvSpPr/>
          <p:nvPr/>
        </p:nvSpPr>
        <p:spPr>
          <a:xfrm>
            <a:off x="3950280" y="4187880"/>
            <a:ext cx="4826520" cy="620280"/>
          </a:xfrm>
          <a:prstGeom prst="rect">
            <a:avLst/>
          </a:prstGeom>
          <a:noFill/>
          <a:ln w="0">
            <a:noFill/>
          </a:ln>
        </p:spPr>
        <p:style>
          <a:lnRef idx="0"/>
          <a:fillRef idx="0"/>
          <a:effectRef idx="0"/>
          <a:fontRef idx="minor"/>
        </p:style>
        <p:txBody>
          <a:bodyPr lIns="50760" rIns="50760" tIns="50760" bIns="50760" anchor="ctr">
            <a:noAutofit/>
          </a:bodyPr>
          <a:p>
            <a:pPr>
              <a:lnSpc>
                <a:spcPct val="100000"/>
              </a:lnSpc>
            </a:pPr>
            <a:r>
              <a:rPr b="1" lang="en-US" sz="800" spc="-1" strike="noStrike">
                <a:solidFill>
                  <a:srgbClr val="10b981"/>
                </a:solidFill>
                <a:latin typeface="Arial"/>
              </a:rPr>
              <a:t>Ng=1:</a:t>
            </a:r>
            <a:r>
              <a:rPr b="0" lang="en-US" sz="800" spc="-1" strike="noStrike">
                <a:solidFill>
                  <a:srgbClr val="e5e7eb"/>
                </a:solidFill>
                <a:latin typeface="Arial"/>
              </a:rPr>
              <a:t>  Full subcarrier resolution (242 groups at 20 MHz) — highest spatial / Doppler fidelity, largest SMR.</a:t>
            </a:r>
            <a:endParaRPr b="0" lang="en-US" sz="800" spc="-1" strike="noStrike">
              <a:solidFill>
                <a:srgbClr val="ffffff"/>
              </a:solidFill>
              <a:latin typeface="Arial"/>
            </a:endParaRPr>
          </a:p>
          <a:p>
            <a:pPr>
              <a:lnSpc>
                <a:spcPct val="100000"/>
              </a:lnSpc>
            </a:pPr>
            <a:r>
              <a:rPr b="1" lang="en-US" sz="800" spc="-1" strike="noStrike">
                <a:solidFill>
                  <a:srgbClr val="f59e0b"/>
                </a:solidFill>
                <a:latin typeface="Arial"/>
              </a:rPr>
              <a:t>Ng=4:</a:t>
            </a:r>
            <a:r>
              <a:rPr b="0" lang="en-US" sz="800" spc="-1" strike="noStrike">
                <a:solidFill>
                  <a:srgbClr val="e5e7eb"/>
                </a:solidFill>
                <a:latin typeface="Arial"/>
              </a:rPr>
              <a:t>  Mandatory minimum. 60 groups at 20 MHz — 75% size reduction, still sufficient for presence + vitals.</a:t>
            </a:r>
            <a:endParaRPr b="0" lang="en-US" sz="800" spc="-1" strike="noStrike">
              <a:solidFill>
                <a:srgbClr val="ffffff"/>
              </a:solidFill>
              <a:latin typeface="Arial"/>
            </a:endParaRPr>
          </a:p>
          <a:p>
            <a:pPr>
              <a:lnSpc>
                <a:spcPct val="100000"/>
              </a:lnSpc>
              <a:tabLst>
                <a:tab algn="l" pos="0"/>
              </a:tabLst>
            </a:pPr>
            <a:r>
              <a:rPr b="1" lang="en-US" sz="800" spc="-1" strike="noStrike">
                <a:solidFill>
                  <a:srgbClr val="ef4444"/>
                </a:solidFill>
                <a:latin typeface="Arial"/>
              </a:rPr>
              <a:t>Ng=16:</a:t>
            </a:r>
            <a:r>
              <a:rPr b="0" lang="en-US" sz="800" spc="-1" strike="noStrike">
                <a:solidFill>
                  <a:srgbClr val="e5e7eb"/>
                </a:solidFill>
                <a:latin typeface="Arial"/>
              </a:rPr>
              <a:t>  Coarse (15 groups) — IoT-class only. Very low SNR use cases.</a:t>
            </a:r>
            <a:endParaRPr b="0" lang="en-US" sz="800" spc="-1" strike="noStrike">
              <a:solidFill>
                <a:srgbClr val="ffffff"/>
              </a:solidFill>
              <a:latin typeface="Arial"/>
            </a:endParaRPr>
          </a:p>
        </p:txBody>
      </p:sp>
      <p:sp>
        <p:nvSpPr>
          <p:cNvPr id="870" name="Text 45"/>
          <p:cNvSpPr/>
          <p:nvPr/>
        </p:nvSpPr>
        <p:spPr>
          <a:xfrm>
            <a:off x="384120" y="4462200"/>
            <a:ext cx="3473280" cy="327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800" spc="-1" strike="noStrike">
                <a:solidFill>
                  <a:srgbClr val="6b7280"/>
                </a:solidFill>
                <a:latin typeface="Arial"/>
              </a:rPr>
              <a:t>Ng=4 is the mandatory minimum for WFA Sensing certification. SI negotiates Ng in the SMSR setup frame.</a:t>
            </a:r>
            <a:endParaRPr b="0" lang="en-US" sz="800" spc="-1" strike="noStrike">
              <a:solidFill>
                <a:srgbClr val="ffffff"/>
              </a:solidFill>
              <a:latin typeface="Arial"/>
            </a:endParaRPr>
          </a:p>
        </p:txBody>
      </p:sp>
      <p:sp>
        <p:nvSpPr>
          <p:cNvPr id="871" name="Text 46"/>
          <p:cNvSpPr/>
          <p:nvPr/>
        </p:nvSpPr>
        <p:spPr>
          <a:xfrm>
            <a:off x="292680" y="4919400"/>
            <a:ext cx="855720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650" spc="-1" strike="noStrike">
                <a:solidFill>
                  <a:srgbClr val="6b7280"/>
                </a:solidFill>
                <a:latin typeface="Arial"/>
              </a:rPr>
              <a:t>Ref: IEEE 802.11bf-2025 Table 9-129k · §9.4.2 SMR format · WFA MRD 1.0 §5.3</a:t>
            </a:r>
            <a:endParaRPr b="0" lang="en-US" sz="6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872"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873"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05 — HANDSHAKE &amp; CSI FLOW</a:t>
            </a:r>
            <a:endParaRPr b="0" lang="en-US" sz="750" spc="-1" strike="noStrike">
              <a:solidFill>
                <a:srgbClr val="ffffff"/>
              </a:solidFill>
              <a:latin typeface="Arial"/>
            </a:endParaRPr>
          </a:p>
        </p:txBody>
      </p:sp>
      <p:sp>
        <p:nvSpPr>
          <p:cNvPr id="874" name="Text 2"/>
          <p:cNvSpPr/>
          <p:nvPr/>
        </p:nvSpPr>
        <p:spPr>
          <a:xfrm>
            <a:off x="292680" y="420480"/>
            <a:ext cx="8557200" cy="4100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2200" spc="-1" strike="noStrike">
                <a:solidFill>
                  <a:srgbClr val="ffffff"/>
                </a:solidFill>
                <a:latin typeface="Arial"/>
              </a:rPr>
              <a:t>HE Preamble Chain: From STF to CSI Extraction</a:t>
            </a:r>
            <a:endParaRPr b="0" lang="en-US" sz="2200" spc="-1" strike="noStrike">
              <a:solidFill>
                <a:srgbClr val="ffffff"/>
              </a:solidFill>
              <a:latin typeface="Arial"/>
            </a:endParaRPr>
          </a:p>
        </p:txBody>
      </p:sp>
      <p:sp>
        <p:nvSpPr>
          <p:cNvPr id="875" name="Text 3"/>
          <p:cNvSpPr/>
          <p:nvPr/>
        </p:nvSpPr>
        <p:spPr>
          <a:xfrm>
            <a:off x="292680" y="868680"/>
            <a:ext cx="8557200" cy="318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1000" spc="-1" strike="noStrike">
                <a:solidFill>
                  <a:srgbClr val="e5e7eb"/>
                </a:solidFill>
                <a:latin typeface="Arial"/>
              </a:rPr>
              <a:t>Every 802.11bf sensing NDP follows the HE preamble chain below. RX_OP_GAIN is populated by the STF — not the LTF. Channel estimation H starts only at HE-LTF.</a:t>
            </a:r>
            <a:endParaRPr b="0" lang="en-US" sz="1000" spc="-1" strike="noStrike">
              <a:solidFill>
                <a:srgbClr val="ffffff"/>
              </a:solidFill>
              <a:latin typeface="Arial"/>
            </a:endParaRPr>
          </a:p>
        </p:txBody>
      </p:sp>
      <p:sp>
        <p:nvSpPr>
          <p:cNvPr id="876" name="Shape 4"/>
          <p:cNvSpPr/>
          <p:nvPr/>
        </p:nvSpPr>
        <p:spPr>
          <a:xfrm>
            <a:off x="292680" y="1261800"/>
            <a:ext cx="775800" cy="47412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77" name="Text 5"/>
          <p:cNvSpPr/>
          <p:nvPr/>
        </p:nvSpPr>
        <p:spPr>
          <a:xfrm>
            <a:off x="292680" y="1261800"/>
            <a:ext cx="77580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L-STF</a:t>
            </a:r>
            <a:endParaRPr b="0" lang="en-US" sz="750" spc="-1" strike="noStrike">
              <a:solidFill>
                <a:srgbClr val="ffffff"/>
              </a:solidFill>
              <a:latin typeface="Arial"/>
            </a:endParaRPr>
          </a:p>
        </p:txBody>
      </p:sp>
      <p:sp>
        <p:nvSpPr>
          <p:cNvPr id="878" name="Shape 6"/>
          <p:cNvSpPr/>
          <p:nvPr/>
        </p:nvSpPr>
        <p:spPr>
          <a:xfrm>
            <a:off x="106956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79" name="Shape 7"/>
          <p:cNvSpPr/>
          <p:nvPr/>
        </p:nvSpPr>
        <p:spPr>
          <a:xfrm>
            <a:off x="1115640" y="1261800"/>
            <a:ext cx="775800" cy="47412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80" name="Text 8"/>
          <p:cNvSpPr/>
          <p:nvPr/>
        </p:nvSpPr>
        <p:spPr>
          <a:xfrm>
            <a:off x="1115640" y="1261800"/>
            <a:ext cx="77580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L-LTF</a:t>
            </a:r>
            <a:endParaRPr b="0" lang="en-US" sz="750" spc="-1" strike="noStrike">
              <a:solidFill>
                <a:srgbClr val="ffffff"/>
              </a:solidFill>
              <a:latin typeface="Arial"/>
            </a:endParaRPr>
          </a:p>
        </p:txBody>
      </p:sp>
      <p:sp>
        <p:nvSpPr>
          <p:cNvPr id="881" name="Shape 9"/>
          <p:cNvSpPr/>
          <p:nvPr/>
        </p:nvSpPr>
        <p:spPr>
          <a:xfrm>
            <a:off x="189252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82" name="Shape 10"/>
          <p:cNvSpPr/>
          <p:nvPr/>
        </p:nvSpPr>
        <p:spPr>
          <a:xfrm>
            <a:off x="1938600" y="1261800"/>
            <a:ext cx="775800" cy="47412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83" name="Text 11"/>
          <p:cNvSpPr/>
          <p:nvPr/>
        </p:nvSpPr>
        <p:spPr>
          <a:xfrm>
            <a:off x="1938600" y="1261800"/>
            <a:ext cx="77580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L-SIG</a:t>
            </a:r>
            <a:endParaRPr b="0" lang="en-US" sz="750" spc="-1" strike="noStrike">
              <a:solidFill>
                <a:srgbClr val="ffffff"/>
              </a:solidFill>
              <a:latin typeface="Arial"/>
            </a:endParaRPr>
          </a:p>
        </p:txBody>
      </p:sp>
      <p:sp>
        <p:nvSpPr>
          <p:cNvPr id="884" name="Shape 12"/>
          <p:cNvSpPr/>
          <p:nvPr/>
        </p:nvSpPr>
        <p:spPr>
          <a:xfrm>
            <a:off x="271548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85" name="Shape 13"/>
          <p:cNvSpPr/>
          <p:nvPr/>
        </p:nvSpPr>
        <p:spPr>
          <a:xfrm>
            <a:off x="2761560" y="1261800"/>
            <a:ext cx="958680" cy="474120"/>
          </a:xfrm>
          <a:prstGeom prst="rect">
            <a:avLst/>
          </a:prstGeom>
          <a:solidFill>
            <a:srgbClr val="3b82f6"/>
          </a:solidFill>
          <a:ln w="10160">
            <a:solidFill>
              <a:srgbClr val="3b82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86" name="Text 14"/>
          <p:cNvSpPr/>
          <p:nvPr/>
        </p:nvSpPr>
        <p:spPr>
          <a:xfrm>
            <a:off x="2761560" y="1261800"/>
            <a:ext cx="95868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HE-SIG-A</a:t>
            </a:r>
            <a:endParaRPr b="0" lang="en-US" sz="750" spc="-1" strike="noStrike">
              <a:solidFill>
                <a:srgbClr val="ffffff"/>
              </a:solidFill>
              <a:latin typeface="Arial"/>
            </a:endParaRPr>
          </a:p>
        </p:txBody>
      </p:sp>
      <p:sp>
        <p:nvSpPr>
          <p:cNvPr id="887" name="Shape 15"/>
          <p:cNvSpPr/>
          <p:nvPr/>
        </p:nvSpPr>
        <p:spPr>
          <a:xfrm>
            <a:off x="372132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88" name="Shape 16"/>
          <p:cNvSpPr/>
          <p:nvPr/>
        </p:nvSpPr>
        <p:spPr>
          <a:xfrm>
            <a:off x="3767400" y="1261800"/>
            <a:ext cx="867240" cy="474120"/>
          </a:xfrm>
          <a:prstGeom prst="rect">
            <a:avLst/>
          </a:prstGeom>
          <a:solidFill>
            <a:srgbClr val="f59e0b"/>
          </a:solidFill>
          <a:ln w="10160">
            <a:solidFill>
              <a:srgbClr val="f59e0b"/>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889" name="Text 17"/>
          <p:cNvSpPr/>
          <p:nvPr/>
        </p:nvSpPr>
        <p:spPr>
          <a:xfrm>
            <a:off x="3767400" y="1261800"/>
            <a:ext cx="86724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HE-STF</a:t>
            </a:r>
            <a:endParaRPr b="0" lang="en-US" sz="750" spc="-1" strike="noStrike">
              <a:solidFill>
                <a:srgbClr val="ffffff"/>
              </a:solidFill>
              <a:latin typeface="Arial"/>
            </a:endParaRPr>
          </a:p>
        </p:txBody>
      </p:sp>
      <p:sp>
        <p:nvSpPr>
          <p:cNvPr id="890" name="Shape 18"/>
          <p:cNvSpPr/>
          <p:nvPr/>
        </p:nvSpPr>
        <p:spPr>
          <a:xfrm>
            <a:off x="463572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91" name="Shape 19"/>
          <p:cNvSpPr/>
          <p:nvPr/>
        </p:nvSpPr>
        <p:spPr>
          <a:xfrm>
            <a:off x="4681800" y="1261800"/>
            <a:ext cx="867240" cy="47412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92" name="Text 20"/>
          <p:cNvSpPr/>
          <p:nvPr/>
        </p:nvSpPr>
        <p:spPr>
          <a:xfrm>
            <a:off x="4681800" y="1261800"/>
            <a:ext cx="86724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HE-LTF 1</a:t>
            </a:r>
            <a:endParaRPr b="0" lang="en-US" sz="750" spc="-1" strike="noStrike">
              <a:solidFill>
                <a:srgbClr val="ffffff"/>
              </a:solidFill>
              <a:latin typeface="Arial"/>
            </a:endParaRPr>
          </a:p>
        </p:txBody>
      </p:sp>
      <p:sp>
        <p:nvSpPr>
          <p:cNvPr id="893" name="Shape 21"/>
          <p:cNvSpPr/>
          <p:nvPr/>
        </p:nvSpPr>
        <p:spPr>
          <a:xfrm>
            <a:off x="555012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94" name="Shape 22"/>
          <p:cNvSpPr/>
          <p:nvPr/>
        </p:nvSpPr>
        <p:spPr>
          <a:xfrm>
            <a:off x="5596200" y="1261800"/>
            <a:ext cx="867240" cy="47412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95" name="Text 23"/>
          <p:cNvSpPr/>
          <p:nvPr/>
        </p:nvSpPr>
        <p:spPr>
          <a:xfrm>
            <a:off x="5596200" y="1261800"/>
            <a:ext cx="86724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HE-LTF…N</a:t>
            </a:r>
            <a:endParaRPr b="0" lang="en-US" sz="750" spc="-1" strike="noStrike">
              <a:solidFill>
                <a:srgbClr val="ffffff"/>
              </a:solidFill>
              <a:latin typeface="Arial"/>
            </a:endParaRPr>
          </a:p>
        </p:txBody>
      </p:sp>
      <p:sp>
        <p:nvSpPr>
          <p:cNvPr id="896" name="Shape 24"/>
          <p:cNvSpPr/>
          <p:nvPr/>
        </p:nvSpPr>
        <p:spPr>
          <a:xfrm>
            <a:off x="6464520" y="1499400"/>
            <a:ext cx="45720" cy="360"/>
          </a:xfrm>
          <a:prstGeom prst="line">
            <a:avLst/>
          </a:prstGeom>
          <a:ln w="12700">
            <a:solidFill>
              <a:srgbClr val="6b7280"/>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897" name="Shape 25"/>
          <p:cNvSpPr/>
          <p:nvPr/>
        </p:nvSpPr>
        <p:spPr>
          <a:xfrm>
            <a:off x="6510600" y="1261800"/>
            <a:ext cx="867240" cy="474120"/>
          </a:xfrm>
          <a:prstGeom prst="rect">
            <a:avLst/>
          </a:prstGeom>
          <a:solidFill>
            <a:srgbClr val="ef4444"/>
          </a:solidFill>
          <a:ln w="10160">
            <a:solidFill>
              <a:srgbClr val="ef4444"/>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98" name="Text 26"/>
          <p:cNvSpPr/>
          <p:nvPr/>
        </p:nvSpPr>
        <p:spPr>
          <a:xfrm>
            <a:off x="6510600" y="1261800"/>
            <a:ext cx="867240" cy="4741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NO DATA</a:t>
            </a:r>
            <a:endParaRPr b="0" lang="en-US" sz="750" spc="-1" strike="noStrike">
              <a:solidFill>
                <a:srgbClr val="ffffff"/>
              </a:solidFill>
              <a:latin typeface="Arial"/>
            </a:endParaRPr>
          </a:p>
        </p:txBody>
      </p:sp>
      <p:sp>
        <p:nvSpPr>
          <p:cNvPr id="899" name="Text 27"/>
          <p:cNvSpPr/>
          <p:nvPr/>
        </p:nvSpPr>
        <p:spPr>
          <a:xfrm>
            <a:off x="292680" y="1828800"/>
            <a:ext cx="2577240" cy="345960"/>
          </a:xfrm>
          <a:prstGeom prst="rect">
            <a:avLst/>
          </a:prstGeom>
          <a:noFill/>
          <a:ln w="0">
            <a:noFill/>
          </a:ln>
        </p:spPr>
        <p:style>
          <a:lnRef idx="0"/>
          <a:fillRef idx="0"/>
          <a:effectRef idx="0"/>
          <a:fontRef idx="minor"/>
        </p:style>
        <p:txBody>
          <a:bodyPr lIns="0" rIns="0" tIns="0" bIns="0" anchor="t">
            <a:noAutofit/>
          </a:bodyPr>
          <a:p>
            <a:pPr algn="ctr">
              <a:lnSpc>
                <a:spcPct val="100000"/>
              </a:lnSpc>
              <a:tabLst>
                <a:tab algn="l" pos="0"/>
              </a:tabLst>
            </a:pPr>
            <a:r>
              <a:rPr b="0" lang="en-US" sz="750" spc="-1" strike="noStrike">
                <a:solidFill>
                  <a:srgbClr val="6b7280"/>
                </a:solidFill>
                <a:latin typeface="Arial"/>
              </a:rPr>
              <a:t>Legacy Preamble</a:t>
            </a:r>
            <a:endParaRPr b="0" lang="en-US" sz="750" spc="-1" strike="noStrike">
              <a:solidFill>
                <a:srgbClr val="ffffff"/>
              </a:solidFill>
              <a:latin typeface="Arial"/>
            </a:endParaRPr>
          </a:p>
          <a:p>
            <a:pPr algn="ctr">
              <a:lnSpc>
                <a:spcPct val="100000"/>
              </a:lnSpc>
              <a:tabLst>
                <a:tab algn="l" pos="0"/>
              </a:tabLst>
            </a:pPr>
            <a:r>
              <a:rPr b="0" lang="en-US" sz="750" spc="-1" strike="noStrike">
                <a:solidFill>
                  <a:srgbClr val="6b7280"/>
                </a:solidFill>
                <a:latin typeface="Arial"/>
              </a:rPr>
              <a:t>(backward compat / coexistence)</a:t>
            </a:r>
            <a:endParaRPr b="0" lang="en-US" sz="750" spc="-1" strike="noStrike">
              <a:solidFill>
                <a:srgbClr val="ffffff"/>
              </a:solidFill>
              <a:latin typeface="Arial"/>
            </a:endParaRPr>
          </a:p>
        </p:txBody>
      </p:sp>
      <p:sp>
        <p:nvSpPr>
          <p:cNvPr id="900" name="Text 28"/>
          <p:cNvSpPr/>
          <p:nvPr/>
        </p:nvSpPr>
        <p:spPr>
          <a:xfrm>
            <a:off x="2907720" y="1828800"/>
            <a:ext cx="986040" cy="345960"/>
          </a:xfrm>
          <a:prstGeom prst="rect">
            <a:avLst/>
          </a:prstGeom>
          <a:noFill/>
          <a:ln w="0">
            <a:noFill/>
          </a:ln>
        </p:spPr>
        <p:style>
          <a:lnRef idx="0"/>
          <a:fillRef idx="0"/>
          <a:effectRef idx="0"/>
          <a:fontRef idx="minor"/>
        </p:style>
        <p:txBody>
          <a:bodyPr lIns="0" rIns="0" tIns="0" bIns="0" anchor="t">
            <a:noAutofit/>
          </a:bodyPr>
          <a:p>
            <a:pPr algn="ctr">
              <a:lnSpc>
                <a:spcPct val="100000"/>
              </a:lnSpc>
              <a:tabLst>
                <a:tab algn="l" pos="0"/>
              </a:tabLst>
            </a:pPr>
            <a:r>
              <a:rPr b="0" lang="en-US" sz="750" spc="-1" strike="noStrike">
                <a:solidFill>
                  <a:srgbClr val="3b82f6"/>
                </a:solidFill>
                <a:latin typeface="Arial"/>
              </a:rPr>
              <a:t>Tells RX</a:t>
            </a:r>
            <a:endParaRPr b="0" lang="en-US" sz="750" spc="-1" strike="noStrike">
              <a:solidFill>
                <a:srgbClr val="ffffff"/>
              </a:solidFill>
              <a:latin typeface="Arial"/>
            </a:endParaRPr>
          </a:p>
          <a:p>
            <a:pPr algn="ctr">
              <a:lnSpc>
                <a:spcPct val="100000"/>
              </a:lnSpc>
              <a:tabLst>
                <a:tab algn="l" pos="0"/>
              </a:tabLst>
            </a:pPr>
            <a:r>
              <a:rPr b="0" lang="en-US" sz="750" spc="-1" strike="noStrike">
                <a:solidFill>
                  <a:srgbClr val="3b82f6"/>
                </a:solidFill>
                <a:latin typeface="Arial"/>
              </a:rPr>
              <a:t>LTF count</a:t>
            </a:r>
            <a:endParaRPr b="0" lang="en-US" sz="750" spc="-1" strike="noStrike">
              <a:solidFill>
                <a:srgbClr val="ffffff"/>
              </a:solidFill>
              <a:latin typeface="Arial"/>
            </a:endParaRPr>
          </a:p>
        </p:txBody>
      </p:sp>
      <p:sp>
        <p:nvSpPr>
          <p:cNvPr id="901" name="Text 29"/>
          <p:cNvSpPr/>
          <p:nvPr/>
        </p:nvSpPr>
        <p:spPr>
          <a:xfrm>
            <a:off x="3931920" y="1828800"/>
            <a:ext cx="894600" cy="345960"/>
          </a:xfrm>
          <a:prstGeom prst="rect">
            <a:avLst/>
          </a:prstGeom>
          <a:noFill/>
          <a:ln w="0">
            <a:noFill/>
          </a:ln>
        </p:spPr>
        <p:style>
          <a:lnRef idx="0"/>
          <a:fillRef idx="0"/>
          <a:effectRef idx="0"/>
          <a:fontRef idx="minor"/>
        </p:style>
        <p:txBody>
          <a:bodyPr lIns="0" rIns="0" tIns="0" bIns="0" anchor="t">
            <a:noAutofit/>
          </a:bodyPr>
          <a:p>
            <a:pPr algn="ctr">
              <a:lnSpc>
                <a:spcPct val="100000"/>
              </a:lnSpc>
              <a:tabLst>
                <a:tab algn="l" pos="0"/>
              </a:tabLst>
            </a:pPr>
            <a:r>
              <a:rPr b="0" lang="en-US" sz="750" spc="-1" strike="noStrike">
                <a:solidFill>
                  <a:srgbClr val="f59e0b"/>
                </a:solidFill>
                <a:latin typeface="Arial"/>
              </a:rPr>
              <a:t>★ </a:t>
            </a:r>
            <a:r>
              <a:rPr b="0" lang="en-US" sz="750" spc="-1" strike="noStrike">
                <a:solidFill>
                  <a:srgbClr val="f59e0b"/>
                </a:solidFill>
                <a:latin typeface="Arial"/>
              </a:rPr>
              <a:t>AGC settled</a:t>
            </a:r>
            <a:endParaRPr b="0" lang="en-US" sz="750" spc="-1" strike="noStrike">
              <a:solidFill>
                <a:srgbClr val="ffffff"/>
              </a:solidFill>
              <a:latin typeface="Arial"/>
            </a:endParaRPr>
          </a:p>
          <a:p>
            <a:pPr algn="ctr">
              <a:lnSpc>
                <a:spcPct val="100000"/>
              </a:lnSpc>
              <a:tabLst>
                <a:tab algn="l" pos="0"/>
              </a:tabLst>
            </a:pPr>
            <a:r>
              <a:rPr b="0" lang="en-US" sz="750" spc="-1" strike="noStrike">
                <a:solidFill>
                  <a:srgbClr val="f59e0b"/>
                </a:solidFill>
                <a:latin typeface="Arial"/>
              </a:rPr>
              <a:t>RX_OP_GAIN locked</a:t>
            </a:r>
            <a:endParaRPr b="0" lang="en-US" sz="750" spc="-1" strike="noStrike">
              <a:solidFill>
                <a:srgbClr val="ffffff"/>
              </a:solidFill>
              <a:latin typeface="Arial"/>
            </a:endParaRPr>
          </a:p>
        </p:txBody>
      </p:sp>
      <p:sp>
        <p:nvSpPr>
          <p:cNvPr id="902" name="Text 30"/>
          <p:cNvSpPr/>
          <p:nvPr/>
        </p:nvSpPr>
        <p:spPr>
          <a:xfrm>
            <a:off x="4846320" y="1828800"/>
            <a:ext cx="1854720" cy="345960"/>
          </a:xfrm>
          <a:prstGeom prst="rect">
            <a:avLst/>
          </a:prstGeom>
          <a:noFill/>
          <a:ln w="0">
            <a:noFill/>
          </a:ln>
        </p:spPr>
        <p:style>
          <a:lnRef idx="0"/>
          <a:fillRef idx="0"/>
          <a:effectRef idx="0"/>
          <a:fontRef idx="minor"/>
        </p:style>
        <p:txBody>
          <a:bodyPr lIns="0" rIns="0" tIns="0" bIns="0" anchor="t">
            <a:noAutofit/>
          </a:bodyPr>
          <a:p>
            <a:pPr algn="ctr">
              <a:lnSpc>
                <a:spcPct val="100000"/>
              </a:lnSpc>
              <a:tabLst>
                <a:tab algn="l" pos="0"/>
              </a:tabLst>
            </a:pPr>
            <a:r>
              <a:rPr b="0" lang="en-US" sz="750" spc="-1" strike="noStrike">
                <a:solidFill>
                  <a:srgbClr val="10b981"/>
                </a:solidFill>
                <a:latin typeface="Arial"/>
              </a:rPr>
              <a:t>H matrix extraction</a:t>
            </a:r>
            <a:endParaRPr b="0" lang="en-US" sz="750" spc="-1" strike="noStrike">
              <a:solidFill>
                <a:srgbClr val="ffffff"/>
              </a:solidFill>
              <a:latin typeface="Arial"/>
            </a:endParaRPr>
          </a:p>
          <a:p>
            <a:pPr algn="ctr">
              <a:lnSpc>
                <a:spcPct val="100000"/>
              </a:lnSpc>
              <a:tabLst>
                <a:tab algn="l" pos="0"/>
              </a:tabLst>
            </a:pPr>
            <a:r>
              <a:rPr b="0" lang="en-US" sz="750" spc="-1" strike="noStrike">
                <a:solidFill>
                  <a:srgbClr val="10b981"/>
                </a:solidFill>
                <a:latin typeface="Arial"/>
              </a:rPr>
              <a:t>Starts here</a:t>
            </a:r>
            <a:endParaRPr b="0" lang="en-US" sz="750" spc="-1" strike="noStrike">
              <a:solidFill>
                <a:srgbClr val="ffffff"/>
              </a:solidFill>
              <a:latin typeface="Arial"/>
            </a:endParaRPr>
          </a:p>
        </p:txBody>
      </p:sp>
      <p:sp>
        <p:nvSpPr>
          <p:cNvPr id="903" name="Text 31"/>
          <p:cNvSpPr/>
          <p:nvPr/>
        </p:nvSpPr>
        <p:spPr>
          <a:xfrm>
            <a:off x="6720840" y="1828800"/>
            <a:ext cx="894600" cy="345960"/>
          </a:xfrm>
          <a:prstGeom prst="rect">
            <a:avLst/>
          </a:prstGeom>
          <a:noFill/>
          <a:ln w="0">
            <a:noFill/>
          </a:ln>
        </p:spPr>
        <p:style>
          <a:lnRef idx="0"/>
          <a:fillRef idx="0"/>
          <a:effectRef idx="0"/>
          <a:fontRef idx="minor"/>
        </p:style>
        <p:txBody>
          <a:bodyPr lIns="0" rIns="0" tIns="0" bIns="0" anchor="t">
            <a:noAutofit/>
          </a:bodyPr>
          <a:p>
            <a:pPr algn="ctr">
              <a:lnSpc>
                <a:spcPct val="100000"/>
              </a:lnSpc>
              <a:tabLst>
                <a:tab algn="l" pos="0"/>
              </a:tabLst>
            </a:pPr>
            <a:r>
              <a:rPr b="0" lang="en-US" sz="750" spc="-1" strike="noStrike">
                <a:solidFill>
                  <a:srgbClr val="ef4444"/>
                </a:solidFill>
                <a:latin typeface="Arial"/>
              </a:rPr>
              <a:t>No payload</a:t>
            </a:r>
            <a:endParaRPr b="0" lang="en-US" sz="750" spc="-1" strike="noStrike">
              <a:solidFill>
                <a:srgbClr val="ffffff"/>
              </a:solidFill>
              <a:latin typeface="Arial"/>
            </a:endParaRPr>
          </a:p>
          <a:p>
            <a:pPr algn="ctr">
              <a:lnSpc>
                <a:spcPct val="100000"/>
              </a:lnSpc>
              <a:tabLst>
                <a:tab algn="l" pos="0"/>
              </a:tabLst>
            </a:pPr>
            <a:r>
              <a:rPr b="0" lang="en-US" sz="750" spc="-1" strike="noStrike">
                <a:solidFill>
                  <a:srgbClr val="ef4444"/>
                </a:solidFill>
                <a:latin typeface="Arial"/>
              </a:rPr>
              <a:t>(NDP)</a:t>
            </a:r>
            <a:endParaRPr b="0" lang="en-US" sz="750" spc="-1" strike="noStrike">
              <a:solidFill>
                <a:srgbClr val="ffffff"/>
              </a:solidFill>
              <a:latin typeface="Arial"/>
            </a:endParaRPr>
          </a:p>
        </p:txBody>
      </p:sp>
      <p:sp>
        <p:nvSpPr>
          <p:cNvPr id="904" name="Shape 32"/>
          <p:cNvSpPr/>
          <p:nvPr/>
        </p:nvSpPr>
        <p:spPr>
          <a:xfrm>
            <a:off x="292680" y="2268720"/>
            <a:ext cx="4113360" cy="2376000"/>
          </a:xfrm>
          <a:prstGeom prst="rect">
            <a:avLst/>
          </a:prstGeom>
          <a:solidFill>
            <a:srgbClr val="1a1200"/>
          </a:solidFill>
          <a:ln w="10160">
            <a:solidFill>
              <a:srgbClr val="f59e0b"/>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05" name="Text 33"/>
          <p:cNvSpPr/>
          <p:nvPr/>
        </p:nvSpPr>
        <p:spPr>
          <a:xfrm>
            <a:off x="384120" y="2304360"/>
            <a:ext cx="3930480" cy="2728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100" spc="-1" strike="noStrike">
                <a:solidFill>
                  <a:srgbClr val="f59e0b"/>
                </a:solidFill>
                <a:latin typeface="Arial"/>
              </a:rPr>
              <a:t>★  </a:t>
            </a:r>
            <a:r>
              <a:rPr b="1" lang="en-US" sz="1100" spc="-1" strike="noStrike">
                <a:solidFill>
                  <a:srgbClr val="f59e0b"/>
                </a:solidFill>
                <a:latin typeface="Arial"/>
              </a:rPr>
              <a:t>RX_OP_GAIN — From STF, Not LTF</a:t>
            </a:r>
            <a:endParaRPr b="0" lang="en-US" sz="1100" spc="-1" strike="noStrike">
              <a:solidFill>
                <a:srgbClr val="ffffff"/>
              </a:solidFill>
              <a:latin typeface="Arial"/>
            </a:endParaRPr>
          </a:p>
        </p:txBody>
      </p:sp>
      <p:sp>
        <p:nvSpPr>
          <p:cNvPr id="906" name="Text 34"/>
          <p:cNvSpPr/>
          <p:nvPr/>
        </p:nvSpPr>
        <p:spPr>
          <a:xfrm>
            <a:off x="384120" y="2615040"/>
            <a:ext cx="3930480" cy="20124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50" spc="-1" strike="noStrike">
                <a:solidFill>
                  <a:srgbClr val="e5e7eb"/>
                </a:solidFill>
                <a:latin typeface="Arial"/>
              </a:rPr>
              <a:t>The HE-STF allows the receiver's AGC (Automatic Gain Control) to settle before the LTF arrives. The final AGC register value is called </a:t>
            </a:r>
            <a:r>
              <a:rPr b="1" lang="en-US" sz="850" spc="-1" strike="noStrike">
                <a:solidFill>
                  <a:srgbClr val="f59e0b"/>
                </a:solidFill>
                <a:latin typeface="Arial"/>
              </a:rPr>
              <a:t>RX_OP_GAIN</a:t>
            </a:r>
            <a:r>
              <a:rPr b="0" lang="en-US" sz="850" spc="-1" strike="noStrike">
                <a:solidFill>
                  <a:srgbClr val="e5e7eb"/>
                </a:solidFill>
                <a:latin typeface="Arial"/>
              </a:rPr>
              <a:t> and is stored per packet.</a:t>
            </a:r>
            <a:endParaRPr b="0" lang="en-US" sz="850" spc="-1" strike="noStrike">
              <a:solidFill>
                <a:srgbClr val="ffffff"/>
              </a:solidFill>
              <a:latin typeface="Arial"/>
            </a:endParaRPr>
          </a:p>
          <a:p>
            <a:pPr>
              <a:lnSpc>
                <a:spcPct val="100000"/>
              </a:lnSpc>
              <a:tabLst>
                <a:tab algn="l" pos="0"/>
              </a:tabLst>
            </a:pPr>
            <a:endParaRPr b="0" lang="en-US" sz="850" spc="-1" strike="noStrike">
              <a:solidFill>
                <a:srgbClr val="ffffff"/>
              </a:solidFill>
              <a:latin typeface="Arial"/>
            </a:endParaRPr>
          </a:p>
          <a:p>
            <a:pPr>
              <a:lnSpc>
                <a:spcPct val="100000"/>
              </a:lnSpc>
              <a:tabLst>
                <a:tab algn="l" pos="0"/>
              </a:tabLst>
            </a:pPr>
            <a:r>
              <a:rPr b="0" lang="en-US" sz="850" spc="-1" strike="noStrike">
                <a:solidFill>
                  <a:srgbClr val="e5e7eb"/>
                </a:solidFill>
                <a:latin typeface="Arial"/>
              </a:rPr>
              <a:t>This gain must be applied to the raw I/Q values in the SMR to reconstruct the true channel amplitude. Without it, two packets with different gain settings are not amplitude-comparable.</a:t>
            </a:r>
            <a:endParaRPr b="0" lang="en-US" sz="850" spc="-1" strike="noStrike">
              <a:solidFill>
                <a:srgbClr val="ffffff"/>
              </a:solidFill>
              <a:latin typeface="Arial"/>
            </a:endParaRPr>
          </a:p>
          <a:p>
            <a:pPr>
              <a:lnSpc>
                <a:spcPct val="100000"/>
              </a:lnSpc>
              <a:tabLst>
                <a:tab algn="l" pos="0"/>
              </a:tabLst>
            </a:pPr>
            <a:endParaRPr b="0" lang="en-US" sz="850" spc="-1" strike="noStrike">
              <a:solidFill>
                <a:srgbClr val="ffffff"/>
              </a:solidFill>
              <a:latin typeface="Arial"/>
            </a:endParaRPr>
          </a:p>
          <a:p>
            <a:pPr>
              <a:lnSpc>
                <a:spcPct val="100000"/>
              </a:lnSpc>
              <a:tabLst>
                <a:tab algn="l" pos="0"/>
              </a:tabLst>
            </a:pPr>
            <a:r>
              <a:rPr b="0" lang="en-US" sz="850" spc="-1" strike="noStrike">
                <a:solidFill>
                  <a:srgbClr val="e5e7eb"/>
                </a:solidFill>
                <a:latin typeface="Arial"/>
              </a:rPr>
              <a:t>Note: HE-LTF can be repeated (HE-LTF×N) — each repetition improves SNR via coherent averaging. The number of LTF symbols is signalled in HE-SIG-A. For MIMO, each spatial stream gets its own LTF sequence with orthogonal P-matrix coding so streams are separable at the receiver.</a:t>
            </a:r>
            <a:endParaRPr b="0" lang="en-US" sz="850" spc="-1" strike="noStrike">
              <a:solidFill>
                <a:srgbClr val="ffffff"/>
              </a:solidFill>
              <a:latin typeface="Arial"/>
            </a:endParaRPr>
          </a:p>
        </p:txBody>
      </p:sp>
      <p:sp>
        <p:nvSpPr>
          <p:cNvPr id="907" name="Shape 35"/>
          <p:cNvSpPr/>
          <p:nvPr/>
        </p:nvSpPr>
        <p:spPr>
          <a:xfrm>
            <a:off x="4572000" y="2268720"/>
            <a:ext cx="4277880" cy="2376000"/>
          </a:xfrm>
          <a:prstGeom prst="rect">
            <a:avLst/>
          </a:prstGeom>
          <a:solidFill>
            <a:srgbClr val="00150e"/>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08" name="Text 36"/>
          <p:cNvSpPr/>
          <p:nvPr/>
        </p:nvSpPr>
        <p:spPr>
          <a:xfrm>
            <a:off x="4663440" y="2304360"/>
            <a:ext cx="4095000" cy="2728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00d4aa"/>
                </a:solidFill>
                <a:latin typeface="Arial"/>
              </a:rPr>
              <a:t>CSI Reconstruction Pipeline (Table 9-129k)</a:t>
            </a:r>
            <a:endParaRPr b="0" lang="en-US" sz="1000" spc="-1" strike="noStrike">
              <a:solidFill>
                <a:srgbClr val="ffffff"/>
              </a:solidFill>
              <a:latin typeface="Arial"/>
            </a:endParaRPr>
          </a:p>
        </p:txBody>
      </p:sp>
      <p:sp>
        <p:nvSpPr>
          <p:cNvPr id="909" name="Text 37"/>
          <p:cNvSpPr/>
          <p:nvPr/>
        </p:nvSpPr>
        <p:spPr>
          <a:xfrm>
            <a:off x="4663440" y="2634480"/>
            <a:ext cx="4095000" cy="1998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e5e7eb"/>
                </a:solidFill>
                <a:latin typeface="Arial"/>
              </a:rPr>
              <a:t>If writing code to ingest an SMR payload:</a:t>
            </a:r>
            <a:endParaRPr b="0" lang="en-US" sz="800" spc="-1" strike="noStrike">
              <a:solidFill>
                <a:srgbClr val="ffffff"/>
              </a:solidFill>
              <a:latin typeface="Arial"/>
            </a:endParaRPr>
          </a:p>
        </p:txBody>
      </p:sp>
      <p:sp>
        <p:nvSpPr>
          <p:cNvPr id="910" name="Text 38"/>
          <p:cNvSpPr/>
          <p:nvPr/>
        </p:nvSpPr>
        <p:spPr>
          <a:xfrm>
            <a:off x="4663440" y="2871360"/>
            <a:ext cx="4095000" cy="2545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950" spc="-1" strike="noStrike">
                <a:solidFill>
                  <a:srgbClr val="00d4aa"/>
                </a:solidFill>
                <a:latin typeface="Consolas"/>
                <a:ea typeface="Consolas"/>
              </a:rPr>
              <a:t>True Real Channel  ∝  RX_OP_GAIN  ×  Scaling Factor  ×  (I + jQ)</a:t>
            </a:r>
            <a:endParaRPr b="0" lang="en-US" sz="950" spc="-1" strike="noStrike">
              <a:solidFill>
                <a:srgbClr val="ffffff"/>
              </a:solidFill>
              <a:latin typeface="Arial"/>
            </a:endParaRPr>
          </a:p>
        </p:txBody>
      </p:sp>
      <p:sp>
        <p:nvSpPr>
          <p:cNvPr id="911" name="Text 39"/>
          <p:cNvSpPr/>
          <p:nvPr/>
        </p:nvSpPr>
        <p:spPr>
          <a:xfrm>
            <a:off x="4663440" y="2981520"/>
            <a:ext cx="4095000" cy="1663200"/>
          </a:xfrm>
          <a:prstGeom prst="rect">
            <a:avLst/>
          </a:prstGeom>
          <a:noFill/>
          <a:ln w="0">
            <a:noFill/>
          </a:ln>
        </p:spPr>
        <p:style>
          <a:lnRef idx="0"/>
          <a:fillRef idx="0"/>
          <a:effectRef idx="0"/>
          <a:fontRef idx="minor"/>
        </p:style>
        <p:txBody>
          <a:bodyPr lIns="0" rIns="0" tIns="0" bIns="0" anchor="ctr">
            <a:noAutofit/>
          </a:bodyPr>
          <a:p>
            <a:pPr>
              <a:lnSpc>
                <a:spcPct val="100000"/>
              </a:lnSpc>
            </a:pPr>
            <a:r>
              <a:rPr b="0" lang="en-US" sz="800" spc="-1" strike="noStrike">
                <a:solidFill>
                  <a:srgbClr val="00d4aa"/>
                </a:solidFill>
                <a:latin typeface="Arial"/>
              </a:rPr>
              <a:t>• </a:t>
            </a:r>
            <a:r>
              <a:rPr b="1" lang="en-US" sz="800" spc="-1" strike="noStrike">
                <a:solidFill>
                  <a:srgbClr val="f59e0b"/>
                </a:solidFill>
                <a:latin typeface="Arial"/>
              </a:rPr>
              <a:t>RX_OP_GAIN</a:t>
            </a:r>
            <a:r>
              <a:rPr b="0" lang="en-US" sz="800" spc="-1" strike="noStrike">
                <a:solidFill>
                  <a:srgbClr val="e5e7eb"/>
                </a:solidFill>
                <a:latin typeface="Arial"/>
              </a:rPr>
              <a:t>:  per-packet AGC register value (from STF)</a:t>
            </a:r>
            <a:endParaRPr b="0" lang="en-US" sz="800" spc="-1" strike="noStrike">
              <a:solidFill>
                <a:srgbClr val="ffffff"/>
              </a:solidFill>
              <a:latin typeface="Arial"/>
            </a:endParaRPr>
          </a:p>
          <a:p>
            <a:pPr>
              <a:lnSpc>
                <a:spcPct val="100000"/>
              </a:lnSpc>
            </a:pPr>
            <a:r>
              <a:rPr b="0" lang="en-US" sz="800" spc="-1" strike="noStrike">
                <a:solidFill>
                  <a:srgbClr val="00d4aa"/>
                </a:solidFill>
                <a:latin typeface="Arial"/>
              </a:rPr>
              <a:t>• </a:t>
            </a:r>
            <a:r>
              <a:rPr b="1" lang="en-US" sz="800" spc="-1" strike="noStrike">
                <a:solidFill>
                  <a:srgbClr val="10b981"/>
                </a:solidFill>
                <a:latin typeface="Arial"/>
              </a:rPr>
              <a:t>Scaling Factor</a:t>
            </a:r>
            <a:r>
              <a:rPr b="0" lang="en-US" sz="800" spc="-1" strike="noStrike">
                <a:solidFill>
                  <a:srgbClr val="e5e7eb"/>
                </a:solidFill>
                <a:latin typeface="Arial"/>
              </a:rPr>
              <a:t>:  12-bit field in SMR (per Tx-Rx pair)</a:t>
            </a:r>
            <a:endParaRPr b="0" lang="en-US" sz="800" spc="-1" strike="noStrike">
              <a:solidFill>
                <a:srgbClr val="ffffff"/>
              </a:solidFill>
              <a:latin typeface="Arial"/>
            </a:endParaRPr>
          </a:p>
          <a:p>
            <a:pPr>
              <a:lnSpc>
                <a:spcPct val="100000"/>
              </a:lnSpc>
            </a:pPr>
            <a:r>
              <a:rPr b="0" lang="en-US" sz="800" spc="-1" strike="noStrike">
                <a:solidFill>
                  <a:srgbClr val="00d4aa"/>
                </a:solidFill>
                <a:latin typeface="Arial"/>
              </a:rPr>
              <a:t>• </a:t>
            </a:r>
            <a:r>
              <a:rPr b="1" lang="en-US" sz="800" spc="-1" strike="noStrike">
                <a:solidFill>
                  <a:srgbClr val="3b82f6"/>
                </a:solidFill>
                <a:latin typeface="Arial"/>
              </a:rPr>
              <a:t>I + jQ</a:t>
            </a:r>
            <a:r>
              <a:rPr b="0" lang="en-US" sz="800" spc="-1" strike="noStrike">
                <a:solidFill>
                  <a:srgbClr val="e5e7eb"/>
                </a:solidFill>
                <a:latin typeface="Arial"/>
              </a:rPr>
              <a:t>:  8-bit signed values per Ng group (Ng=4 mandatory)</a:t>
            </a:r>
            <a:endParaRPr b="0" lang="en-US" sz="800" spc="-1" strike="noStrike">
              <a:solidFill>
                <a:srgbClr val="ffffff"/>
              </a:solidFill>
              <a:latin typeface="Arial"/>
            </a:endParaRPr>
          </a:p>
          <a:p>
            <a:pPr>
              <a:lnSpc>
                <a:spcPct val="100000"/>
              </a:lnSpc>
            </a:pPr>
            <a:endParaRPr b="0" lang="en-US" sz="800" spc="-1" strike="noStrike">
              <a:solidFill>
                <a:srgbClr val="ffffff"/>
              </a:solidFill>
              <a:latin typeface="Arial"/>
            </a:endParaRPr>
          </a:p>
          <a:p>
            <a:pPr>
              <a:lnSpc>
                <a:spcPct val="100000"/>
              </a:lnSpc>
            </a:pPr>
            <a:r>
              <a:rPr b="0" lang="en-US" sz="800" spc="-1" strike="noStrike">
                <a:solidFill>
                  <a:srgbClr val="e5e7eb"/>
                </a:solidFill>
                <a:latin typeface="Arial"/>
              </a:rPr>
              <a:t>For MIMO: each Tx-Rx antenna pair has its OWN ScalingFactor header + I/Q stream. A 2×2 system = 4 pairs = 4 scaling factors + 4 × 60 groups at 20 MHz.</a:t>
            </a:r>
            <a:endParaRPr b="0" lang="en-US" sz="800" spc="-1" strike="noStrike">
              <a:solidFill>
                <a:srgbClr val="ffffff"/>
              </a:solidFill>
              <a:latin typeface="Arial"/>
            </a:endParaRPr>
          </a:p>
          <a:p>
            <a:pPr>
              <a:lnSpc>
                <a:spcPct val="100000"/>
              </a:lnSpc>
            </a:pPr>
            <a:endParaRPr b="0" lang="en-US" sz="800" spc="-1" strike="noStrike">
              <a:solidFill>
                <a:srgbClr val="ffffff"/>
              </a:solidFill>
              <a:latin typeface="Arial"/>
            </a:endParaRPr>
          </a:p>
          <a:p>
            <a:pPr>
              <a:lnSpc>
                <a:spcPct val="100000"/>
              </a:lnSpc>
              <a:tabLst>
                <a:tab algn="l" pos="0"/>
              </a:tabLst>
            </a:pPr>
            <a:r>
              <a:rPr b="0" lang="en-US" sz="800" spc="-1" strike="noStrike">
                <a:solidFill>
                  <a:srgbClr val="e5e7eb"/>
                </a:solidFill>
                <a:latin typeface="Arial"/>
              </a:rPr>
              <a:t>HE-LTF repetitions (HE-LTF×N): The N repetitions are averaged in hardware at the receiver to improve SNR. Final H matrix is still Nrx × Ntx × Nsc — the averaging is transparent to the SMR consumer.</a:t>
            </a:r>
            <a:endParaRPr b="0" lang="en-US" sz="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912"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913"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05 — HANDSHAKE &amp; CSI FLOW</a:t>
            </a:r>
            <a:endParaRPr b="0" lang="en-US" sz="750" spc="-1" strike="noStrike">
              <a:solidFill>
                <a:srgbClr val="ffffff"/>
              </a:solidFill>
              <a:latin typeface="Arial"/>
            </a:endParaRPr>
          </a:p>
        </p:txBody>
      </p:sp>
      <p:sp>
        <p:nvSpPr>
          <p:cNvPr id="914" name="Text 2"/>
          <p:cNvSpPr/>
          <p:nvPr/>
        </p:nvSpPr>
        <p:spPr>
          <a:xfrm>
            <a:off x="292680" y="420480"/>
            <a:ext cx="8557200" cy="4100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2200" spc="-1" strike="noStrike">
                <a:solidFill>
                  <a:srgbClr val="ffffff"/>
                </a:solidFill>
                <a:latin typeface="Arial"/>
              </a:rPr>
              <a:t>Non-Trigger-Based vs Trigger-Based Sensing</a:t>
            </a:r>
            <a:endParaRPr b="0" lang="en-US" sz="2200" spc="-1" strike="noStrike">
              <a:solidFill>
                <a:srgbClr val="ffffff"/>
              </a:solidFill>
              <a:latin typeface="Arial"/>
            </a:endParaRPr>
          </a:p>
        </p:txBody>
      </p:sp>
      <p:sp>
        <p:nvSpPr>
          <p:cNvPr id="915" name="Text 3"/>
          <p:cNvSpPr/>
          <p:nvPr/>
        </p:nvSpPr>
        <p:spPr>
          <a:xfrm>
            <a:off x="292680" y="868680"/>
            <a:ext cx="8557200" cy="2545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900" spc="-1" strike="noStrike">
                <a:solidFill>
                  <a:srgbClr val="e5e7eb"/>
                </a:solidFill>
                <a:latin typeface="Arial"/>
              </a:rPr>
              <a:t>802.11bf defines two MAC-layer sensing modes that differ in how uplink scheduling, OFDMA access and power management are handled.</a:t>
            </a:r>
            <a:endParaRPr b="0" lang="en-US" sz="900" spc="-1" strike="noStrike">
              <a:solidFill>
                <a:srgbClr val="ffffff"/>
              </a:solidFill>
              <a:latin typeface="Arial"/>
            </a:endParaRPr>
          </a:p>
        </p:txBody>
      </p:sp>
      <p:sp>
        <p:nvSpPr>
          <p:cNvPr id="916" name="Shape 4"/>
          <p:cNvSpPr/>
          <p:nvPr/>
        </p:nvSpPr>
        <p:spPr>
          <a:xfrm>
            <a:off x="292680" y="1188720"/>
            <a:ext cx="4159080" cy="2558880"/>
          </a:xfrm>
          <a:prstGeom prst="rect">
            <a:avLst/>
          </a:prstGeom>
          <a:solidFill>
            <a:srgbClr val="0d1b2e"/>
          </a:solidFill>
          <a:ln w="10160">
            <a:solidFill>
              <a:srgbClr val="3b82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17" name="Text 5"/>
          <p:cNvSpPr/>
          <p:nvPr/>
        </p:nvSpPr>
        <p:spPr>
          <a:xfrm>
            <a:off x="384120" y="1225440"/>
            <a:ext cx="3976200" cy="2728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200" spc="-1" strike="noStrike">
                <a:solidFill>
                  <a:srgbClr val="3b82f6"/>
                </a:solidFill>
                <a:latin typeface="Arial"/>
              </a:rPr>
              <a:t>Non-Trigger-Based (Non-TB)</a:t>
            </a:r>
            <a:endParaRPr b="0" lang="en-US" sz="1200" spc="-1" strike="noStrike">
              <a:solidFill>
                <a:srgbClr val="ffffff"/>
              </a:solidFill>
              <a:latin typeface="Arial"/>
            </a:endParaRPr>
          </a:p>
        </p:txBody>
      </p:sp>
      <p:sp>
        <p:nvSpPr>
          <p:cNvPr id="918" name="Text 6"/>
          <p:cNvSpPr/>
          <p:nvPr/>
        </p:nvSpPr>
        <p:spPr>
          <a:xfrm>
            <a:off x="384120" y="1517760"/>
            <a:ext cx="3976200" cy="1998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800" spc="-1" strike="noStrike">
                <a:solidFill>
                  <a:srgbClr val="6b7280"/>
                </a:solidFill>
                <a:latin typeface="Arial"/>
              </a:rPr>
              <a:t>AP sounds one client at a time, sequentially.</a:t>
            </a:r>
            <a:endParaRPr b="0" lang="en-US" sz="800" spc="-1" strike="noStrike">
              <a:solidFill>
                <a:srgbClr val="ffffff"/>
              </a:solidFill>
              <a:latin typeface="Arial"/>
            </a:endParaRPr>
          </a:p>
        </p:txBody>
      </p:sp>
      <p:sp>
        <p:nvSpPr>
          <p:cNvPr id="919" name="Shape 7"/>
          <p:cNvSpPr/>
          <p:nvPr/>
        </p:nvSpPr>
        <p:spPr>
          <a:xfrm>
            <a:off x="347400" y="1755720"/>
            <a:ext cx="3976200" cy="327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20" name="Text 8"/>
          <p:cNvSpPr/>
          <p:nvPr/>
        </p:nvSpPr>
        <p:spPr>
          <a:xfrm>
            <a:off x="402480" y="1764720"/>
            <a:ext cx="127872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fffff"/>
                </a:solidFill>
                <a:latin typeface="Arial"/>
              </a:rPr>
              <a:t>① </a:t>
            </a:r>
            <a:r>
              <a:rPr b="1" lang="en-US" sz="800" spc="-1" strike="noStrike">
                <a:solidFill>
                  <a:srgbClr val="ffffff"/>
                </a:solidFill>
                <a:latin typeface="Arial"/>
              </a:rPr>
              <a:t>Setup Phase</a:t>
            </a:r>
            <a:endParaRPr b="0" lang="en-US" sz="800" spc="-1" strike="noStrike">
              <a:solidFill>
                <a:srgbClr val="ffffff"/>
              </a:solidFill>
              <a:latin typeface="Arial"/>
            </a:endParaRPr>
          </a:p>
        </p:txBody>
      </p:sp>
      <p:sp>
        <p:nvSpPr>
          <p:cNvPr id="921" name="Text 9"/>
          <p:cNvSpPr/>
          <p:nvPr/>
        </p:nvSpPr>
        <p:spPr>
          <a:xfrm>
            <a:off x="1700640" y="1764720"/>
            <a:ext cx="258624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6b7280"/>
                </a:solidFill>
                <a:latin typeface="Arial"/>
              </a:rPr>
              <a:t>SMSR → SMSR Response</a:t>
            </a:r>
            <a:endParaRPr b="0" lang="en-US" sz="700" spc="-1" strike="noStrike">
              <a:solidFill>
                <a:srgbClr val="ffffff"/>
              </a:solidFill>
              <a:latin typeface="Arial"/>
            </a:endParaRPr>
          </a:p>
          <a:p>
            <a:pPr>
              <a:lnSpc>
                <a:spcPct val="100000"/>
              </a:lnSpc>
              <a:tabLst>
                <a:tab algn="l" pos="0"/>
              </a:tabLst>
            </a:pPr>
            <a:r>
              <a:rPr b="0" lang="en-US" sz="700" spc="-1" strike="noStrike">
                <a:solidFill>
                  <a:srgbClr val="6b7280"/>
                </a:solidFill>
                <a:latin typeface="Arial"/>
              </a:rPr>
              <a:t>SI/SR capabilities, Ng, periodicity negotiated</a:t>
            </a:r>
            <a:endParaRPr b="0" lang="en-US" sz="700" spc="-1" strike="noStrike">
              <a:solidFill>
                <a:srgbClr val="ffffff"/>
              </a:solidFill>
              <a:latin typeface="Arial"/>
            </a:endParaRPr>
          </a:p>
        </p:txBody>
      </p:sp>
      <p:sp>
        <p:nvSpPr>
          <p:cNvPr id="922" name="Shape 10"/>
          <p:cNvSpPr/>
          <p:nvPr/>
        </p:nvSpPr>
        <p:spPr>
          <a:xfrm>
            <a:off x="347400" y="2121480"/>
            <a:ext cx="3976200" cy="327600"/>
          </a:xfrm>
          <a:prstGeom prst="rect">
            <a:avLst/>
          </a:prstGeom>
          <a:solidFill>
            <a:srgbClr val="3b82f6"/>
          </a:solidFill>
          <a:ln w="10160">
            <a:solidFill>
              <a:srgbClr val="3b82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23" name="Text 11"/>
          <p:cNvSpPr/>
          <p:nvPr/>
        </p:nvSpPr>
        <p:spPr>
          <a:xfrm>
            <a:off x="402480" y="2130480"/>
            <a:ext cx="127872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fffff"/>
                </a:solidFill>
                <a:latin typeface="Arial"/>
              </a:rPr>
              <a:t>② </a:t>
            </a:r>
            <a:r>
              <a:rPr b="1" lang="en-US" sz="800" spc="-1" strike="noStrike">
                <a:solidFill>
                  <a:srgbClr val="ffffff"/>
                </a:solidFill>
                <a:latin typeface="Arial"/>
              </a:rPr>
              <a:t>NDPA Sounding Phase</a:t>
            </a:r>
            <a:endParaRPr b="0" lang="en-US" sz="800" spc="-1" strike="noStrike">
              <a:solidFill>
                <a:srgbClr val="ffffff"/>
              </a:solidFill>
              <a:latin typeface="Arial"/>
            </a:endParaRPr>
          </a:p>
        </p:txBody>
      </p:sp>
      <p:sp>
        <p:nvSpPr>
          <p:cNvPr id="924" name="Text 12"/>
          <p:cNvSpPr/>
          <p:nvPr/>
        </p:nvSpPr>
        <p:spPr>
          <a:xfrm>
            <a:off x="1700640" y="2130480"/>
            <a:ext cx="258624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ffffff"/>
                </a:solidFill>
                <a:latin typeface="Arial"/>
              </a:rPr>
              <a:t>AP sends NDPA (announces sensing NDP)</a:t>
            </a:r>
            <a:endParaRPr b="0" lang="en-US" sz="700" spc="-1" strike="noStrike">
              <a:solidFill>
                <a:srgbClr val="ffffff"/>
              </a:solidFill>
              <a:latin typeface="Arial"/>
            </a:endParaRPr>
          </a:p>
          <a:p>
            <a:pPr>
              <a:lnSpc>
                <a:spcPct val="100000"/>
              </a:lnSpc>
              <a:tabLst>
                <a:tab algn="l" pos="0"/>
              </a:tabLst>
            </a:pPr>
            <a:r>
              <a:rPr b="0" lang="en-US" sz="700" spc="-1" strike="noStrike">
                <a:solidFill>
                  <a:srgbClr val="ffffff"/>
                </a:solidFill>
                <a:latin typeface="Arial"/>
              </a:rPr>
              <a:t>NAV/TXOP set — medium reserved for full exchange</a:t>
            </a:r>
            <a:endParaRPr b="0" lang="en-US" sz="700" spc="-1" strike="noStrike">
              <a:solidFill>
                <a:srgbClr val="ffffff"/>
              </a:solidFill>
              <a:latin typeface="Arial"/>
            </a:endParaRPr>
          </a:p>
        </p:txBody>
      </p:sp>
      <p:sp>
        <p:nvSpPr>
          <p:cNvPr id="925" name="Shape 13"/>
          <p:cNvSpPr/>
          <p:nvPr/>
        </p:nvSpPr>
        <p:spPr>
          <a:xfrm>
            <a:off x="347400" y="2487240"/>
            <a:ext cx="3976200" cy="327600"/>
          </a:xfrm>
          <a:prstGeom prst="rect">
            <a:avLst/>
          </a:prstGeom>
          <a:solidFill>
            <a:srgbClr val="3b82f6"/>
          </a:solidFill>
          <a:ln w="10160">
            <a:solidFill>
              <a:srgbClr val="3b82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26" name="Text 14"/>
          <p:cNvSpPr/>
          <p:nvPr/>
        </p:nvSpPr>
        <p:spPr>
          <a:xfrm>
            <a:off x="402480" y="2496240"/>
            <a:ext cx="127872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fffff"/>
                </a:solidFill>
                <a:latin typeface="Arial"/>
              </a:rPr>
              <a:t>③ </a:t>
            </a:r>
            <a:r>
              <a:rPr b="1" lang="en-US" sz="800" spc="-1" strike="noStrike">
                <a:solidFill>
                  <a:srgbClr val="ffffff"/>
                </a:solidFill>
                <a:latin typeface="Arial"/>
              </a:rPr>
              <a:t>NDP Transmission</a:t>
            </a:r>
            <a:endParaRPr b="0" lang="en-US" sz="800" spc="-1" strike="noStrike">
              <a:solidFill>
                <a:srgbClr val="ffffff"/>
              </a:solidFill>
              <a:latin typeface="Arial"/>
            </a:endParaRPr>
          </a:p>
        </p:txBody>
      </p:sp>
      <p:sp>
        <p:nvSpPr>
          <p:cNvPr id="927" name="Text 15"/>
          <p:cNvSpPr/>
          <p:nvPr/>
        </p:nvSpPr>
        <p:spPr>
          <a:xfrm>
            <a:off x="1700640" y="2496240"/>
            <a:ext cx="258624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ffffff"/>
                </a:solidFill>
                <a:latin typeface="Arial"/>
              </a:rPr>
              <a:t>AP sends sensing NDP (HE-LTF payload)</a:t>
            </a:r>
            <a:endParaRPr b="0" lang="en-US" sz="700" spc="-1" strike="noStrike">
              <a:solidFill>
                <a:srgbClr val="ffffff"/>
              </a:solidFill>
              <a:latin typeface="Arial"/>
            </a:endParaRPr>
          </a:p>
          <a:p>
            <a:pPr>
              <a:lnSpc>
                <a:spcPct val="100000"/>
              </a:lnSpc>
              <a:tabLst>
                <a:tab algn="l" pos="0"/>
              </a:tabLst>
            </a:pPr>
            <a:r>
              <a:rPr b="0" lang="en-US" sz="700" spc="-1" strike="noStrike">
                <a:solidFill>
                  <a:srgbClr val="ffffff"/>
                </a:solidFill>
                <a:latin typeface="Arial"/>
              </a:rPr>
              <a:t>SR extracts H matrix from LTF correlation</a:t>
            </a:r>
            <a:endParaRPr b="0" lang="en-US" sz="700" spc="-1" strike="noStrike">
              <a:solidFill>
                <a:srgbClr val="ffffff"/>
              </a:solidFill>
              <a:latin typeface="Arial"/>
            </a:endParaRPr>
          </a:p>
          <a:p>
            <a:pPr>
              <a:lnSpc>
                <a:spcPct val="100000"/>
              </a:lnSpc>
              <a:tabLst>
                <a:tab algn="l" pos="0"/>
              </a:tabLst>
            </a:pPr>
            <a:r>
              <a:rPr b="0" lang="en-US" sz="700" spc="-1" strike="noStrike">
                <a:solidFill>
                  <a:srgbClr val="ffffff"/>
                </a:solidFill>
                <a:latin typeface="Arial"/>
              </a:rPr>
              <a:t>Single-client, full-BW per slot (time division)</a:t>
            </a:r>
            <a:endParaRPr b="0" lang="en-US" sz="700" spc="-1" strike="noStrike">
              <a:solidFill>
                <a:srgbClr val="ffffff"/>
              </a:solidFill>
              <a:latin typeface="Arial"/>
            </a:endParaRPr>
          </a:p>
        </p:txBody>
      </p:sp>
      <p:sp>
        <p:nvSpPr>
          <p:cNvPr id="928" name="Shape 16"/>
          <p:cNvSpPr/>
          <p:nvPr/>
        </p:nvSpPr>
        <p:spPr>
          <a:xfrm>
            <a:off x="347400" y="2853000"/>
            <a:ext cx="3976200" cy="327600"/>
          </a:xfrm>
          <a:prstGeom prst="rect">
            <a:avLst/>
          </a:prstGeom>
          <a:solidFill>
            <a:srgbClr val="8b5cf6"/>
          </a:solidFill>
          <a:ln w="10160">
            <a:solidFill>
              <a:srgbClr val="8b5c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29" name="Text 17"/>
          <p:cNvSpPr/>
          <p:nvPr/>
        </p:nvSpPr>
        <p:spPr>
          <a:xfrm>
            <a:off x="402480" y="2862000"/>
            <a:ext cx="127872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fffff"/>
                </a:solidFill>
                <a:latin typeface="Arial"/>
              </a:rPr>
              <a:t>④ </a:t>
            </a:r>
            <a:r>
              <a:rPr b="1" lang="en-US" sz="800" spc="-1" strike="noStrike">
                <a:solidFill>
                  <a:srgbClr val="ffffff"/>
                </a:solidFill>
                <a:latin typeface="Arial"/>
              </a:rPr>
              <a:t>Reporting Phase</a:t>
            </a:r>
            <a:endParaRPr b="0" lang="en-US" sz="800" spc="-1" strike="noStrike">
              <a:solidFill>
                <a:srgbClr val="ffffff"/>
              </a:solidFill>
              <a:latin typeface="Arial"/>
            </a:endParaRPr>
          </a:p>
        </p:txBody>
      </p:sp>
      <p:sp>
        <p:nvSpPr>
          <p:cNvPr id="930" name="Text 18"/>
          <p:cNvSpPr/>
          <p:nvPr/>
        </p:nvSpPr>
        <p:spPr>
          <a:xfrm>
            <a:off x="1700640" y="2862000"/>
            <a:ext cx="258624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ffffff"/>
                </a:solidFill>
                <a:latin typeface="Arial"/>
              </a:rPr>
              <a:t>SR sends SMR back to SI</a:t>
            </a:r>
            <a:endParaRPr b="0" lang="en-US" sz="700" spc="-1" strike="noStrike">
              <a:solidFill>
                <a:srgbClr val="ffffff"/>
              </a:solidFill>
              <a:latin typeface="Arial"/>
            </a:endParaRPr>
          </a:p>
          <a:p>
            <a:pPr>
              <a:lnSpc>
                <a:spcPct val="100000"/>
              </a:lnSpc>
              <a:tabLst>
                <a:tab algn="l" pos="0"/>
              </a:tabLst>
            </a:pPr>
            <a:r>
              <a:rPr b="0" lang="en-US" sz="700" spc="-1" strike="noStrike">
                <a:solidFill>
                  <a:srgbClr val="ffffff"/>
                </a:solidFill>
                <a:latin typeface="Arial"/>
              </a:rPr>
              <a:t>Contention via EDCA — NOT strictly scheduled</a:t>
            </a:r>
            <a:endParaRPr b="0" lang="en-US" sz="700" spc="-1" strike="noStrike">
              <a:solidFill>
                <a:srgbClr val="ffffff"/>
              </a:solidFill>
              <a:latin typeface="Arial"/>
            </a:endParaRPr>
          </a:p>
          <a:p>
            <a:pPr>
              <a:lnSpc>
                <a:spcPct val="100000"/>
              </a:lnSpc>
              <a:tabLst>
                <a:tab algn="l" pos="0"/>
              </a:tabLst>
            </a:pPr>
            <a:r>
              <a:rPr b="0" lang="en-US" sz="700" spc="-1" strike="noStrike">
                <a:solidFill>
                  <a:srgbClr val="ffffff"/>
                </a:solidFill>
                <a:latin typeface="Arial"/>
              </a:rPr>
              <a:t>Sampling jitter risk if channel contested</a:t>
            </a:r>
            <a:endParaRPr b="0" lang="en-US" sz="700" spc="-1" strike="noStrike">
              <a:solidFill>
                <a:srgbClr val="ffffff"/>
              </a:solidFill>
              <a:latin typeface="Arial"/>
            </a:endParaRPr>
          </a:p>
        </p:txBody>
      </p:sp>
      <p:sp>
        <p:nvSpPr>
          <p:cNvPr id="931" name="Shape 19"/>
          <p:cNvSpPr/>
          <p:nvPr/>
        </p:nvSpPr>
        <p:spPr>
          <a:xfrm>
            <a:off x="347400" y="3218760"/>
            <a:ext cx="3976200" cy="327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32" name="Text 20"/>
          <p:cNvSpPr/>
          <p:nvPr/>
        </p:nvSpPr>
        <p:spPr>
          <a:xfrm>
            <a:off x="402480" y="3227760"/>
            <a:ext cx="127872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fffff"/>
                </a:solidFill>
                <a:latin typeface="Arial"/>
              </a:rPr>
              <a:t>⑤ </a:t>
            </a:r>
            <a:r>
              <a:rPr b="1" lang="en-US" sz="800" spc="-1" strike="noStrike">
                <a:solidFill>
                  <a:srgbClr val="ffffff"/>
                </a:solidFill>
                <a:latin typeface="Arial"/>
              </a:rPr>
              <a:t>Termination</a:t>
            </a:r>
            <a:endParaRPr b="0" lang="en-US" sz="800" spc="-1" strike="noStrike">
              <a:solidFill>
                <a:srgbClr val="ffffff"/>
              </a:solidFill>
              <a:latin typeface="Arial"/>
            </a:endParaRPr>
          </a:p>
        </p:txBody>
      </p:sp>
      <p:sp>
        <p:nvSpPr>
          <p:cNvPr id="933" name="Text 21"/>
          <p:cNvSpPr/>
          <p:nvPr/>
        </p:nvSpPr>
        <p:spPr>
          <a:xfrm>
            <a:off x="1700640" y="3227760"/>
            <a:ext cx="258624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6b7280"/>
                </a:solidFill>
                <a:latin typeface="Arial"/>
              </a:rPr>
              <a:t>SMIT — session ends or repeats at next periodicity</a:t>
            </a:r>
            <a:endParaRPr b="0" lang="en-US" sz="700" spc="-1" strike="noStrike">
              <a:solidFill>
                <a:srgbClr val="ffffff"/>
              </a:solidFill>
              <a:latin typeface="Arial"/>
            </a:endParaRPr>
          </a:p>
        </p:txBody>
      </p:sp>
      <p:sp>
        <p:nvSpPr>
          <p:cNvPr id="934" name="Text 22"/>
          <p:cNvSpPr/>
          <p:nvPr/>
        </p:nvSpPr>
        <p:spPr>
          <a:xfrm>
            <a:off x="384120" y="3611880"/>
            <a:ext cx="3976200" cy="1998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f59e0b"/>
                </a:solidFill>
                <a:latin typeface="Arial"/>
              </a:rPr>
              <a:t>⚠  </a:t>
            </a:r>
            <a:r>
              <a:rPr b="0" lang="en-US" sz="800" spc="-1" strike="noStrike">
                <a:solidFill>
                  <a:srgbClr val="f59e0b"/>
                </a:solidFill>
                <a:latin typeface="Arial"/>
              </a:rPr>
              <a:t>Report uplink via EDCA — scheduling jitter degrades phase consistency</a:t>
            </a:r>
            <a:endParaRPr b="0" lang="en-US" sz="800" spc="-1" strike="noStrike">
              <a:solidFill>
                <a:srgbClr val="ffffff"/>
              </a:solidFill>
              <a:latin typeface="Arial"/>
            </a:endParaRPr>
          </a:p>
        </p:txBody>
      </p:sp>
      <p:sp>
        <p:nvSpPr>
          <p:cNvPr id="935" name="Shape 23"/>
          <p:cNvSpPr/>
          <p:nvPr/>
        </p:nvSpPr>
        <p:spPr>
          <a:xfrm>
            <a:off x="4617720" y="1188720"/>
            <a:ext cx="4232160" cy="2558880"/>
          </a:xfrm>
          <a:prstGeom prst="rect">
            <a:avLst/>
          </a:prstGeom>
          <a:solidFill>
            <a:srgbClr val="030f1a"/>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36" name="Text 24"/>
          <p:cNvSpPr/>
          <p:nvPr/>
        </p:nvSpPr>
        <p:spPr>
          <a:xfrm>
            <a:off x="4709160" y="1225440"/>
            <a:ext cx="4049280" cy="2728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200" spc="-1" strike="noStrike">
                <a:solidFill>
                  <a:srgbClr val="00d4aa"/>
                </a:solidFill>
                <a:latin typeface="Arial"/>
              </a:rPr>
              <a:t>Trigger-Based (TB) Sensing</a:t>
            </a:r>
            <a:endParaRPr b="0" lang="en-US" sz="1200" spc="-1" strike="noStrike">
              <a:solidFill>
                <a:srgbClr val="ffffff"/>
              </a:solidFill>
              <a:latin typeface="Arial"/>
            </a:endParaRPr>
          </a:p>
        </p:txBody>
      </p:sp>
      <p:sp>
        <p:nvSpPr>
          <p:cNvPr id="937" name="Text 25"/>
          <p:cNvSpPr/>
          <p:nvPr/>
        </p:nvSpPr>
        <p:spPr>
          <a:xfrm>
            <a:off x="4709160" y="1517760"/>
            <a:ext cx="4049280" cy="1998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800" spc="-1" strike="noStrike">
                <a:solidFill>
                  <a:srgbClr val="6b7280"/>
                </a:solidFill>
                <a:latin typeface="Arial"/>
              </a:rPr>
              <a:t>AP coordinates multiple clients simultaneously via OFDMA.</a:t>
            </a:r>
            <a:endParaRPr b="0" lang="en-US" sz="800" spc="-1" strike="noStrike">
              <a:solidFill>
                <a:srgbClr val="ffffff"/>
              </a:solidFill>
              <a:latin typeface="Arial"/>
            </a:endParaRPr>
          </a:p>
        </p:txBody>
      </p:sp>
      <p:sp>
        <p:nvSpPr>
          <p:cNvPr id="938" name="Shape 26"/>
          <p:cNvSpPr/>
          <p:nvPr/>
        </p:nvSpPr>
        <p:spPr>
          <a:xfrm>
            <a:off x="4672440" y="1755720"/>
            <a:ext cx="4049280" cy="327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39" name="Text 27"/>
          <p:cNvSpPr/>
          <p:nvPr/>
        </p:nvSpPr>
        <p:spPr>
          <a:xfrm>
            <a:off x="4727520" y="1764720"/>
            <a:ext cx="137016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0a0e1a"/>
                </a:solidFill>
                <a:latin typeface="Arial"/>
              </a:rPr>
              <a:t>① </a:t>
            </a:r>
            <a:r>
              <a:rPr b="1" lang="en-US" sz="800" spc="-1" strike="noStrike">
                <a:solidFill>
                  <a:srgbClr val="0a0e1a"/>
                </a:solidFill>
                <a:latin typeface="Arial"/>
              </a:rPr>
              <a:t>Setup + Poll Phase</a:t>
            </a:r>
            <a:endParaRPr b="0" lang="en-US" sz="800" spc="-1" strike="noStrike">
              <a:solidFill>
                <a:srgbClr val="ffffff"/>
              </a:solidFill>
              <a:latin typeface="Arial"/>
            </a:endParaRPr>
          </a:p>
        </p:txBody>
      </p:sp>
      <p:sp>
        <p:nvSpPr>
          <p:cNvPr id="940" name="Text 28"/>
          <p:cNvSpPr/>
          <p:nvPr/>
        </p:nvSpPr>
        <p:spPr>
          <a:xfrm>
            <a:off x="6117480" y="1764720"/>
            <a:ext cx="256788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6b7280"/>
                </a:solidFill>
                <a:latin typeface="Arial"/>
              </a:rPr>
              <a:t>SMSR negotiation + polling frame</a:t>
            </a:r>
            <a:endParaRPr b="0" lang="en-US" sz="700" spc="-1" strike="noStrike">
              <a:solidFill>
                <a:srgbClr val="ffffff"/>
              </a:solidFill>
              <a:latin typeface="Arial"/>
            </a:endParaRPr>
          </a:p>
          <a:p>
            <a:pPr>
              <a:lnSpc>
                <a:spcPct val="100000"/>
              </a:lnSpc>
              <a:tabLst>
                <a:tab algn="l" pos="0"/>
              </a:tabLst>
            </a:pPr>
            <a:r>
              <a:rPr b="0" lang="en-US" sz="700" spc="-1" strike="noStrike">
                <a:solidFill>
                  <a:srgbClr val="6b7280"/>
                </a:solidFill>
                <a:latin typeface="Arial"/>
              </a:rPr>
              <a:t>AP inventories active STA capabilities</a:t>
            </a:r>
            <a:endParaRPr b="0" lang="en-US" sz="700" spc="-1" strike="noStrike">
              <a:solidFill>
                <a:srgbClr val="ffffff"/>
              </a:solidFill>
              <a:latin typeface="Arial"/>
            </a:endParaRPr>
          </a:p>
        </p:txBody>
      </p:sp>
      <p:sp>
        <p:nvSpPr>
          <p:cNvPr id="941" name="Shape 29"/>
          <p:cNvSpPr/>
          <p:nvPr/>
        </p:nvSpPr>
        <p:spPr>
          <a:xfrm>
            <a:off x="4672440" y="2121480"/>
            <a:ext cx="4049280" cy="327600"/>
          </a:xfrm>
          <a:prstGeom prst="rect">
            <a:avLst/>
          </a:prstGeom>
          <a:solidFill>
            <a:srgbClr val="00d4aa"/>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42" name="Text 30"/>
          <p:cNvSpPr/>
          <p:nvPr/>
        </p:nvSpPr>
        <p:spPr>
          <a:xfrm>
            <a:off x="4727520" y="2130480"/>
            <a:ext cx="137016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0a0e1a"/>
                </a:solidFill>
                <a:latin typeface="Arial"/>
              </a:rPr>
              <a:t>② </a:t>
            </a:r>
            <a:r>
              <a:rPr b="1" lang="en-US" sz="800" spc="-1" strike="noStrike">
                <a:solidFill>
                  <a:srgbClr val="0a0e1a"/>
                </a:solidFill>
                <a:latin typeface="Arial"/>
              </a:rPr>
              <a:t>NDPA Sounding Phase</a:t>
            </a:r>
            <a:endParaRPr b="0" lang="en-US" sz="800" spc="-1" strike="noStrike">
              <a:solidFill>
                <a:srgbClr val="ffffff"/>
              </a:solidFill>
              <a:latin typeface="Arial"/>
            </a:endParaRPr>
          </a:p>
        </p:txBody>
      </p:sp>
      <p:sp>
        <p:nvSpPr>
          <p:cNvPr id="943" name="Text 31"/>
          <p:cNvSpPr/>
          <p:nvPr/>
        </p:nvSpPr>
        <p:spPr>
          <a:xfrm>
            <a:off x="6117480" y="2130480"/>
            <a:ext cx="256788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0a0e1a"/>
                </a:solidFill>
                <a:latin typeface="Arial"/>
              </a:rPr>
              <a:t>AP sends NDPA + sets TXOP/NAV</a:t>
            </a:r>
            <a:endParaRPr b="0" lang="en-US" sz="700" spc="-1" strike="noStrike">
              <a:solidFill>
                <a:srgbClr val="ffffff"/>
              </a:solidFill>
              <a:latin typeface="Arial"/>
            </a:endParaRPr>
          </a:p>
          <a:p>
            <a:pPr>
              <a:lnSpc>
                <a:spcPct val="100000"/>
              </a:lnSpc>
              <a:tabLst>
                <a:tab algn="l" pos="0"/>
              </a:tabLst>
            </a:pPr>
            <a:r>
              <a:rPr b="0" lang="en-US" sz="700" spc="-1" strike="noStrike">
                <a:solidFill>
                  <a:srgbClr val="0a0e1a"/>
                </a:solidFill>
                <a:latin typeface="Arial"/>
              </a:rPr>
              <a:t>Contention-free medium guaranteed</a:t>
            </a:r>
            <a:endParaRPr b="0" lang="en-US" sz="700" spc="-1" strike="noStrike">
              <a:solidFill>
                <a:srgbClr val="ffffff"/>
              </a:solidFill>
              <a:latin typeface="Arial"/>
            </a:endParaRPr>
          </a:p>
        </p:txBody>
      </p:sp>
      <p:sp>
        <p:nvSpPr>
          <p:cNvPr id="944" name="Shape 32"/>
          <p:cNvSpPr/>
          <p:nvPr/>
        </p:nvSpPr>
        <p:spPr>
          <a:xfrm>
            <a:off x="4672440" y="2487240"/>
            <a:ext cx="4049280" cy="327600"/>
          </a:xfrm>
          <a:prstGeom prst="rect">
            <a:avLst/>
          </a:prstGeom>
          <a:solidFill>
            <a:srgbClr val="00d4aa"/>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45" name="Text 33"/>
          <p:cNvSpPr/>
          <p:nvPr/>
        </p:nvSpPr>
        <p:spPr>
          <a:xfrm>
            <a:off x="4727520" y="2496240"/>
            <a:ext cx="137016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0a0e1a"/>
                </a:solidFill>
                <a:latin typeface="Arial"/>
              </a:rPr>
              <a:t>③ </a:t>
            </a:r>
            <a:r>
              <a:rPr b="1" lang="en-US" sz="800" spc="-1" strike="noStrike">
                <a:solidFill>
                  <a:srgbClr val="0a0e1a"/>
                </a:solidFill>
                <a:latin typeface="Arial"/>
              </a:rPr>
              <a:t>TF Sounding Phase</a:t>
            </a:r>
            <a:endParaRPr b="0" lang="en-US" sz="800" spc="-1" strike="noStrike">
              <a:solidFill>
                <a:srgbClr val="ffffff"/>
              </a:solidFill>
              <a:latin typeface="Arial"/>
            </a:endParaRPr>
          </a:p>
        </p:txBody>
      </p:sp>
      <p:sp>
        <p:nvSpPr>
          <p:cNvPr id="946" name="Text 34"/>
          <p:cNvSpPr/>
          <p:nvPr/>
        </p:nvSpPr>
        <p:spPr>
          <a:xfrm>
            <a:off x="6117480" y="2496240"/>
            <a:ext cx="256788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0a0e1a"/>
                </a:solidFill>
                <a:latin typeface="Arial"/>
              </a:rPr>
              <a:t>AP sends Trigger Frame (TF)</a:t>
            </a:r>
            <a:endParaRPr b="0" lang="en-US" sz="700" spc="-1" strike="noStrike">
              <a:solidFill>
                <a:srgbClr val="ffffff"/>
              </a:solidFill>
              <a:latin typeface="Arial"/>
            </a:endParaRPr>
          </a:p>
          <a:p>
            <a:pPr>
              <a:lnSpc>
                <a:spcPct val="100000"/>
              </a:lnSpc>
              <a:tabLst>
                <a:tab algn="l" pos="0"/>
              </a:tabLst>
            </a:pPr>
            <a:r>
              <a:rPr b="0" lang="en-US" sz="700" spc="-1" strike="noStrike">
                <a:solidFill>
                  <a:srgbClr val="0a0e1a"/>
                </a:solidFill>
                <a:latin typeface="Arial"/>
              </a:rPr>
              <a:t>Assigns RUs to STA-A, STA-B, STA-C</a:t>
            </a:r>
            <a:endParaRPr b="0" lang="en-US" sz="700" spc="-1" strike="noStrike">
              <a:solidFill>
                <a:srgbClr val="ffffff"/>
              </a:solidFill>
              <a:latin typeface="Arial"/>
            </a:endParaRPr>
          </a:p>
          <a:p>
            <a:pPr>
              <a:lnSpc>
                <a:spcPct val="100000"/>
              </a:lnSpc>
              <a:tabLst>
                <a:tab algn="l" pos="0"/>
              </a:tabLst>
            </a:pPr>
            <a:r>
              <a:rPr b="0" lang="en-US" sz="700" spc="-1" strike="noStrike">
                <a:solidFill>
                  <a:srgbClr val="0a0e1a"/>
                </a:solidFill>
                <a:latin typeface="Arial"/>
              </a:rPr>
              <a:t>All clients uplink simultaneously (OFDMA)</a:t>
            </a:r>
            <a:endParaRPr b="0" lang="en-US" sz="700" spc="-1" strike="noStrike">
              <a:solidFill>
                <a:srgbClr val="ffffff"/>
              </a:solidFill>
              <a:latin typeface="Arial"/>
            </a:endParaRPr>
          </a:p>
          <a:p>
            <a:pPr>
              <a:lnSpc>
                <a:spcPct val="100000"/>
              </a:lnSpc>
              <a:tabLst>
                <a:tab algn="l" pos="0"/>
              </a:tabLst>
            </a:pPr>
            <a:r>
              <a:rPr b="0" lang="en-US" sz="700" spc="-1" strike="noStrike">
                <a:solidFill>
                  <a:srgbClr val="0a0e1a"/>
                </a:solidFill>
                <a:latin typeface="Arial"/>
              </a:rPr>
              <a:t>SIFS-scheduled — zero MAC jitter</a:t>
            </a:r>
            <a:endParaRPr b="0" lang="en-US" sz="700" spc="-1" strike="noStrike">
              <a:solidFill>
                <a:srgbClr val="ffffff"/>
              </a:solidFill>
              <a:latin typeface="Arial"/>
            </a:endParaRPr>
          </a:p>
        </p:txBody>
      </p:sp>
      <p:sp>
        <p:nvSpPr>
          <p:cNvPr id="947" name="Shape 35"/>
          <p:cNvSpPr/>
          <p:nvPr/>
        </p:nvSpPr>
        <p:spPr>
          <a:xfrm>
            <a:off x="4672440" y="2853000"/>
            <a:ext cx="4049280" cy="32760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48" name="Text 36"/>
          <p:cNvSpPr/>
          <p:nvPr/>
        </p:nvSpPr>
        <p:spPr>
          <a:xfrm>
            <a:off x="4727520" y="2862000"/>
            <a:ext cx="137016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0a0e1a"/>
                </a:solidFill>
                <a:latin typeface="Arial"/>
              </a:rPr>
              <a:t>④ </a:t>
            </a:r>
            <a:r>
              <a:rPr b="1" lang="en-US" sz="800" spc="-1" strike="noStrike">
                <a:solidFill>
                  <a:srgbClr val="0a0e1a"/>
                </a:solidFill>
                <a:latin typeface="Arial"/>
              </a:rPr>
              <a:t>Reporting Phase</a:t>
            </a:r>
            <a:endParaRPr b="0" lang="en-US" sz="800" spc="-1" strike="noStrike">
              <a:solidFill>
                <a:srgbClr val="ffffff"/>
              </a:solidFill>
              <a:latin typeface="Arial"/>
            </a:endParaRPr>
          </a:p>
        </p:txBody>
      </p:sp>
      <p:sp>
        <p:nvSpPr>
          <p:cNvPr id="949" name="Text 37"/>
          <p:cNvSpPr/>
          <p:nvPr/>
        </p:nvSpPr>
        <p:spPr>
          <a:xfrm>
            <a:off x="6117480" y="2862000"/>
            <a:ext cx="256788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0a0e1a"/>
                </a:solidFill>
                <a:latin typeface="Arial"/>
              </a:rPr>
              <a:t>Clients send TB-NDP uplink in OFDMA</a:t>
            </a:r>
            <a:endParaRPr b="0" lang="en-US" sz="700" spc="-1" strike="noStrike">
              <a:solidFill>
                <a:srgbClr val="ffffff"/>
              </a:solidFill>
              <a:latin typeface="Arial"/>
            </a:endParaRPr>
          </a:p>
          <a:p>
            <a:pPr>
              <a:lnSpc>
                <a:spcPct val="100000"/>
              </a:lnSpc>
              <a:tabLst>
                <a:tab algn="l" pos="0"/>
              </a:tabLst>
            </a:pPr>
            <a:r>
              <a:rPr b="0" lang="en-US" sz="700" spc="-1" strike="noStrike">
                <a:solidFill>
                  <a:srgbClr val="0a0e1a"/>
                </a:solidFill>
                <a:latin typeface="Arial"/>
              </a:rPr>
              <a:t>AP measures all CSI in single symbol window</a:t>
            </a:r>
            <a:endParaRPr b="0" lang="en-US" sz="700" spc="-1" strike="noStrike">
              <a:solidFill>
                <a:srgbClr val="ffffff"/>
              </a:solidFill>
              <a:latin typeface="Arial"/>
            </a:endParaRPr>
          </a:p>
          <a:p>
            <a:pPr>
              <a:lnSpc>
                <a:spcPct val="100000"/>
              </a:lnSpc>
              <a:tabLst>
                <a:tab algn="l" pos="0"/>
              </a:tabLst>
            </a:pPr>
            <a:r>
              <a:rPr b="0" lang="en-US" sz="700" spc="-1" strike="noStrike">
                <a:solidFill>
                  <a:srgbClr val="0a0e1a"/>
                </a:solidFill>
                <a:latin typeface="Arial"/>
              </a:rPr>
              <a:t>Deterministic timing — phase preserved</a:t>
            </a:r>
            <a:endParaRPr b="0" lang="en-US" sz="700" spc="-1" strike="noStrike">
              <a:solidFill>
                <a:srgbClr val="ffffff"/>
              </a:solidFill>
              <a:latin typeface="Arial"/>
            </a:endParaRPr>
          </a:p>
        </p:txBody>
      </p:sp>
      <p:sp>
        <p:nvSpPr>
          <p:cNvPr id="950" name="Shape 38"/>
          <p:cNvSpPr/>
          <p:nvPr/>
        </p:nvSpPr>
        <p:spPr>
          <a:xfrm>
            <a:off x="4672440" y="3218760"/>
            <a:ext cx="4049280" cy="327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51" name="Text 39"/>
          <p:cNvSpPr/>
          <p:nvPr/>
        </p:nvSpPr>
        <p:spPr>
          <a:xfrm>
            <a:off x="4727520" y="3227760"/>
            <a:ext cx="137016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0a0e1a"/>
                </a:solidFill>
                <a:latin typeface="Arial"/>
              </a:rPr>
              <a:t>⑤ </a:t>
            </a:r>
            <a:r>
              <a:rPr b="1" lang="en-US" sz="800" spc="-1" strike="noStrike">
                <a:solidFill>
                  <a:srgbClr val="0a0e1a"/>
                </a:solidFill>
                <a:latin typeface="Arial"/>
              </a:rPr>
              <a:t>Termination</a:t>
            </a:r>
            <a:endParaRPr b="0" lang="en-US" sz="800" spc="-1" strike="noStrike">
              <a:solidFill>
                <a:srgbClr val="ffffff"/>
              </a:solidFill>
              <a:latin typeface="Arial"/>
            </a:endParaRPr>
          </a:p>
        </p:txBody>
      </p:sp>
      <p:sp>
        <p:nvSpPr>
          <p:cNvPr id="952" name="Text 40"/>
          <p:cNvSpPr/>
          <p:nvPr/>
        </p:nvSpPr>
        <p:spPr>
          <a:xfrm>
            <a:off x="6117480" y="3227760"/>
            <a:ext cx="2567880" cy="3096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00" spc="-1" strike="noStrike">
                <a:solidFill>
                  <a:srgbClr val="6b7280"/>
                </a:solidFill>
                <a:latin typeface="Arial"/>
              </a:rPr>
              <a:t>SMIT — session ends or repeats at wake window</a:t>
            </a:r>
            <a:endParaRPr b="0" lang="en-US" sz="700" spc="-1" strike="noStrike">
              <a:solidFill>
                <a:srgbClr val="ffffff"/>
              </a:solidFill>
              <a:latin typeface="Arial"/>
            </a:endParaRPr>
          </a:p>
        </p:txBody>
      </p:sp>
      <p:sp>
        <p:nvSpPr>
          <p:cNvPr id="953" name="Text 41"/>
          <p:cNvSpPr/>
          <p:nvPr/>
        </p:nvSpPr>
        <p:spPr>
          <a:xfrm>
            <a:off x="4709160" y="3611880"/>
            <a:ext cx="4049280" cy="1998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800" spc="-1" strike="noStrike">
                <a:solidFill>
                  <a:srgbClr val="10b981"/>
                </a:solidFill>
                <a:latin typeface="Arial"/>
              </a:rPr>
              <a:t>✓  </a:t>
            </a:r>
            <a:r>
              <a:rPr b="0" lang="en-US" sz="800" spc="-1" strike="noStrike">
                <a:solidFill>
                  <a:srgbClr val="10b981"/>
                </a:solidFill>
                <a:latin typeface="Arial"/>
              </a:rPr>
              <a:t>Uplink TB-NDP at SIFS after TF — deterministic, jitter-free, power-efficient</a:t>
            </a:r>
            <a:endParaRPr b="0" lang="en-US" sz="800" spc="-1" strike="noStrike">
              <a:solidFill>
                <a:srgbClr val="ffffff"/>
              </a:solidFill>
              <a:latin typeface="Arial"/>
            </a:endParaRPr>
          </a:p>
        </p:txBody>
      </p:sp>
      <p:sp>
        <p:nvSpPr>
          <p:cNvPr id="954" name="Shape 42"/>
          <p:cNvSpPr/>
          <p:nvPr/>
        </p:nvSpPr>
        <p:spPr>
          <a:xfrm>
            <a:off x="292680" y="3877200"/>
            <a:ext cx="8557200" cy="867240"/>
          </a:xfrm>
          <a:prstGeom prst="rect">
            <a:avLst/>
          </a:prstGeom>
          <a:solidFill>
            <a:srgbClr val="111827"/>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graphicFrame>
        <p:nvGraphicFramePr>
          <p:cNvPr id="955" name="Table 0"/>
          <p:cNvGraphicFramePr/>
          <p:nvPr/>
        </p:nvGraphicFramePr>
        <p:xfrm>
          <a:off x="2514600" y="3823200"/>
          <a:ext cx="5676120" cy="1388520"/>
        </p:xfrm>
        <a:graphic>
          <a:graphicData uri="http://schemas.openxmlformats.org/drawingml/2006/table">
            <a:tbl>
              <a:tblPr/>
              <a:tblGrid>
                <a:gridCol w="1334520"/>
                <a:gridCol w="2171520"/>
                <a:gridCol w="2170440"/>
              </a:tblGrid>
              <a:tr h="198360">
                <a:tc>
                  <a:txBody>
                    <a:bodyPr anchor="t">
                      <a:noAutofit/>
                    </a:bodyPr>
                    <a:p>
                      <a:pPr>
                        <a:lnSpc>
                          <a:spcPct val="100000"/>
                        </a:lnSpc>
                        <a:tabLst>
                          <a:tab algn="l" pos="0"/>
                        </a:tabLst>
                      </a:pPr>
                      <a:r>
                        <a:rPr b="1" lang="en-US" sz="750" spc="-1" strike="noStrike">
                          <a:solidFill>
                            <a:srgbClr val="00d4aa"/>
                          </a:solidFill>
                          <a:latin typeface="Arial"/>
                        </a:rPr>
                        <a:t>Feature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1" lang="en-US" sz="750" spc="-1" strike="noStrike">
                          <a:solidFill>
                            <a:srgbClr val="3b82f6"/>
                          </a:solidFill>
                          <a:latin typeface="Arial"/>
                        </a:rPr>
                        <a:t>Non-Trigger-Based</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1" lang="en-US" sz="750" spc="-1" strike="noStrike">
                          <a:solidFill>
                            <a:srgbClr val="00d4aa"/>
                          </a:solidFill>
                          <a:latin typeface="Arial"/>
                        </a:rPr>
                        <a:t>Trigger-Based</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r h="198360">
                <a:tc>
                  <a:txBody>
                    <a:bodyPr anchor="t">
                      <a:noAutofit/>
                    </a:bodyPr>
                    <a:p>
                      <a:pPr>
                        <a:lnSpc>
                          <a:spcPct val="100000"/>
                        </a:lnSpc>
                        <a:tabLst>
                          <a:tab algn="l" pos="0"/>
                        </a:tabLst>
                      </a:pPr>
                      <a:r>
                        <a:rPr b="0" lang="en-US" sz="750" spc="-1" strike="noStrike">
                          <a:solidFill>
                            <a:srgbClr val="e5e7eb"/>
                          </a:solidFill>
                          <a:latin typeface="Arial"/>
                        </a:rPr>
                        <a:t>Medium Protection</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TXOP / NAV in NDPA header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TXOP / NAV in Trigger/NDPA header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r h="198360">
                <a:tc>
                  <a:txBody>
                    <a:bodyPr anchor="t">
                      <a:noAutofit/>
                    </a:bodyPr>
                    <a:p>
                      <a:pPr>
                        <a:lnSpc>
                          <a:spcPct val="100000"/>
                        </a:lnSpc>
                        <a:tabLst>
                          <a:tab algn="l" pos="0"/>
                        </a:tabLst>
                      </a:pPr>
                      <a:r>
                        <a:rPr b="0" lang="en-US" sz="750" spc="-1" strike="noStrike">
                          <a:solidFill>
                            <a:srgbClr val="e5e7eb"/>
                          </a:solidFill>
                          <a:latin typeface="Arial"/>
                        </a:rPr>
                        <a:t>Slot Allocation</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Implicit / chronological (NDPA order)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Explicit / dynamic (RUs in TF)</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r h="198360">
                <a:tc>
                  <a:txBody>
                    <a:bodyPr anchor="t">
                      <a:noAutofit/>
                    </a:bodyPr>
                    <a:p>
                      <a:pPr>
                        <a:lnSpc>
                          <a:spcPct val="100000"/>
                        </a:lnSpc>
                        <a:tabLst>
                          <a:tab algn="l" pos="0"/>
                        </a:tabLst>
                      </a:pPr>
                      <a:r>
                        <a:rPr b="0" lang="en-US" sz="750" spc="-1" strike="noStrike">
                          <a:solidFill>
                            <a:srgbClr val="e5e7eb"/>
                          </a:solidFill>
                          <a:latin typeface="Arial"/>
                        </a:rPr>
                        <a:t>Uplink Channel</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Single client, full BW — time division</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Multi-client OFDMA — frequency division</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r h="198360">
                <a:tc>
                  <a:txBody>
                    <a:bodyPr anchor="t">
                      <a:noAutofit/>
                    </a:bodyPr>
                    <a:p>
                      <a:pPr>
                        <a:lnSpc>
                          <a:spcPct val="100000"/>
                        </a:lnSpc>
                        <a:tabLst>
                          <a:tab algn="l" pos="0"/>
                        </a:tabLst>
                      </a:pPr>
                      <a:r>
                        <a:rPr b="0" lang="en-US" sz="750" spc="-1" strike="noStrike">
                          <a:solidFill>
                            <a:srgbClr val="e5e7eb"/>
                          </a:solidFill>
                          <a:latin typeface="Arial"/>
                        </a:rPr>
                        <a:t>MAC Jitter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EDCA contention for report uplink</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SIFS-locked, deterministic (16 μs)</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r h="198360">
                <a:tc>
                  <a:txBody>
                    <a:bodyPr anchor="t">
                      <a:noAutofit/>
                    </a:bodyPr>
                    <a:p>
                      <a:pPr>
                        <a:lnSpc>
                          <a:spcPct val="100000"/>
                        </a:lnSpc>
                        <a:tabLst>
                          <a:tab algn="l" pos="0"/>
                        </a:tabLst>
                      </a:pPr>
                      <a:r>
                        <a:rPr b="0" lang="en-US" sz="750" spc="-1" strike="noStrike">
                          <a:solidFill>
                            <a:srgbClr val="e5e7eb"/>
                          </a:solidFill>
                          <a:latin typeface="Arial"/>
                        </a:rPr>
                        <a:t>Power Save</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Client waits for unannounced NDP</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Sleeps until RSTA Availability Window opens</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r h="198360">
                <a:tc>
                  <a:txBody>
                    <a:bodyPr anchor="t">
                      <a:noAutofit/>
                    </a:bodyPr>
                    <a:p>
                      <a:pPr>
                        <a:lnSpc>
                          <a:spcPct val="100000"/>
                        </a:lnSpc>
                        <a:tabLst>
                          <a:tab algn="l" pos="0"/>
                        </a:tabLst>
                      </a:pPr>
                      <a:r>
                        <a:rPr b="0" lang="en-US" sz="750" spc="-1" strike="noStrike">
                          <a:solidFill>
                            <a:srgbClr val="e5e7eb"/>
                          </a:solidFill>
                          <a:latin typeface="Arial"/>
                        </a:rPr>
                        <a:t>Best for</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Simple home / 2-STA bistatic setups</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c>
                  <a:txBody>
                    <a:bodyPr anchor="t">
                      <a:noAutofit/>
                    </a:bodyPr>
                    <a:p>
                      <a:pPr>
                        <a:lnSpc>
                          <a:spcPct val="100000"/>
                        </a:lnSpc>
                        <a:tabLst>
                          <a:tab algn="l" pos="0"/>
                        </a:tabLst>
                      </a:pPr>
                      <a:r>
                        <a:rPr b="0" lang="en-US" sz="750" spc="-1" strike="noStrike">
                          <a:solidFill>
                            <a:srgbClr val="e5e7eb"/>
                          </a:solidFill>
                          <a:latin typeface="Arial"/>
                        </a:rPr>
                        <a:t>Enterprise multi-static, tracking, MIMO</a:t>
                      </a:r>
                      <a:endParaRPr b="0" lang="en-US" sz="750" spc="-1" strike="noStrike">
                        <a:solidFill>
                          <a:srgbClr val="ffffff"/>
                        </a:solidFill>
                        <a:latin typeface="Arial"/>
                      </a:endParaRPr>
                    </a:p>
                  </a:txBody>
                  <a:tcPr anchor="t" marL="91440" marR="91440">
                    <a:lnL w="6480">
                      <a:solidFill>
                        <a:srgbClr val="374151"/>
                      </a:solidFill>
                      <a:prstDash val="solid"/>
                    </a:lnL>
                    <a:lnR w="6480">
                      <a:solidFill>
                        <a:srgbClr val="374151"/>
                      </a:solidFill>
                      <a:prstDash val="solid"/>
                    </a:lnR>
                    <a:lnT w="6480">
                      <a:solidFill>
                        <a:srgbClr val="374151"/>
                      </a:solidFill>
                      <a:prstDash val="solid"/>
                    </a:lnT>
                    <a:lnB w="6480">
                      <a:solidFill>
                        <a:srgbClr val="374151"/>
                      </a:solidFill>
                      <a:prstDash val="solid"/>
                    </a:lnB>
                    <a:solidFill>
                      <a:srgbClr val="111827"/>
                    </a:solidFill>
                  </a:tcPr>
                </a:tc>
              </a:tr>
            </a:tbl>
          </a:graphicData>
        </a:graphic>
      </p:graphicFrame>
      <p:sp>
        <p:nvSpPr>
          <p:cNvPr id="956" name="Text 43"/>
          <p:cNvSpPr/>
          <p:nvPr/>
        </p:nvSpPr>
        <p:spPr>
          <a:xfrm>
            <a:off x="292680" y="4919400"/>
            <a:ext cx="855720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650" spc="-1" strike="noStrike">
                <a:solidFill>
                  <a:srgbClr val="6b7280"/>
                </a:solidFill>
                <a:latin typeface="Arial"/>
              </a:rPr>
              <a:t>Ref: IEEE 802.11bf-2025 Fig. 11-108e — TB sensing measurement exchange (polling + NDPA + TF sounding + reporting phases)</a:t>
            </a:r>
            <a:endParaRPr b="0" lang="en-US" sz="6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7"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958"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07 — WFA SENSING CERTIFICATION</a:t>
            </a:r>
            <a:endParaRPr b="0" lang="en-US" sz="750" spc="-1" strike="noStrike">
              <a:solidFill>
                <a:srgbClr val="ffffff"/>
              </a:solidFill>
              <a:latin typeface="Arial"/>
            </a:endParaRPr>
          </a:p>
        </p:txBody>
      </p:sp>
      <p:sp>
        <p:nvSpPr>
          <p:cNvPr id="959"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Wi-Fi Alliance — Sensing Certification</a:t>
            </a:r>
            <a:endParaRPr b="0" lang="en-US" sz="2600" spc="-1" strike="noStrike">
              <a:solidFill>
                <a:srgbClr val="ffffff"/>
              </a:solidFill>
              <a:latin typeface="Arial"/>
            </a:endParaRPr>
          </a:p>
        </p:txBody>
      </p:sp>
      <p:sp>
        <p:nvSpPr>
          <p:cNvPr id="960"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961" name="Text 4"/>
          <p:cNvSpPr/>
          <p:nvPr/>
        </p:nvSpPr>
        <p:spPr>
          <a:xfrm>
            <a:off x="320040" y="1243440"/>
            <a:ext cx="841032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8899aa"/>
                </a:solidFill>
                <a:latin typeface="Calibri"/>
              </a:rPr>
              <a:t>The Certification Journey</a:t>
            </a:r>
            <a:endParaRPr b="0" lang="en-US" sz="1000" spc="-1" strike="noStrike">
              <a:solidFill>
                <a:srgbClr val="ffffff"/>
              </a:solidFill>
              <a:latin typeface="Arial"/>
            </a:endParaRPr>
          </a:p>
        </p:txBody>
      </p:sp>
      <p:sp>
        <p:nvSpPr>
          <p:cNvPr id="962" name="Shape 5"/>
          <p:cNvSpPr/>
          <p:nvPr/>
        </p:nvSpPr>
        <p:spPr>
          <a:xfrm>
            <a:off x="320040" y="1517760"/>
            <a:ext cx="2100960" cy="141516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63" name="Shape 6"/>
          <p:cNvSpPr/>
          <p:nvPr/>
        </p:nvSpPr>
        <p:spPr>
          <a:xfrm>
            <a:off x="320040" y="1517760"/>
            <a:ext cx="2100960" cy="43560"/>
          </a:xfrm>
          <a:prstGeom prst="rect">
            <a:avLst/>
          </a:prstGeom>
          <a:solidFill>
            <a:srgbClr val="00ff9d"/>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964" name="Text 7"/>
          <p:cNvSpPr/>
          <p:nvPr/>
        </p:nvSpPr>
        <p:spPr>
          <a:xfrm>
            <a:off x="411480" y="1581840"/>
            <a:ext cx="19180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ff9d"/>
                </a:solidFill>
                <a:latin typeface="Calibri"/>
              </a:rPr>
              <a:t>PHASE 1</a:t>
            </a:r>
            <a:endParaRPr b="0" lang="en-US" sz="800" spc="-1" strike="noStrike">
              <a:solidFill>
                <a:srgbClr val="ffffff"/>
              </a:solidFill>
              <a:latin typeface="Arial"/>
            </a:endParaRPr>
          </a:p>
        </p:txBody>
      </p:sp>
      <p:sp>
        <p:nvSpPr>
          <p:cNvPr id="965" name="Text 8"/>
          <p:cNvSpPr/>
          <p:nvPr/>
        </p:nvSpPr>
        <p:spPr>
          <a:xfrm>
            <a:off x="411480" y="1783080"/>
            <a:ext cx="1918080" cy="41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ffffff"/>
                </a:solidFill>
                <a:latin typeface="Calibri"/>
              </a:rPr>
              <a:t>Standard</a:t>
            </a:r>
            <a:endParaRPr b="0" lang="en-US" sz="1300" spc="-1" strike="noStrike">
              <a:solidFill>
                <a:srgbClr val="ffffff"/>
              </a:solidFill>
              <a:latin typeface="Arial"/>
            </a:endParaRPr>
          </a:p>
          <a:p>
            <a:pPr defTabSz="914400">
              <a:lnSpc>
                <a:spcPct val="100000"/>
              </a:lnSpc>
              <a:tabLst>
                <a:tab algn="l" pos="0"/>
              </a:tabLst>
            </a:pPr>
            <a:r>
              <a:rPr b="1" lang="en-US" sz="1300" spc="-1" strike="noStrike">
                <a:solidFill>
                  <a:srgbClr val="ffffff"/>
                </a:solidFill>
                <a:latin typeface="Calibri"/>
              </a:rPr>
              <a:t>Published</a:t>
            </a:r>
            <a:endParaRPr b="0" lang="en-US" sz="1300" spc="-1" strike="noStrike">
              <a:solidFill>
                <a:srgbClr val="ffffff"/>
              </a:solidFill>
              <a:latin typeface="Arial"/>
            </a:endParaRPr>
          </a:p>
        </p:txBody>
      </p:sp>
      <p:sp>
        <p:nvSpPr>
          <p:cNvPr id="966" name="Text 9"/>
          <p:cNvSpPr/>
          <p:nvPr/>
        </p:nvSpPr>
        <p:spPr>
          <a:xfrm>
            <a:off x="411480" y="2231280"/>
            <a:ext cx="191808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8899aa"/>
                </a:solidFill>
                <a:latin typeface="Calibri"/>
              </a:rPr>
              <a:t>IEEE 802.11bf-2025</a:t>
            </a:r>
            <a:endParaRPr b="0" lang="en-US" sz="900" spc="-1" strike="noStrike">
              <a:solidFill>
                <a:srgbClr val="ffffff"/>
              </a:solidFill>
              <a:latin typeface="Arial"/>
            </a:endParaRPr>
          </a:p>
          <a:p>
            <a:pPr defTabSz="914400">
              <a:lnSpc>
                <a:spcPct val="100000"/>
              </a:lnSpc>
              <a:tabLst>
                <a:tab algn="l" pos="0"/>
              </a:tabLst>
            </a:pPr>
            <a:r>
              <a:rPr b="0" lang="en-US" sz="900" spc="-1" strike="noStrike">
                <a:solidFill>
                  <a:srgbClr val="8899aa"/>
                </a:solidFill>
                <a:latin typeface="Calibri"/>
              </a:rPr>
              <a:t>Sep 2025</a:t>
            </a:r>
            <a:endParaRPr b="0" lang="en-US" sz="900" spc="-1" strike="noStrike">
              <a:solidFill>
                <a:srgbClr val="ffffff"/>
              </a:solidFill>
              <a:latin typeface="Arial"/>
            </a:endParaRPr>
          </a:p>
        </p:txBody>
      </p:sp>
      <p:sp>
        <p:nvSpPr>
          <p:cNvPr id="967" name="Shape 10"/>
          <p:cNvSpPr/>
          <p:nvPr/>
        </p:nvSpPr>
        <p:spPr>
          <a:xfrm>
            <a:off x="2606040" y="1517760"/>
            <a:ext cx="2100960" cy="141516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68" name="Shape 11"/>
          <p:cNvSpPr/>
          <p:nvPr/>
        </p:nvSpPr>
        <p:spPr>
          <a:xfrm>
            <a:off x="2606040" y="1517760"/>
            <a:ext cx="2100960" cy="43560"/>
          </a:xfrm>
          <a:prstGeom prst="rect">
            <a:avLst/>
          </a:prstGeom>
          <a:solidFill>
            <a:srgbClr val="00d4ff"/>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969" name="Text 12"/>
          <p:cNvSpPr/>
          <p:nvPr/>
        </p:nvSpPr>
        <p:spPr>
          <a:xfrm>
            <a:off x="2697480" y="1581840"/>
            <a:ext cx="19180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d4ff"/>
                </a:solidFill>
                <a:latin typeface="Calibri"/>
              </a:rPr>
              <a:t>PHASE 2</a:t>
            </a:r>
            <a:endParaRPr b="0" lang="en-US" sz="800" spc="-1" strike="noStrike">
              <a:solidFill>
                <a:srgbClr val="ffffff"/>
              </a:solidFill>
              <a:latin typeface="Arial"/>
            </a:endParaRPr>
          </a:p>
        </p:txBody>
      </p:sp>
      <p:sp>
        <p:nvSpPr>
          <p:cNvPr id="970" name="Text 13"/>
          <p:cNvSpPr/>
          <p:nvPr/>
        </p:nvSpPr>
        <p:spPr>
          <a:xfrm>
            <a:off x="2697480" y="1783080"/>
            <a:ext cx="1918080" cy="41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ffffff"/>
                </a:solidFill>
                <a:latin typeface="Calibri"/>
              </a:rPr>
              <a:t>WFA Board</a:t>
            </a:r>
            <a:endParaRPr b="0" lang="en-US" sz="1300" spc="-1" strike="noStrike">
              <a:solidFill>
                <a:srgbClr val="ffffff"/>
              </a:solidFill>
              <a:latin typeface="Arial"/>
            </a:endParaRPr>
          </a:p>
          <a:p>
            <a:pPr defTabSz="914400">
              <a:lnSpc>
                <a:spcPct val="100000"/>
              </a:lnSpc>
              <a:tabLst>
                <a:tab algn="l" pos="0"/>
              </a:tabLst>
            </a:pPr>
            <a:r>
              <a:rPr b="1" lang="en-US" sz="1300" spc="-1" strike="noStrike">
                <a:solidFill>
                  <a:srgbClr val="ffffff"/>
                </a:solidFill>
                <a:latin typeface="Calibri"/>
              </a:rPr>
              <a:t>Approved</a:t>
            </a:r>
            <a:endParaRPr b="0" lang="en-US" sz="1300" spc="-1" strike="noStrike">
              <a:solidFill>
                <a:srgbClr val="ffffff"/>
              </a:solidFill>
              <a:latin typeface="Arial"/>
            </a:endParaRPr>
          </a:p>
        </p:txBody>
      </p:sp>
      <p:sp>
        <p:nvSpPr>
          <p:cNvPr id="971" name="Text 14"/>
          <p:cNvSpPr/>
          <p:nvPr/>
        </p:nvSpPr>
        <p:spPr>
          <a:xfrm>
            <a:off x="2697480" y="2231280"/>
            <a:ext cx="191808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8899aa"/>
                </a:solidFill>
                <a:latin typeface="Calibri"/>
              </a:rPr>
              <a:t>Apr 2026</a:t>
            </a:r>
            <a:endParaRPr b="0" lang="en-US" sz="900" spc="-1" strike="noStrike">
              <a:solidFill>
                <a:srgbClr val="ffffff"/>
              </a:solidFill>
              <a:latin typeface="Arial"/>
            </a:endParaRPr>
          </a:p>
        </p:txBody>
      </p:sp>
      <p:sp>
        <p:nvSpPr>
          <p:cNvPr id="972" name="Shape 15"/>
          <p:cNvSpPr/>
          <p:nvPr/>
        </p:nvSpPr>
        <p:spPr>
          <a:xfrm>
            <a:off x="4892040" y="1517760"/>
            <a:ext cx="2100960" cy="1415160"/>
          </a:xfrm>
          <a:prstGeom prst="rect">
            <a:avLst/>
          </a:prstGeom>
          <a:solidFill>
            <a:srgbClr val="112240"/>
          </a:solidFill>
          <a:ln w="190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73" name="Shape 16"/>
          <p:cNvSpPr/>
          <p:nvPr/>
        </p:nvSpPr>
        <p:spPr>
          <a:xfrm>
            <a:off x="4892040" y="1517760"/>
            <a:ext cx="2100960" cy="43560"/>
          </a:xfrm>
          <a:prstGeom prst="rect">
            <a:avLst/>
          </a:prstGeom>
          <a:solidFill>
            <a:srgbClr val="ffb830"/>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974" name="Text 17"/>
          <p:cNvSpPr/>
          <p:nvPr/>
        </p:nvSpPr>
        <p:spPr>
          <a:xfrm>
            <a:off x="4983480" y="1581840"/>
            <a:ext cx="19180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PHASE 3</a:t>
            </a:r>
            <a:endParaRPr b="0" lang="en-US" sz="800" spc="-1" strike="noStrike">
              <a:solidFill>
                <a:srgbClr val="ffffff"/>
              </a:solidFill>
              <a:latin typeface="Arial"/>
            </a:endParaRPr>
          </a:p>
        </p:txBody>
      </p:sp>
      <p:sp>
        <p:nvSpPr>
          <p:cNvPr id="975" name="Text 18"/>
          <p:cNvSpPr/>
          <p:nvPr/>
        </p:nvSpPr>
        <p:spPr>
          <a:xfrm>
            <a:off x="4983480" y="1783080"/>
            <a:ext cx="1918080" cy="41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ffffff"/>
                </a:solidFill>
                <a:latin typeface="Calibri"/>
              </a:rPr>
              <a:t>Cert Launch</a:t>
            </a:r>
            <a:endParaRPr b="0" lang="en-US" sz="1300" spc="-1" strike="noStrike">
              <a:solidFill>
                <a:srgbClr val="ffffff"/>
              </a:solidFill>
              <a:latin typeface="Arial"/>
            </a:endParaRPr>
          </a:p>
          <a:p>
            <a:pPr defTabSz="914400">
              <a:lnSpc>
                <a:spcPct val="100000"/>
              </a:lnSpc>
              <a:tabLst>
                <a:tab algn="l" pos="0"/>
              </a:tabLst>
            </a:pPr>
            <a:r>
              <a:rPr b="1" lang="en-US" sz="1300" spc="-1" strike="noStrike">
                <a:solidFill>
                  <a:srgbClr val="ffffff"/>
                </a:solidFill>
                <a:latin typeface="Calibri"/>
              </a:rPr>
              <a:t>Target</a:t>
            </a:r>
            <a:endParaRPr b="0" lang="en-US" sz="1300" spc="-1" strike="noStrike">
              <a:solidFill>
                <a:srgbClr val="ffffff"/>
              </a:solidFill>
              <a:latin typeface="Arial"/>
            </a:endParaRPr>
          </a:p>
        </p:txBody>
      </p:sp>
      <p:sp>
        <p:nvSpPr>
          <p:cNvPr id="976" name="Text 19"/>
          <p:cNvSpPr/>
          <p:nvPr/>
        </p:nvSpPr>
        <p:spPr>
          <a:xfrm>
            <a:off x="4983480" y="2231280"/>
            <a:ext cx="191808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8899aa"/>
                </a:solidFill>
                <a:latin typeface="Calibri"/>
              </a:rPr>
              <a:t>December 2027</a:t>
            </a:r>
            <a:endParaRPr b="0" lang="en-US" sz="900" spc="-1" strike="noStrike">
              <a:solidFill>
                <a:srgbClr val="ffffff"/>
              </a:solidFill>
              <a:latin typeface="Arial"/>
            </a:endParaRPr>
          </a:p>
        </p:txBody>
      </p:sp>
      <p:sp>
        <p:nvSpPr>
          <p:cNvPr id="977" name="Shape 20"/>
          <p:cNvSpPr/>
          <p:nvPr/>
        </p:nvSpPr>
        <p:spPr>
          <a:xfrm>
            <a:off x="7178040" y="1517760"/>
            <a:ext cx="1827360" cy="1415160"/>
          </a:xfrm>
          <a:prstGeom prst="rect">
            <a:avLst/>
          </a:prstGeom>
          <a:solidFill>
            <a:srgbClr val="112240"/>
          </a:solidFill>
          <a:ln w="19050">
            <a:solidFill>
              <a:srgbClr val="22ccee"/>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78" name="Shape 21"/>
          <p:cNvSpPr/>
          <p:nvPr/>
        </p:nvSpPr>
        <p:spPr>
          <a:xfrm>
            <a:off x="7178040" y="1517760"/>
            <a:ext cx="1827360" cy="43560"/>
          </a:xfrm>
          <a:prstGeom prst="rect">
            <a:avLst/>
          </a:prstGeom>
          <a:solidFill>
            <a:srgbClr val="22ccee"/>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979" name="Text 22"/>
          <p:cNvSpPr/>
          <p:nvPr/>
        </p:nvSpPr>
        <p:spPr>
          <a:xfrm>
            <a:off x="7269480" y="1581840"/>
            <a:ext cx="16444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22ccee"/>
                </a:solidFill>
                <a:latin typeface="Calibri"/>
              </a:rPr>
              <a:t>PHASE 4</a:t>
            </a:r>
            <a:endParaRPr b="0" lang="en-US" sz="800" spc="-1" strike="noStrike">
              <a:solidFill>
                <a:srgbClr val="ffffff"/>
              </a:solidFill>
              <a:latin typeface="Arial"/>
            </a:endParaRPr>
          </a:p>
        </p:txBody>
      </p:sp>
      <p:sp>
        <p:nvSpPr>
          <p:cNvPr id="980" name="Text 23"/>
          <p:cNvSpPr/>
          <p:nvPr/>
        </p:nvSpPr>
        <p:spPr>
          <a:xfrm>
            <a:off x="7269480" y="1783080"/>
            <a:ext cx="1644480" cy="418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ffffff"/>
                </a:solidFill>
                <a:latin typeface="Calibri"/>
              </a:rPr>
              <a:t>Ecosystem</a:t>
            </a:r>
            <a:endParaRPr b="0" lang="en-US" sz="1300" spc="-1" strike="noStrike">
              <a:solidFill>
                <a:srgbClr val="ffffff"/>
              </a:solidFill>
              <a:latin typeface="Arial"/>
            </a:endParaRPr>
          </a:p>
          <a:p>
            <a:pPr defTabSz="914400">
              <a:lnSpc>
                <a:spcPct val="100000"/>
              </a:lnSpc>
              <a:tabLst>
                <a:tab algn="l" pos="0"/>
              </a:tabLst>
            </a:pPr>
            <a:r>
              <a:rPr b="1" lang="en-US" sz="1300" spc="-1" strike="noStrike">
                <a:solidFill>
                  <a:srgbClr val="ffffff"/>
                </a:solidFill>
                <a:latin typeface="Calibri"/>
              </a:rPr>
              <a:t>Flywheel</a:t>
            </a:r>
            <a:endParaRPr b="0" lang="en-US" sz="1300" spc="-1" strike="noStrike">
              <a:solidFill>
                <a:srgbClr val="ffffff"/>
              </a:solidFill>
              <a:latin typeface="Arial"/>
            </a:endParaRPr>
          </a:p>
        </p:txBody>
      </p:sp>
      <p:sp>
        <p:nvSpPr>
          <p:cNvPr id="981" name="Text 24"/>
          <p:cNvSpPr/>
          <p:nvPr/>
        </p:nvSpPr>
        <p:spPr>
          <a:xfrm>
            <a:off x="7269480" y="2231280"/>
            <a:ext cx="164448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8899aa"/>
                </a:solidFill>
                <a:latin typeface="Calibri"/>
              </a:rPr>
              <a:t>Interop at scale</a:t>
            </a:r>
            <a:endParaRPr b="0" lang="en-US" sz="900" spc="-1" strike="noStrike">
              <a:solidFill>
                <a:srgbClr val="ffffff"/>
              </a:solidFill>
              <a:latin typeface="Arial"/>
            </a:endParaRPr>
          </a:p>
        </p:txBody>
      </p:sp>
      <p:sp>
        <p:nvSpPr>
          <p:cNvPr id="982" name="Text 25"/>
          <p:cNvSpPr/>
          <p:nvPr/>
        </p:nvSpPr>
        <p:spPr>
          <a:xfrm>
            <a:off x="2395800" y="1938600"/>
            <a:ext cx="23544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400" spc="-1" strike="noStrike">
                <a:solidFill>
                  <a:srgbClr val="8899aa"/>
                </a:solidFill>
                <a:latin typeface="Calibri"/>
              </a:rPr>
              <a:t>→</a:t>
            </a:r>
            <a:endParaRPr b="0" lang="en-US" sz="1400" spc="-1" strike="noStrike">
              <a:solidFill>
                <a:srgbClr val="ffffff"/>
              </a:solidFill>
              <a:latin typeface="Arial"/>
            </a:endParaRPr>
          </a:p>
        </p:txBody>
      </p:sp>
      <p:sp>
        <p:nvSpPr>
          <p:cNvPr id="983" name="Text 26"/>
          <p:cNvSpPr/>
          <p:nvPr/>
        </p:nvSpPr>
        <p:spPr>
          <a:xfrm>
            <a:off x="4681800" y="1938600"/>
            <a:ext cx="23544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400" spc="-1" strike="noStrike">
                <a:solidFill>
                  <a:srgbClr val="8899aa"/>
                </a:solidFill>
                <a:latin typeface="Calibri"/>
              </a:rPr>
              <a:t>→</a:t>
            </a:r>
            <a:endParaRPr b="0" lang="en-US" sz="1400" spc="-1" strike="noStrike">
              <a:solidFill>
                <a:srgbClr val="ffffff"/>
              </a:solidFill>
              <a:latin typeface="Arial"/>
            </a:endParaRPr>
          </a:p>
        </p:txBody>
      </p:sp>
      <p:sp>
        <p:nvSpPr>
          <p:cNvPr id="984" name="Text 27"/>
          <p:cNvSpPr/>
          <p:nvPr/>
        </p:nvSpPr>
        <p:spPr>
          <a:xfrm>
            <a:off x="6967800" y="1938600"/>
            <a:ext cx="23544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400" spc="-1" strike="noStrike">
                <a:solidFill>
                  <a:srgbClr val="8899aa"/>
                </a:solidFill>
                <a:latin typeface="Calibri"/>
              </a:rPr>
              <a:t>→</a:t>
            </a:r>
            <a:endParaRPr b="0" lang="en-US" sz="1400" spc="-1" strike="noStrike">
              <a:solidFill>
                <a:srgbClr val="ffffff"/>
              </a:solidFill>
              <a:latin typeface="Arial"/>
            </a:endParaRPr>
          </a:p>
        </p:txBody>
      </p:sp>
      <p:sp>
        <p:nvSpPr>
          <p:cNvPr id="985" name="Text 28"/>
          <p:cNvSpPr/>
          <p:nvPr/>
        </p:nvSpPr>
        <p:spPr>
          <a:xfrm>
            <a:off x="320040" y="3054240"/>
            <a:ext cx="8410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d4ff"/>
                </a:solidFill>
                <a:latin typeface="Calibri"/>
              </a:rPr>
              <a:t>What the certification program means (public facts):</a:t>
            </a:r>
            <a:endParaRPr b="0" lang="en-US" sz="1100" spc="-1" strike="noStrike">
              <a:solidFill>
                <a:srgbClr val="ffffff"/>
              </a:solidFill>
              <a:latin typeface="Arial"/>
            </a:endParaRPr>
          </a:p>
        </p:txBody>
      </p:sp>
      <p:sp>
        <p:nvSpPr>
          <p:cNvPr id="986" name="Shape 29"/>
          <p:cNvSpPr/>
          <p:nvPr/>
        </p:nvSpPr>
        <p:spPr>
          <a:xfrm>
            <a:off x="320040" y="3364920"/>
            <a:ext cx="8410320" cy="29052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87" name="Shape 30"/>
          <p:cNvSpPr/>
          <p:nvPr/>
        </p:nvSpPr>
        <p:spPr>
          <a:xfrm>
            <a:off x="320040" y="3364920"/>
            <a:ext cx="52560" cy="2905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88" name="Text 31"/>
          <p:cNvSpPr/>
          <p:nvPr/>
        </p:nvSpPr>
        <p:spPr>
          <a:xfrm>
            <a:off x="457200" y="341064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Hardware prerequisite</a:t>
            </a:r>
            <a:endParaRPr b="0" lang="en-US" sz="1000" spc="-1" strike="noStrike">
              <a:solidFill>
                <a:srgbClr val="ffffff"/>
              </a:solidFill>
              <a:latin typeface="Arial"/>
            </a:endParaRPr>
          </a:p>
        </p:txBody>
      </p:sp>
      <p:sp>
        <p:nvSpPr>
          <p:cNvPr id="989" name="Text 32"/>
          <p:cNvSpPr/>
          <p:nvPr/>
        </p:nvSpPr>
        <p:spPr>
          <a:xfrm>
            <a:off x="2331720" y="3410640"/>
            <a:ext cx="63072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50" spc="-1" strike="noStrike">
                <a:solidFill>
                  <a:srgbClr val="e8f4fd"/>
                </a:solidFill>
                <a:latin typeface="Calibri"/>
              </a:rPr>
              <a:t>Wi-Fi 6 (802.11ax) certification required for all devices — no new PHY or spectrum. Existing chips can be firmware-upgraded.</a:t>
            </a:r>
            <a:endParaRPr b="0" lang="en-US" sz="950" spc="-1" strike="noStrike">
              <a:solidFill>
                <a:srgbClr val="ffffff"/>
              </a:solidFill>
              <a:latin typeface="Arial"/>
            </a:endParaRPr>
          </a:p>
        </p:txBody>
      </p:sp>
      <p:sp>
        <p:nvSpPr>
          <p:cNvPr id="990" name="Shape 33"/>
          <p:cNvSpPr/>
          <p:nvPr/>
        </p:nvSpPr>
        <p:spPr>
          <a:xfrm>
            <a:off x="320040" y="3694320"/>
            <a:ext cx="8410320" cy="290520"/>
          </a:xfrm>
          <a:prstGeom prst="rect">
            <a:avLst/>
          </a:prstGeom>
          <a:solidFill>
            <a:srgbClr val="11224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91" name="Shape 34"/>
          <p:cNvSpPr/>
          <p:nvPr/>
        </p:nvSpPr>
        <p:spPr>
          <a:xfrm>
            <a:off x="320040" y="3694320"/>
            <a:ext cx="52560" cy="2905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992" name="Text 35"/>
          <p:cNvSpPr/>
          <p:nvPr/>
        </p:nvSpPr>
        <p:spPr>
          <a:xfrm>
            <a:off x="457200" y="374004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ff9d"/>
                </a:solidFill>
                <a:latin typeface="Calibri"/>
              </a:rPr>
              <a:t>Interoperability guarantee</a:t>
            </a:r>
            <a:endParaRPr b="0" lang="en-US" sz="1000" spc="-1" strike="noStrike">
              <a:solidFill>
                <a:srgbClr val="ffffff"/>
              </a:solidFill>
              <a:latin typeface="Arial"/>
            </a:endParaRPr>
          </a:p>
        </p:txBody>
      </p:sp>
      <p:sp>
        <p:nvSpPr>
          <p:cNvPr id="993" name="Text 36"/>
          <p:cNvSpPr/>
          <p:nvPr/>
        </p:nvSpPr>
        <p:spPr>
          <a:xfrm>
            <a:off x="2331720" y="3740040"/>
            <a:ext cx="63072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50" spc="-1" strike="noStrike">
                <a:solidFill>
                  <a:srgbClr val="e8f4fd"/>
                </a:solidFill>
                <a:latin typeface="Calibri"/>
              </a:rPr>
              <a:t>Certified AP + certified STA from different vendors must establish a sensing session — the fundamental fragmentation problem 802.11bf solves.</a:t>
            </a:r>
            <a:endParaRPr b="0" lang="en-US" sz="950" spc="-1" strike="noStrike">
              <a:solidFill>
                <a:srgbClr val="ffffff"/>
              </a:solidFill>
              <a:latin typeface="Arial"/>
            </a:endParaRPr>
          </a:p>
        </p:txBody>
      </p:sp>
      <p:sp>
        <p:nvSpPr>
          <p:cNvPr id="994" name="Shape 37"/>
          <p:cNvSpPr/>
          <p:nvPr/>
        </p:nvSpPr>
        <p:spPr>
          <a:xfrm>
            <a:off x="320040" y="4023360"/>
            <a:ext cx="8410320" cy="290520"/>
          </a:xfrm>
          <a:prstGeom prst="rect">
            <a:avLst/>
          </a:prstGeom>
          <a:solidFill>
            <a:srgbClr val="11224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95" name="Shape 38"/>
          <p:cNvSpPr/>
          <p:nvPr/>
        </p:nvSpPr>
        <p:spPr>
          <a:xfrm>
            <a:off x="320040" y="4023360"/>
            <a:ext cx="52560" cy="290520"/>
          </a:xfrm>
          <a:prstGeom prst="rect">
            <a:avLst/>
          </a:prstGeom>
          <a:solidFill>
            <a:srgbClr val="7b61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96" name="Text 39"/>
          <p:cNvSpPr/>
          <p:nvPr/>
        </p:nvSpPr>
        <p:spPr>
          <a:xfrm>
            <a:off x="457200" y="406908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7b61ff"/>
                </a:solidFill>
                <a:latin typeface="Calibri"/>
              </a:rPr>
              <a:t>4 device profiles</a:t>
            </a:r>
            <a:endParaRPr b="0" lang="en-US" sz="1000" spc="-1" strike="noStrike">
              <a:solidFill>
                <a:srgbClr val="ffffff"/>
              </a:solidFill>
              <a:latin typeface="Arial"/>
            </a:endParaRPr>
          </a:p>
        </p:txBody>
      </p:sp>
      <p:sp>
        <p:nvSpPr>
          <p:cNvPr id="997" name="Text 40"/>
          <p:cNvSpPr/>
          <p:nvPr/>
        </p:nvSpPr>
        <p:spPr>
          <a:xfrm>
            <a:off x="2331720" y="4069080"/>
            <a:ext cx="63072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50" spc="-1" strike="noStrike">
                <a:solidFill>
                  <a:srgbClr val="e8f4fd"/>
                </a:solidFill>
                <a:latin typeface="Calibri"/>
              </a:rPr>
              <a:t>AP · STA · Mobile AP · 20 MHz-only STA. Each has different sensing role requirements. Wi-Fi 7 devices get expanded mandatory capabilities.</a:t>
            </a:r>
            <a:endParaRPr b="0" lang="en-US" sz="950" spc="-1" strike="noStrike">
              <a:solidFill>
                <a:srgbClr val="ffffff"/>
              </a:solidFill>
              <a:latin typeface="Arial"/>
            </a:endParaRPr>
          </a:p>
        </p:txBody>
      </p:sp>
      <p:sp>
        <p:nvSpPr>
          <p:cNvPr id="998" name="Shape 41"/>
          <p:cNvSpPr/>
          <p:nvPr/>
        </p:nvSpPr>
        <p:spPr>
          <a:xfrm>
            <a:off x="320040" y="4352400"/>
            <a:ext cx="8410320" cy="29052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99" name="Shape 42"/>
          <p:cNvSpPr/>
          <p:nvPr/>
        </p:nvSpPr>
        <p:spPr>
          <a:xfrm>
            <a:off x="320040" y="4352400"/>
            <a:ext cx="52560" cy="2905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00" name="Text 43"/>
          <p:cNvSpPr/>
          <p:nvPr/>
        </p:nvSpPr>
        <p:spPr>
          <a:xfrm>
            <a:off x="457200" y="439812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b830"/>
                </a:solidFill>
                <a:latin typeface="Calibri"/>
              </a:rPr>
              <a:t>No certified product yet</a:t>
            </a:r>
            <a:endParaRPr b="0" lang="en-US" sz="1000" spc="-1" strike="noStrike">
              <a:solidFill>
                <a:srgbClr val="ffffff"/>
              </a:solidFill>
              <a:latin typeface="Arial"/>
            </a:endParaRPr>
          </a:p>
        </p:txBody>
      </p:sp>
      <p:sp>
        <p:nvSpPr>
          <p:cNvPr id="1001" name="Text 44"/>
          <p:cNvSpPr/>
          <p:nvPr/>
        </p:nvSpPr>
        <p:spPr>
          <a:xfrm>
            <a:off x="2331720" y="4398120"/>
            <a:ext cx="63072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50" spc="-1" strike="noStrike">
                <a:solidFill>
                  <a:srgbClr val="e8f4fd"/>
                </a:solidFill>
                <a:latin typeface="Calibri"/>
              </a:rPr>
              <a:t>Standard ratified Sep 2025. Board approved Apr 2026. First certified products expected after December 2027 cert launch.</a:t>
            </a:r>
            <a:endParaRPr b="0" lang="en-US" sz="950" spc="-1" strike="noStrike">
              <a:solidFill>
                <a:srgbClr val="ffffff"/>
              </a:solidFill>
              <a:latin typeface="Arial"/>
            </a:endParaRPr>
          </a:p>
        </p:txBody>
      </p:sp>
      <p:sp>
        <p:nvSpPr>
          <p:cNvPr id="1002" name="Shape 45"/>
          <p:cNvSpPr/>
          <p:nvPr/>
        </p:nvSpPr>
        <p:spPr>
          <a:xfrm>
            <a:off x="320040" y="4709160"/>
            <a:ext cx="8410320" cy="199080"/>
          </a:xfrm>
          <a:prstGeom prst="rect">
            <a:avLst/>
          </a:prstGeom>
          <a:solidFill>
            <a:srgbClr val="0d2b1a"/>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03" name="Text 46"/>
          <p:cNvSpPr/>
          <p:nvPr/>
        </p:nvSpPr>
        <p:spPr>
          <a:xfrm>
            <a:off x="411480" y="4727520"/>
            <a:ext cx="822744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Standard done. Chips capable. </a:t>
            </a:r>
            <a:r>
              <a:rPr b="1" lang="en-US" sz="900" spc="-1" strike="noStrike">
                <a:solidFill>
                  <a:srgbClr val="ffb830"/>
                </a:solidFill>
                <a:latin typeface="Calibri"/>
              </a:rPr>
              <a:t>Cert window: December 2027. </a:t>
            </a:r>
            <a:r>
              <a:rPr b="1" lang="en-US" sz="900" spc="-1" strike="noStrike">
                <a:solidFill>
                  <a:srgbClr val="00ff9d"/>
                </a:solidFill>
                <a:latin typeface="Calibri"/>
              </a:rPr>
              <a:t>The teams building expertise now own the deployment wave.</a:t>
            </a:r>
            <a:endParaRPr b="0" lang="en-US" sz="9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4"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005"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08 — FULL PIPELINE</a:t>
            </a:r>
            <a:endParaRPr b="0" lang="en-US" sz="750" spc="-1" strike="noStrike">
              <a:solidFill>
                <a:srgbClr val="ffffff"/>
              </a:solidFill>
              <a:latin typeface="Arial"/>
            </a:endParaRPr>
          </a:p>
        </p:txBody>
      </p:sp>
      <p:sp>
        <p:nvSpPr>
          <p:cNvPr id="1006"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Full Sensing Pipeline — What the Standard Covers</a:t>
            </a:r>
            <a:endParaRPr b="0" lang="en-US" sz="2600" spc="-1" strike="noStrike">
              <a:solidFill>
                <a:srgbClr val="ffffff"/>
              </a:solidFill>
              <a:latin typeface="Arial"/>
            </a:endParaRPr>
          </a:p>
        </p:txBody>
      </p:sp>
      <p:sp>
        <p:nvSpPr>
          <p:cNvPr id="1007"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008" name="Shape 4"/>
          <p:cNvSpPr/>
          <p:nvPr/>
        </p:nvSpPr>
        <p:spPr>
          <a:xfrm>
            <a:off x="320040" y="1261800"/>
            <a:ext cx="7221600" cy="546480"/>
          </a:xfrm>
          <a:prstGeom prst="rect">
            <a:avLst/>
          </a:prstGeom>
          <a:solidFill>
            <a:srgbClr val="11224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09" name="Text 5"/>
          <p:cNvSpPr/>
          <p:nvPr/>
        </p:nvSpPr>
        <p:spPr>
          <a:xfrm>
            <a:off x="457200" y="1316880"/>
            <a:ext cx="347256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7b61ff"/>
                </a:solidFill>
                <a:latin typeface="Calibri"/>
              </a:rPr>
              <a:t>APPLICATION LAYER</a:t>
            </a:r>
            <a:endParaRPr b="0" lang="en-US" sz="1000" spc="-1" strike="noStrike">
              <a:solidFill>
                <a:srgbClr val="ffffff"/>
              </a:solidFill>
              <a:latin typeface="Arial"/>
            </a:endParaRPr>
          </a:p>
        </p:txBody>
      </p:sp>
      <p:sp>
        <p:nvSpPr>
          <p:cNvPr id="1010" name="Text 6"/>
          <p:cNvSpPr/>
          <p:nvPr/>
        </p:nvSpPr>
        <p:spPr>
          <a:xfrm>
            <a:off x="457200" y="1554480"/>
            <a:ext cx="5118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Presence · Fall detection · Vital signs · Gesture · Pose estimation</a:t>
            </a:r>
            <a:endParaRPr b="0" lang="en-US" sz="850" spc="-1" strike="noStrike">
              <a:solidFill>
                <a:srgbClr val="ffffff"/>
              </a:solidFill>
              <a:latin typeface="Arial"/>
            </a:endParaRPr>
          </a:p>
        </p:txBody>
      </p:sp>
      <p:sp>
        <p:nvSpPr>
          <p:cNvPr id="1011" name="Shape 7"/>
          <p:cNvSpPr/>
          <p:nvPr/>
        </p:nvSpPr>
        <p:spPr>
          <a:xfrm>
            <a:off x="7589520" y="1353240"/>
            <a:ext cx="1232280" cy="381960"/>
          </a:xfrm>
          <a:prstGeom prst="rect">
            <a:avLst/>
          </a:prstGeom>
          <a:solidFill>
            <a:srgbClr val="1a082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12" name="Text 8"/>
          <p:cNvSpPr/>
          <p:nvPr/>
        </p:nvSpPr>
        <p:spPr>
          <a:xfrm>
            <a:off x="7589520" y="1389960"/>
            <a:ext cx="12322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7b61ff"/>
                </a:solidFill>
                <a:latin typeface="Calibri"/>
              </a:rPr>
              <a:t>YOU BUILD</a:t>
            </a:r>
            <a:endParaRPr b="0" lang="en-US" sz="900" spc="-1" strike="noStrike">
              <a:solidFill>
                <a:srgbClr val="ffffff"/>
              </a:solidFill>
              <a:latin typeface="Arial"/>
            </a:endParaRPr>
          </a:p>
        </p:txBody>
      </p:sp>
      <p:sp>
        <p:nvSpPr>
          <p:cNvPr id="1013" name="Shape 9"/>
          <p:cNvSpPr/>
          <p:nvPr/>
        </p:nvSpPr>
        <p:spPr>
          <a:xfrm>
            <a:off x="320040" y="1883520"/>
            <a:ext cx="7221600" cy="546480"/>
          </a:xfrm>
          <a:prstGeom prst="rect">
            <a:avLst/>
          </a:prstGeom>
          <a:solidFill>
            <a:srgbClr val="11224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14" name="Text 10"/>
          <p:cNvSpPr/>
          <p:nvPr/>
        </p:nvSpPr>
        <p:spPr>
          <a:xfrm>
            <a:off x="457200" y="1938600"/>
            <a:ext cx="347256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7b61ff"/>
                </a:solidFill>
                <a:latin typeface="Calibri"/>
              </a:rPr>
              <a:t>INFERENCE / ML</a:t>
            </a:r>
            <a:endParaRPr b="0" lang="en-US" sz="1000" spc="-1" strike="noStrike">
              <a:solidFill>
                <a:srgbClr val="ffffff"/>
              </a:solidFill>
              <a:latin typeface="Arial"/>
            </a:endParaRPr>
          </a:p>
        </p:txBody>
      </p:sp>
      <p:sp>
        <p:nvSpPr>
          <p:cNvPr id="1015" name="Text 11"/>
          <p:cNvSpPr/>
          <p:nvPr/>
        </p:nvSpPr>
        <p:spPr>
          <a:xfrm>
            <a:off x="457200" y="2176200"/>
            <a:ext cx="5118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Feature engineering · Model training · Domain adaptation · Post-processing</a:t>
            </a:r>
            <a:endParaRPr b="0" lang="en-US" sz="850" spc="-1" strike="noStrike">
              <a:solidFill>
                <a:srgbClr val="ffffff"/>
              </a:solidFill>
              <a:latin typeface="Arial"/>
            </a:endParaRPr>
          </a:p>
        </p:txBody>
      </p:sp>
      <p:sp>
        <p:nvSpPr>
          <p:cNvPr id="1016" name="Shape 12"/>
          <p:cNvSpPr/>
          <p:nvPr/>
        </p:nvSpPr>
        <p:spPr>
          <a:xfrm>
            <a:off x="7589520" y="1974960"/>
            <a:ext cx="1232280" cy="381960"/>
          </a:xfrm>
          <a:prstGeom prst="rect">
            <a:avLst/>
          </a:prstGeom>
          <a:solidFill>
            <a:srgbClr val="1a082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17" name="Text 13"/>
          <p:cNvSpPr/>
          <p:nvPr/>
        </p:nvSpPr>
        <p:spPr>
          <a:xfrm>
            <a:off x="7589520" y="2011680"/>
            <a:ext cx="12322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7b61ff"/>
                </a:solidFill>
                <a:latin typeface="Calibri"/>
              </a:rPr>
              <a:t>YOU BUILD</a:t>
            </a:r>
            <a:endParaRPr b="0" lang="en-US" sz="900" spc="-1" strike="noStrike">
              <a:solidFill>
                <a:srgbClr val="ffffff"/>
              </a:solidFill>
              <a:latin typeface="Arial"/>
            </a:endParaRPr>
          </a:p>
        </p:txBody>
      </p:sp>
      <p:sp>
        <p:nvSpPr>
          <p:cNvPr id="1018" name="Shape 14"/>
          <p:cNvSpPr/>
          <p:nvPr/>
        </p:nvSpPr>
        <p:spPr>
          <a:xfrm>
            <a:off x="320040" y="2505600"/>
            <a:ext cx="7221600" cy="5464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19" name="Text 15"/>
          <p:cNvSpPr/>
          <p:nvPr/>
        </p:nvSpPr>
        <p:spPr>
          <a:xfrm>
            <a:off x="457200" y="2560320"/>
            <a:ext cx="347256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b830"/>
                </a:solidFill>
                <a:latin typeface="Calibri"/>
              </a:rPr>
              <a:t>FEATURE EXTRACTION</a:t>
            </a:r>
            <a:endParaRPr b="0" lang="en-US" sz="1000" spc="-1" strike="noStrike">
              <a:solidFill>
                <a:srgbClr val="ffffff"/>
              </a:solidFill>
              <a:latin typeface="Arial"/>
            </a:endParaRPr>
          </a:p>
        </p:txBody>
      </p:sp>
      <p:sp>
        <p:nvSpPr>
          <p:cNvPr id="1020" name="Text 16"/>
          <p:cNvSpPr/>
          <p:nvPr/>
        </p:nvSpPr>
        <p:spPr>
          <a:xfrm>
            <a:off x="457200" y="2797920"/>
            <a:ext cx="5118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FFT · Doppler shift · PCA/SVD · MUSIC algorithm · AoA/ToF derivation</a:t>
            </a:r>
            <a:endParaRPr b="0" lang="en-US" sz="850" spc="-1" strike="noStrike">
              <a:solidFill>
                <a:srgbClr val="ffffff"/>
              </a:solidFill>
              <a:latin typeface="Arial"/>
            </a:endParaRPr>
          </a:p>
        </p:txBody>
      </p:sp>
      <p:sp>
        <p:nvSpPr>
          <p:cNvPr id="1021" name="Shape 17"/>
          <p:cNvSpPr/>
          <p:nvPr/>
        </p:nvSpPr>
        <p:spPr>
          <a:xfrm>
            <a:off x="7589520" y="2597040"/>
            <a:ext cx="1232280" cy="381960"/>
          </a:xfrm>
          <a:prstGeom prst="rect">
            <a:avLst/>
          </a:prstGeom>
          <a:solidFill>
            <a:srgbClr val="1a082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22" name="Text 18"/>
          <p:cNvSpPr/>
          <p:nvPr/>
        </p:nvSpPr>
        <p:spPr>
          <a:xfrm>
            <a:off x="7589520" y="2633400"/>
            <a:ext cx="12322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ffb830"/>
                </a:solidFill>
                <a:latin typeface="Calibri"/>
              </a:rPr>
              <a:t>YOU BUILD</a:t>
            </a:r>
            <a:endParaRPr b="0" lang="en-US" sz="900" spc="-1" strike="noStrike">
              <a:solidFill>
                <a:srgbClr val="ffffff"/>
              </a:solidFill>
              <a:latin typeface="Arial"/>
            </a:endParaRPr>
          </a:p>
        </p:txBody>
      </p:sp>
      <p:sp>
        <p:nvSpPr>
          <p:cNvPr id="1023" name="Shape 19"/>
          <p:cNvSpPr/>
          <p:nvPr/>
        </p:nvSpPr>
        <p:spPr>
          <a:xfrm>
            <a:off x="320040" y="3127320"/>
            <a:ext cx="7221600" cy="546480"/>
          </a:xfrm>
          <a:prstGeom prst="rect">
            <a:avLst/>
          </a:prstGeom>
          <a:solidFill>
            <a:srgbClr val="0a2820"/>
          </a:solidFill>
          <a:ln w="254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24" name="Text 20"/>
          <p:cNvSpPr/>
          <p:nvPr/>
        </p:nvSpPr>
        <p:spPr>
          <a:xfrm>
            <a:off x="457200" y="3182040"/>
            <a:ext cx="347256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CSI REPORTING (SMR)</a:t>
            </a:r>
            <a:endParaRPr b="0" lang="en-US" sz="1000" spc="-1" strike="noStrike">
              <a:solidFill>
                <a:srgbClr val="ffffff"/>
              </a:solidFill>
              <a:latin typeface="Arial"/>
            </a:endParaRPr>
          </a:p>
        </p:txBody>
      </p:sp>
      <p:sp>
        <p:nvSpPr>
          <p:cNvPr id="1025" name="Text 21"/>
          <p:cNvSpPr/>
          <p:nvPr/>
        </p:nvSpPr>
        <p:spPr>
          <a:xfrm>
            <a:off x="457200" y="3420000"/>
            <a:ext cx="5118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802.11bf: H[Nrx×Ntx×Nsc] matrix from baseband channel estimator (vendor-processed, not raw ADC) · amplitude · phase · per stream</a:t>
            </a:r>
            <a:endParaRPr b="0" lang="en-US" sz="850" spc="-1" strike="noStrike">
              <a:solidFill>
                <a:srgbClr val="ffffff"/>
              </a:solidFill>
              <a:latin typeface="Arial"/>
            </a:endParaRPr>
          </a:p>
        </p:txBody>
      </p:sp>
      <p:sp>
        <p:nvSpPr>
          <p:cNvPr id="1026" name="Shape 22"/>
          <p:cNvSpPr/>
          <p:nvPr/>
        </p:nvSpPr>
        <p:spPr>
          <a:xfrm>
            <a:off x="7589520" y="3218760"/>
            <a:ext cx="1232280" cy="381960"/>
          </a:xfrm>
          <a:prstGeom prst="rect">
            <a:avLst/>
          </a:prstGeom>
          <a:solidFill>
            <a:srgbClr val="0a282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27" name="Text 23"/>
          <p:cNvSpPr/>
          <p:nvPr/>
        </p:nvSpPr>
        <p:spPr>
          <a:xfrm>
            <a:off x="7589520" y="3255120"/>
            <a:ext cx="12322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00d4ff"/>
                </a:solidFill>
                <a:latin typeface="Calibri"/>
              </a:rPr>
              <a:t>802.11bf ✓</a:t>
            </a:r>
            <a:endParaRPr b="0" lang="en-US" sz="900" spc="-1" strike="noStrike">
              <a:solidFill>
                <a:srgbClr val="ffffff"/>
              </a:solidFill>
              <a:latin typeface="Arial"/>
            </a:endParaRPr>
          </a:p>
        </p:txBody>
      </p:sp>
      <p:sp>
        <p:nvSpPr>
          <p:cNvPr id="1028" name="Shape 24"/>
          <p:cNvSpPr/>
          <p:nvPr/>
        </p:nvSpPr>
        <p:spPr>
          <a:xfrm>
            <a:off x="320040" y="3749040"/>
            <a:ext cx="7221600" cy="546480"/>
          </a:xfrm>
          <a:prstGeom prst="rect">
            <a:avLst/>
          </a:prstGeom>
          <a:solidFill>
            <a:srgbClr val="0a2820"/>
          </a:solidFill>
          <a:ln w="254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29" name="Text 25"/>
          <p:cNvSpPr/>
          <p:nvPr/>
        </p:nvSpPr>
        <p:spPr>
          <a:xfrm>
            <a:off x="457200" y="3803760"/>
            <a:ext cx="347256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SENSING SESSION</a:t>
            </a:r>
            <a:endParaRPr b="0" lang="en-US" sz="1000" spc="-1" strike="noStrike">
              <a:solidFill>
                <a:srgbClr val="ffffff"/>
              </a:solidFill>
              <a:latin typeface="Arial"/>
            </a:endParaRPr>
          </a:p>
        </p:txBody>
      </p:sp>
      <p:sp>
        <p:nvSpPr>
          <p:cNvPr id="1030" name="Text 26"/>
          <p:cNvSpPr/>
          <p:nvPr/>
        </p:nvSpPr>
        <p:spPr>
          <a:xfrm>
            <a:off x="457200" y="4041720"/>
            <a:ext cx="5118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802.11bf: SMSR/SMSR-Resp · NDP exchange · SMIT termination · coexistence</a:t>
            </a:r>
            <a:endParaRPr b="0" lang="en-US" sz="850" spc="-1" strike="noStrike">
              <a:solidFill>
                <a:srgbClr val="ffffff"/>
              </a:solidFill>
              <a:latin typeface="Arial"/>
            </a:endParaRPr>
          </a:p>
        </p:txBody>
      </p:sp>
      <p:sp>
        <p:nvSpPr>
          <p:cNvPr id="1031" name="Shape 27"/>
          <p:cNvSpPr/>
          <p:nvPr/>
        </p:nvSpPr>
        <p:spPr>
          <a:xfrm>
            <a:off x="7589520" y="3840480"/>
            <a:ext cx="1232280" cy="381960"/>
          </a:xfrm>
          <a:prstGeom prst="rect">
            <a:avLst/>
          </a:prstGeom>
          <a:solidFill>
            <a:srgbClr val="0a282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32" name="Text 28"/>
          <p:cNvSpPr/>
          <p:nvPr/>
        </p:nvSpPr>
        <p:spPr>
          <a:xfrm>
            <a:off x="7589520" y="3877200"/>
            <a:ext cx="12322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00d4ff"/>
                </a:solidFill>
                <a:latin typeface="Calibri"/>
              </a:rPr>
              <a:t>802.11bf ✓</a:t>
            </a:r>
            <a:endParaRPr b="0" lang="en-US" sz="900" spc="-1" strike="noStrike">
              <a:solidFill>
                <a:srgbClr val="ffffff"/>
              </a:solidFill>
              <a:latin typeface="Arial"/>
            </a:endParaRPr>
          </a:p>
        </p:txBody>
      </p:sp>
      <p:sp>
        <p:nvSpPr>
          <p:cNvPr id="1033" name="Shape 29"/>
          <p:cNvSpPr/>
          <p:nvPr/>
        </p:nvSpPr>
        <p:spPr>
          <a:xfrm>
            <a:off x="8888040" y="1261800"/>
            <a:ext cx="52560" cy="1789920"/>
          </a:xfrm>
          <a:prstGeom prst="rect">
            <a:avLst/>
          </a:prstGeom>
          <a:solidFill>
            <a:srgbClr val="7b61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34" name="Text 30"/>
          <p:cNvSpPr/>
          <p:nvPr/>
        </p:nvSpPr>
        <p:spPr>
          <a:xfrm rot="5400000">
            <a:off x="8734680" y="1828800"/>
            <a:ext cx="363600" cy="637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00" spc="-1" strike="noStrike">
                <a:solidFill>
                  <a:srgbClr val="7b61ff"/>
                </a:solidFill>
                <a:latin typeface="Calibri"/>
              </a:rPr>
              <a:t>Integrator /</a:t>
            </a:r>
            <a:endParaRPr b="0" lang="en-US" sz="700" spc="-1" strike="noStrike">
              <a:solidFill>
                <a:srgbClr val="ffffff"/>
              </a:solidFill>
              <a:latin typeface="Arial"/>
            </a:endParaRPr>
          </a:p>
          <a:p>
            <a:pPr algn="ctr" defTabSz="914400">
              <a:lnSpc>
                <a:spcPct val="100000"/>
              </a:lnSpc>
              <a:tabLst>
                <a:tab algn="l" pos="0"/>
              </a:tabLst>
            </a:pPr>
            <a:r>
              <a:rPr b="0" lang="en-US" sz="700" spc="-1" strike="noStrike">
                <a:solidFill>
                  <a:srgbClr val="7b61ff"/>
                </a:solidFill>
                <a:latin typeface="Calibri"/>
              </a:rPr>
              <a:t>App layer</a:t>
            </a:r>
            <a:endParaRPr b="0" lang="en-US" sz="700" spc="-1" strike="noStrike">
              <a:solidFill>
                <a:srgbClr val="ffffff"/>
              </a:solidFill>
              <a:latin typeface="Arial"/>
            </a:endParaRPr>
          </a:p>
        </p:txBody>
      </p:sp>
      <p:sp>
        <p:nvSpPr>
          <p:cNvPr id="1035" name="Shape 31"/>
          <p:cNvSpPr/>
          <p:nvPr/>
        </p:nvSpPr>
        <p:spPr>
          <a:xfrm>
            <a:off x="8888040" y="3127320"/>
            <a:ext cx="52560" cy="116820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36" name="Text 32"/>
          <p:cNvSpPr/>
          <p:nvPr/>
        </p:nvSpPr>
        <p:spPr>
          <a:xfrm rot="5400000">
            <a:off x="8734680" y="3474720"/>
            <a:ext cx="363600" cy="637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00" spc="-1" strike="noStrike">
                <a:solidFill>
                  <a:srgbClr val="00d4ff"/>
                </a:solidFill>
                <a:latin typeface="Calibri"/>
              </a:rPr>
              <a:t>IEEE 802.11bf</a:t>
            </a:r>
            <a:endParaRPr b="0" lang="en-US" sz="7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7"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038"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09 — OPEN GAPS</a:t>
            </a:r>
            <a:endParaRPr b="0" lang="en-US" sz="750" spc="-1" strike="noStrike">
              <a:solidFill>
                <a:srgbClr val="ffffff"/>
              </a:solidFill>
              <a:latin typeface="Arial"/>
            </a:endParaRPr>
          </a:p>
        </p:txBody>
      </p:sp>
      <p:sp>
        <p:nvSpPr>
          <p:cNvPr id="1039"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What 802.11bf Doesn't Solve — Open Gaps</a:t>
            </a:r>
            <a:endParaRPr b="0" lang="en-US" sz="2600" spc="-1" strike="noStrike">
              <a:solidFill>
                <a:srgbClr val="ffffff"/>
              </a:solidFill>
              <a:latin typeface="Arial"/>
            </a:endParaRPr>
          </a:p>
        </p:txBody>
      </p:sp>
      <p:sp>
        <p:nvSpPr>
          <p:cNvPr id="1040"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041" name="Shape 4"/>
          <p:cNvSpPr/>
          <p:nvPr/>
        </p:nvSpPr>
        <p:spPr>
          <a:xfrm>
            <a:off x="320040" y="1261800"/>
            <a:ext cx="4112640" cy="8938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42" name="Shape 5"/>
          <p:cNvSpPr/>
          <p:nvPr/>
        </p:nvSpPr>
        <p:spPr>
          <a:xfrm>
            <a:off x="320040" y="1261800"/>
            <a:ext cx="61920" cy="8938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43" name="Text 6"/>
          <p:cNvSpPr/>
          <p:nvPr/>
        </p:nvSpPr>
        <p:spPr>
          <a:xfrm>
            <a:off x="484560" y="131688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ML / Inference Layer</a:t>
            </a:r>
            <a:endParaRPr b="0" lang="en-US" sz="1100" spc="-1" strike="noStrike">
              <a:solidFill>
                <a:srgbClr val="ffffff"/>
              </a:solidFill>
              <a:latin typeface="Arial"/>
            </a:endParaRPr>
          </a:p>
        </p:txBody>
      </p:sp>
      <p:sp>
        <p:nvSpPr>
          <p:cNvPr id="1044" name="Text 7"/>
          <p:cNvSpPr/>
          <p:nvPr/>
        </p:nvSpPr>
        <p:spPr>
          <a:xfrm>
            <a:off x="484560" y="1591200"/>
            <a:ext cx="3838320" cy="509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Standard defines the pipe, not what flows through it. Every vendor builds proprietary models — and there's no way to test if a model is failing without ground truth in the deployment environment.</a:t>
            </a:r>
            <a:endParaRPr b="0" lang="en-US" sz="950" spc="-1" strike="noStrike">
              <a:solidFill>
                <a:srgbClr val="ffffff"/>
              </a:solidFill>
              <a:latin typeface="Arial"/>
            </a:endParaRPr>
          </a:p>
        </p:txBody>
      </p:sp>
      <p:sp>
        <p:nvSpPr>
          <p:cNvPr id="1045" name="Shape 8"/>
          <p:cNvSpPr/>
          <p:nvPr/>
        </p:nvSpPr>
        <p:spPr>
          <a:xfrm>
            <a:off x="4617720" y="1261800"/>
            <a:ext cx="4112640" cy="8938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46" name="Shape 9"/>
          <p:cNvSpPr/>
          <p:nvPr/>
        </p:nvSpPr>
        <p:spPr>
          <a:xfrm>
            <a:off x="4617720" y="1261800"/>
            <a:ext cx="61920" cy="8938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47" name="Text 10"/>
          <p:cNvSpPr/>
          <p:nvPr/>
        </p:nvSpPr>
        <p:spPr>
          <a:xfrm>
            <a:off x="4782240" y="131688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Silent Failure / Generalisation</a:t>
            </a:r>
            <a:endParaRPr b="0" lang="en-US" sz="1100" spc="-1" strike="noStrike">
              <a:solidFill>
                <a:srgbClr val="ffffff"/>
              </a:solidFill>
              <a:latin typeface="Arial"/>
            </a:endParaRPr>
          </a:p>
        </p:txBody>
      </p:sp>
      <p:sp>
        <p:nvSpPr>
          <p:cNvPr id="1048" name="Text 11"/>
          <p:cNvSpPr/>
          <p:nvPr/>
        </p:nvSpPr>
        <p:spPr>
          <a:xfrm>
            <a:off x="4782240" y="1591200"/>
            <a:ext cx="3838320" cy="509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A model trained in one room degrades silently in another after furniture rearrangement. A presence detector that stops working is worse than no system. No standard for calibration metadata, retraining triggers, or domain adaptation.</a:t>
            </a:r>
            <a:endParaRPr b="0" lang="en-US" sz="950" spc="-1" strike="noStrike">
              <a:solidFill>
                <a:srgbClr val="ffffff"/>
              </a:solidFill>
              <a:latin typeface="Arial"/>
            </a:endParaRPr>
          </a:p>
        </p:txBody>
      </p:sp>
      <p:sp>
        <p:nvSpPr>
          <p:cNvPr id="1049" name="Shape 12"/>
          <p:cNvSpPr/>
          <p:nvPr/>
        </p:nvSpPr>
        <p:spPr>
          <a:xfrm>
            <a:off x="320040" y="2231280"/>
            <a:ext cx="4112640" cy="8938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50" name="Shape 13"/>
          <p:cNvSpPr/>
          <p:nvPr/>
        </p:nvSpPr>
        <p:spPr>
          <a:xfrm>
            <a:off x="320040" y="2231280"/>
            <a:ext cx="61920" cy="8938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51" name="Text 14"/>
          <p:cNvSpPr/>
          <p:nvPr/>
        </p:nvSpPr>
        <p:spPr>
          <a:xfrm>
            <a:off x="484560" y="228600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Multi-AP Fusion</a:t>
            </a:r>
            <a:endParaRPr b="0" lang="en-US" sz="1100" spc="-1" strike="noStrike">
              <a:solidFill>
                <a:srgbClr val="ffffff"/>
              </a:solidFill>
              <a:latin typeface="Arial"/>
            </a:endParaRPr>
          </a:p>
        </p:txBody>
      </p:sp>
      <p:sp>
        <p:nvSpPr>
          <p:cNvPr id="1052" name="Text 15"/>
          <p:cNvSpPr/>
          <p:nvPr/>
        </p:nvSpPr>
        <p:spPr>
          <a:xfrm>
            <a:off x="484560" y="2560320"/>
            <a:ext cx="3838320" cy="509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No protocol for time-synchronised CSI fusion across multiple APs — essential for full-room coverage and accurate person counting.</a:t>
            </a:r>
            <a:endParaRPr b="0" lang="en-US" sz="950" spc="-1" strike="noStrike">
              <a:solidFill>
                <a:srgbClr val="ffffff"/>
              </a:solidFill>
              <a:latin typeface="Arial"/>
            </a:endParaRPr>
          </a:p>
        </p:txBody>
      </p:sp>
      <p:sp>
        <p:nvSpPr>
          <p:cNvPr id="1053" name="Shape 16"/>
          <p:cNvSpPr/>
          <p:nvPr/>
        </p:nvSpPr>
        <p:spPr>
          <a:xfrm>
            <a:off x="4617720" y="2231280"/>
            <a:ext cx="4112640" cy="8938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54" name="Shape 17"/>
          <p:cNvSpPr/>
          <p:nvPr/>
        </p:nvSpPr>
        <p:spPr>
          <a:xfrm>
            <a:off x="4617720" y="2231280"/>
            <a:ext cx="61920" cy="8938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55" name="Text 18"/>
          <p:cNvSpPr/>
          <p:nvPr/>
        </p:nvSpPr>
        <p:spPr>
          <a:xfrm>
            <a:off x="4782240" y="228600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Privacy — Passive Sensing Gap</a:t>
            </a:r>
            <a:endParaRPr b="0" lang="en-US" sz="1100" spc="-1" strike="noStrike">
              <a:solidFill>
                <a:srgbClr val="ffffff"/>
              </a:solidFill>
              <a:latin typeface="Arial"/>
            </a:endParaRPr>
          </a:p>
        </p:txBody>
      </p:sp>
      <p:sp>
        <p:nvSpPr>
          <p:cNvPr id="1056" name="Text 19"/>
          <p:cNvSpPr/>
          <p:nvPr/>
        </p:nvSpPr>
        <p:spPr>
          <a:xfrm>
            <a:off x="4782240" y="2560320"/>
            <a:ext cx="3838320" cy="509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PASN provides one-time session consent — no continuous revocation. Crucially: passive RF sensing using ambient Wi-Fi transmissions (outside 802.11bf) is completely unaddressed by the standard.</a:t>
            </a:r>
            <a:endParaRPr b="0" lang="en-US" sz="950" spc="-1" strike="noStrike">
              <a:solidFill>
                <a:srgbClr val="ffffff"/>
              </a:solidFill>
              <a:latin typeface="Arial"/>
            </a:endParaRPr>
          </a:p>
        </p:txBody>
      </p:sp>
      <p:sp>
        <p:nvSpPr>
          <p:cNvPr id="1057" name="Shape 24"/>
          <p:cNvSpPr/>
          <p:nvPr/>
        </p:nvSpPr>
        <p:spPr>
          <a:xfrm>
            <a:off x="320040" y="3200400"/>
            <a:ext cx="4112640" cy="8938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58" name="Shape 25"/>
          <p:cNvSpPr/>
          <p:nvPr/>
        </p:nvSpPr>
        <p:spPr>
          <a:xfrm>
            <a:off x="320040" y="3200400"/>
            <a:ext cx="61920" cy="8938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59" name="Text 26"/>
          <p:cNvSpPr/>
          <p:nvPr/>
        </p:nvSpPr>
        <p:spPr>
          <a:xfrm>
            <a:off x="484560" y="325512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Baseband Normalisation</a:t>
            </a:r>
            <a:endParaRPr b="0" lang="en-US" sz="1100" spc="-1" strike="noStrike">
              <a:solidFill>
                <a:srgbClr val="ffffff"/>
              </a:solidFill>
              <a:latin typeface="Arial"/>
            </a:endParaRPr>
          </a:p>
        </p:txBody>
      </p:sp>
      <p:sp>
        <p:nvSpPr>
          <p:cNvPr id="1060" name="Text 27"/>
          <p:cNvSpPr/>
          <p:nvPr/>
        </p:nvSpPr>
        <p:spPr>
          <a:xfrm>
            <a:off x="484560" y="3529440"/>
            <a:ext cx="3838320" cy="509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CSI in the SMR is baseband-processed channel estimates, not raw ADC. Different chipsets implement channel estimation differently — two certified APs give different H matrices for the same physical channel.</a:t>
            </a:r>
            <a:endParaRPr b="0" lang="en-US" sz="950" spc="-1" strike="noStrike">
              <a:solidFill>
                <a:srgbClr val="ffffff"/>
              </a:solidFill>
              <a:latin typeface="Arial"/>
            </a:endParaRPr>
          </a:p>
        </p:txBody>
      </p:sp>
      <p:sp>
        <p:nvSpPr>
          <p:cNvPr id="1061" name="Shape 28"/>
          <p:cNvSpPr/>
          <p:nvPr/>
        </p:nvSpPr>
        <p:spPr>
          <a:xfrm>
            <a:off x="320040" y="4169520"/>
            <a:ext cx="8410320" cy="65628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62" name="Shape 29"/>
          <p:cNvSpPr/>
          <p:nvPr/>
        </p:nvSpPr>
        <p:spPr>
          <a:xfrm>
            <a:off x="320040" y="4169520"/>
            <a:ext cx="61920" cy="6562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63" name="Text 30"/>
          <p:cNvSpPr/>
          <p:nvPr/>
        </p:nvSpPr>
        <p:spPr>
          <a:xfrm>
            <a:off x="475560" y="4224600"/>
            <a:ext cx="228384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b830"/>
                </a:solidFill>
                <a:latin typeface="Calibri"/>
              </a:rPr>
              <a:t>Secure LTF — Explicitly Disabled in 802.11bf</a:t>
            </a:r>
            <a:endParaRPr b="0" lang="en-US" sz="1000" spc="-1" strike="noStrike">
              <a:solidFill>
                <a:srgbClr val="ffffff"/>
              </a:solidFill>
              <a:latin typeface="Arial"/>
            </a:endParaRPr>
          </a:p>
        </p:txBody>
      </p:sp>
      <p:sp>
        <p:nvSpPr>
          <p:cNvPr id="1064" name="Text 31"/>
          <p:cNvSpPr/>
          <p:nvPr/>
        </p:nvSpPr>
        <p:spPr>
          <a:xfrm>
            <a:off x="2926080" y="4224600"/>
            <a:ext cx="5667120" cy="5281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802.11bf §27.2.2/§36.2.2 mandates SECURE_LTF_FLAG=0 in all sensing NDPs. sLTF (used in 802.11az for anti-spoofing) is prohibited — it introduces a hardware-level phase penalty that breaks compatibility with 320 MHz EHT sounding needed for high-resolution sensing. Passive RF privacy requires a different approach.</a:t>
            </a:r>
            <a:endParaRPr b="0" lang="en-US" sz="950" spc="-1" strike="noStrike">
              <a:solidFill>
                <a:srgbClr val="ffffff"/>
              </a:solidFill>
              <a:latin typeface="Arial"/>
            </a:endParaRPr>
          </a:p>
        </p:txBody>
      </p:sp>
      <p:sp>
        <p:nvSpPr>
          <p:cNvPr id="1065" name="NewGapBG"/>
          <p:cNvSpPr/>
          <p:nvPr/>
        </p:nvSpPr>
        <p:spPr>
          <a:xfrm>
            <a:off x="4617720" y="3200400"/>
            <a:ext cx="4113720" cy="895320"/>
          </a:xfrm>
          <a:prstGeom prst="rect">
            <a:avLst/>
          </a:prstGeom>
          <a:solidFill>
            <a:srgbClr val="100000"/>
          </a:solidFill>
          <a:ln w="9144">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066" name="NewGapBody"/>
          <p:cNvSpPr/>
          <p:nvPr/>
        </p:nvSpPr>
        <p:spPr>
          <a:xfrm>
            <a:off x="4710240" y="3435840"/>
            <a:ext cx="3839400" cy="510840"/>
          </a:xfrm>
          <a:prstGeom prst="rect">
            <a:avLst/>
          </a:prstGeom>
          <a:noFill/>
          <a:ln w="0">
            <a:noFill/>
          </a:ln>
        </p:spPr>
        <p:style>
          <a:lnRef idx="0"/>
          <a:fillRef idx="0"/>
          <a:effectRef idx="0"/>
          <a:fontRef idx="minor"/>
        </p:style>
        <p:txBody>
          <a:bodyPr lIns="45720" rIns="45720" tIns="0" bIns="0" anchor="t">
            <a:noAutofit/>
          </a:bodyPr>
          <a:p>
            <a:pPr>
              <a:lnSpc>
                <a:spcPct val="100000"/>
              </a:lnSpc>
            </a:pPr>
            <a:r>
              <a:rPr b="0" lang="en-US" sz="800" spc="-1" strike="noStrike">
                <a:solidFill>
                  <a:srgbClr val="e8f4fd"/>
                </a:solidFill>
                <a:latin typeface="Calibri"/>
              </a:rPr>
              <a:t>802.11bf is protocol-interoperable: the handshake, SMR format, and session negotiation work across vendors. But in a multistatic deployment, CSI matrices from different vendor chipsets use different baseband normalisation and phase references — they cannot be fused into a joint H-matrix for sensing. 802.11bf defines no cross-vendor CSI calibration baseline.</a:t>
            </a:r>
            <a:endParaRPr b="0" lang="en-US" sz="800" spc="-1" strike="noStrike">
              <a:solidFill>
                <a:srgbClr val="ffffff"/>
              </a:solidFill>
              <a:latin typeface="Arial"/>
            </a:endParaRPr>
          </a:p>
        </p:txBody>
      </p:sp>
      <p:sp>
        <p:nvSpPr>
          <p:cNvPr id="1067" name="NewGapTitle"/>
          <p:cNvSpPr/>
          <p:nvPr/>
        </p:nvSpPr>
        <p:spPr>
          <a:xfrm>
            <a:off x="4710240" y="3183840"/>
            <a:ext cx="3839400" cy="254880"/>
          </a:xfrm>
          <a:prstGeom prst="rect">
            <a:avLst/>
          </a:prstGeom>
          <a:noFill/>
          <a:ln w="0">
            <a:noFill/>
          </a:ln>
        </p:spPr>
        <p:style>
          <a:lnRef idx="0"/>
          <a:fillRef idx="0"/>
          <a:effectRef idx="0"/>
          <a:fontRef idx="minor"/>
        </p:style>
        <p:txBody>
          <a:bodyPr lIns="0" rIns="0" tIns="0" bIns="0" anchor="ctr">
            <a:noAutofit/>
          </a:bodyPr>
          <a:p>
            <a:pPr>
              <a:lnSpc>
                <a:spcPct val="100000"/>
              </a:lnSpc>
            </a:pPr>
            <a:r>
              <a:rPr b="1" lang="en-US" sz="950" spc="-1" strike="noStrike">
                <a:solidFill>
                  <a:srgbClr val="ffb830"/>
                </a:solidFill>
                <a:latin typeface="Calibri"/>
              </a:rPr>
              <a:t>Algorithmic Interop — The Hidden Gap</a:t>
            </a:r>
            <a:endParaRPr b="0" lang="en-US" sz="9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8"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069"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10 — USE CASES</a:t>
            </a:r>
            <a:endParaRPr b="0" lang="en-US" sz="750" spc="-1" strike="noStrike">
              <a:solidFill>
                <a:srgbClr val="ffffff"/>
              </a:solidFill>
              <a:latin typeface="Arial"/>
            </a:endParaRPr>
          </a:p>
        </p:txBody>
      </p:sp>
      <p:sp>
        <p:nvSpPr>
          <p:cNvPr id="1070"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Wi-Fi Sensing Use Cases — From Simple to Complex</a:t>
            </a:r>
            <a:endParaRPr b="0" lang="en-US" sz="2600" spc="-1" strike="noStrike">
              <a:solidFill>
                <a:srgbClr val="ffffff"/>
              </a:solidFill>
              <a:latin typeface="Arial"/>
            </a:endParaRPr>
          </a:p>
        </p:txBody>
      </p:sp>
      <p:sp>
        <p:nvSpPr>
          <p:cNvPr id="1071"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072" name="Shape 4"/>
          <p:cNvSpPr/>
          <p:nvPr/>
        </p:nvSpPr>
        <p:spPr>
          <a:xfrm>
            <a:off x="320040" y="1261800"/>
            <a:ext cx="8410320" cy="3456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073" name="Text 5"/>
          <p:cNvSpPr/>
          <p:nvPr/>
        </p:nvSpPr>
        <p:spPr>
          <a:xfrm>
            <a:off x="320040" y="1325880"/>
            <a:ext cx="36554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pc="-1" strike="noStrike">
                <a:solidFill>
                  <a:srgbClr val="8899aa"/>
                </a:solidFill>
                <a:latin typeface="Calibri"/>
              </a:rPr>
              <a:t>LOWER COMPLEXITY →</a:t>
            </a:r>
            <a:endParaRPr b="0" lang="en-US" sz="750" spc="-1" strike="noStrike">
              <a:solidFill>
                <a:srgbClr val="ffffff"/>
              </a:solidFill>
              <a:latin typeface="Arial"/>
            </a:endParaRPr>
          </a:p>
        </p:txBody>
      </p:sp>
      <p:sp>
        <p:nvSpPr>
          <p:cNvPr id="1074" name="Text 6"/>
          <p:cNvSpPr/>
          <p:nvPr/>
        </p:nvSpPr>
        <p:spPr>
          <a:xfrm>
            <a:off x="5074920" y="1325880"/>
            <a:ext cx="3655440" cy="19908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0" lang="en-US" sz="750" spc="-1" strike="noStrike">
                <a:solidFill>
                  <a:srgbClr val="8899aa"/>
                </a:solidFill>
                <a:latin typeface="Calibri"/>
              </a:rPr>
              <a:t>→ </a:t>
            </a:r>
            <a:r>
              <a:rPr b="0" lang="en-US" sz="750" spc="-1" strike="noStrike">
                <a:solidFill>
                  <a:srgbClr val="8899aa"/>
                </a:solidFill>
                <a:latin typeface="Calibri"/>
              </a:rPr>
              <a:t>HIGHER COMPLEXITY</a:t>
            </a:r>
            <a:endParaRPr b="0" lang="en-US" sz="750" spc="-1" strike="noStrike">
              <a:solidFill>
                <a:srgbClr val="ffffff"/>
              </a:solidFill>
              <a:latin typeface="Arial"/>
            </a:endParaRPr>
          </a:p>
        </p:txBody>
      </p:sp>
      <p:sp>
        <p:nvSpPr>
          <p:cNvPr id="1075" name="Shape 7"/>
          <p:cNvSpPr/>
          <p:nvPr/>
        </p:nvSpPr>
        <p:spPr>
          <a:xfrm>
            <a:off x="320040" y="1554480"/>
            <a:ext cx="2055240" cy="315252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76" name="Shape 8"/>
          <p:cNvSpPr/>
          <p:nvPr/>
        </p:nvSpPr>
        <p:spPr>
          <a:xfrm>
            <a:off x="320040" y="1554480"/>
            <a:ext cx="2055240" cy="52560"/>
          </a:xfrm>
          <a:prstGeom prst="rect">
            <a:avLst/>
          </a:prstGeom>
          <a:solidFill>
            <a:srgbClr val="00ff9d"/>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077" name="Text 9"/>
          <p:cNvSpPr/>
          <p:nvPr/>
        </p:nvSpPr>
        <p:spPr>
          <a:xfrm>
            <a:off x="411480" y="1627560"/>
            <a:ext cx="18907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00ff9d"/>
                </a:solidFill>
                <a:latin typeface="Calibri"/>
              </a:rPr>
              <a:t>Home Monitoring</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00ff9d"/>
                </a:solidFill>
                <a:latin typeface="Calibri"/>
              </a:rPr>
              <a:t>&amp; Occupancy</a:t>
            </a:r>
            <a:endParaRPr b="0" lang="en-US" sz="1100" spc="-1" strike="noStrike">
              <a:solidFill>
                <a:srgbClr val="ffffff"/>
              </a:solidFill>
              <a:latin typeface="Arial"/>
            </a:endParaRPr>
          </a:p>
        </p:txBody>
      </p:sp>
      <p:sp>
        <p:nvSpPr>
          <p:cNvPr id="1078" name="Shape 10"/>
          <p:cNvSpPr/>
          <p:nvPr/>
        </p:nvSpPr>
        <p:spPr>
          <a:xfrm>
            <a:off x="374760" y="2121480"/>
            <a:ext cx="1945440" cy="6926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79" name="Text 11"/>
          <p:cNvSpPr/>
          <p:nvPr/>
        </p:nvSpPr>
        <p:spPr>
          <a:xfrm>
            <a:off x="411480" y="2148840"/>
            <a:ext cx="1872360" cy="6379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AP-based occupancy sensing</a:t>
            </a:r>
            <a:endParaRPr b="0" lang="en-US" sz="800" spc="-1" strike="noStrike">
              <a:solidFill>
                <a:srgbClr val="ffffff"/>
              </a:solidFill>
              <a:latin typeface="Arial"/>
            </a:endParaRPr>
          </a:p>
          <a:p>
            <a:pPr defTabSz="914400">
              <a:lnSpc>
                <a:spcPct val="100000"/>
              </a:lnSpc>
              <a:tabLst>
                <a:tab algn="l" pos="0"/>
              </a:tabLst>
            </a:pPr>
            <a:r>
              <a:rPr b="0" i="1" lang="en-US" sz="800" spc="-1" strike="noStrike">
                <a:solidFill>
                  <a:srgbClr val="8899aa"/>
                </a:solidFill>
                <a:latin typeface="Calibri"/>
              </a:rPr>
              <a:t>(Home / Broadband gateway)</a:t>
            </a:r>
            <a:endParaRPr b="0" lang="en-US" sz="800" spc="-1" strike="noStrike">
              <a:solidFill>
                <a:srgbClr val="ffffff"/>
              </a:solidFill>
              <a:latin typeface="Arial"/>
            </a:endParaRPr>
          </a:p>
          <a:p>
            <a:pPr defTabSz="914400">
              <a:lnSpc>
                <a:spcPct val="100000"/>
              </a:lnSpc>
              <a:tabLst>
                <a:tab algn="l" pos="0"/>
              </a:tabLst>
            </a:pPr>
            <a:r>
              <a:rPr b="0" i="1" lang="en-US" sz="800" spc="-1" strike="noStrike">
                <a:solidFill>
                  <a:srgbClr val="8899aa"/>
                </a:solidFill>
                <a:latin typeface="Calibri"/>
              </a:rPr>
              <a:t>IoT automation integration</a:t>
            </a:r>
            <a:endParaRPr b="0" lang="en-US" sz="800" spc="-1" strike="noStrike">
              <a:solidFill>
                <a:srgbClr val="ffffff"/>
              </a:solidFill>
              <a:latin typeface="Arial"/>
            </a:endParaRPr>
          </a:p>
        </p:txBody>
      </p:sp>
      <p:sp>
        <p:nvSpPr>
          <p:cNvPr id="1080" name="Text 12"/>
          <p:cNvSpPr/>
          <p:nvPr/>
        </p:nvSpPr>
        <p:spPr>
          <a:xfrm>
            <a:off x="411480" y="2871360"/>
            <a:ext cx="189072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e8f4fd"/>
                </a:solidFill>
                <a:latin typeface="Calibri"/>
              </a:rPr>
              <a:t>Presence + motion amplitude variance</a:t>
            </a:r>
            <a:endParaRPr b="0" lang="en-US" sz="900" spc="-1" strike="noStrike">
              <a:solidFill>
                <a:srgbClr val="ffffff"/>
              </a:solidFill>
              <a:latin typeface="Arial"/>
            </a:endParaRPr>
          </a:p>
          <a:p>
            <a:pPr defTabSz="914400">
              <a:lnSpc>
                <a:spcPct val="100000"/>
              </a:lnSpc>
              <a:tabLst>
                <a:tab algn="l" pos="0"/>
              </a:tabLst>
            </a:pPr>
            <a:r>
              <a:rPr b="0" lang="en-US" sz="900" spc="-1" strike="noStrike">
                <a:solidFill>
                  <a:srgbClr val="e8f4fd"/>
                </a:solidFill>
                <a:latin typeface="Calibri"/>
              </a:rPr>
              <a:t>Simple threshold · No ML needed</a:t>
            </a:r>
            <a:endParaRPr b="0" lang="en-US" sz="900" spc="-1" strike="noStrike">
              <a:solidFill>
                <a:srgbClr val="ffffff"/>
              </a:solidFill>
              <a:latin typeface="Arial"/>
            </a:endParaRPr>
          </a:p>
        </p:txBody>
      </p:sp>
      <p:sp>
        <p:nvSpPr>
          <p:cNvPr id="1081" name="Shape 13"/>
          <p:cNvSpPr/>
          <p:nvPr/>
        </p:nvSpPr>
        <p:spPr>
          <a:xfrm>
            <a:off x="411480" y="3456360"/>
            <a:ext cx="1890720" cy="16200"/>
          </a:xfrm>
          <a:prstGeom prst="rect">
            <a:avLst/>
          </a:prstGeom>
          <a:solidFill>
            <a:srgbClr val="00ff9d"/>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000000"/>
              </a:solidFill>
              <a:latin typeface="Arial"/>
            </a:endParaRPr>
          </a:p>
        </p:txBody>
      </p:sp>
      <p:sp>
        <p:nvSpPr>
          <p:cNvPr id="1082" name="Text 14"/>
          <p:cNvSpPr/>
          <p:nvPr/>
        </p:nvSpPr>
        <p:spPr>
          <a:xfrm>
            <a:off x="411480" y="3511440"/>
            <a:ext cx="1890720" cy="656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50" spc="-1" strike="noStrike">
                <a:solidFill>
                  <a:srgbClr val="8899aa"/>
                </a:solidFill>
                <a:latin typeface="Calibri"/>
              </a:rPr>
              <a:t>Baby/pet in car · Smart HVAC</a:t>
            </a:r>
            <a:endParaRPr b="0" lang="en-US" sz="850" spc="-1" strike="noStrike">
              <a:solidFill>
                <a:srgbClr val="ffffff"/>
              </a:solidFill>
              <a:latin typeface="Arial"/>
            </a:endParaRPr>
          </a:p>
          <a:p>
            <a:pPr defTabSz="914400">
              <a:lnSpc>
                <a:spcPct val="100000"/>
              </a:lnSpc>
              <a:tabLst>
                <a:tab algn="l" pos="0"/>
              </a:tabLst>
            </a:pPr>
            <a:r>
              <a:rPr b="0" i="1" lang="en-US" sz="850" spc="-1" strike="noStrike">
                <a:solidFill>
                  <a:srgbClr val="8899aa"/>
                </a:solidFill>
                <a:latin typeface="Calibri"/>
              </a:rPr>
              <a:t>Occupancy-driven automation</a:t>
            </a:r>
            <a:endParaRPr b="0" lang="en-US" sz="850" spc="-1" strike="noStrike">
              <a:solidFill>
                <a:srgbClr val="ffffff"/>
              </a:solidFill>
              <a:latin typeface="Arial"/>
            </a:endParaRPr>
          </a:p>
        </p:txBody>
      </p:sp>
      <p:sp>
        <p:nvSpPr>
          <p:cNvPr id="1083" name="Shape 15"/>
          <p:cNvSpPr/>
          <p:nvPr/>
        </p:nvSpPr>
        <p:spPr>
          <a:xfrm>
            <a:off x="2496240" y="1554480"/>
            <a:ext cx="2055240" cy="3152520"/>
          </a:xfrm>
          <a:prstGeom prst="rect">
            <a:avLst/>
          </a:prstGeom>
          <a:solidFill>
            <a:srgbClr val="112240"/>
          </a:solidFill>
          <a:ln w="19050">
            <a:solidFill>
              <a:srgbClr val="22ccee"/>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84" name="Shape 16"/>
          <p:cNvSpPr/>
          <p:nvPr/>
        </p:nvSpPr>
        <p:spPr>
          <a:xfrm>
            <a:off x="2496240" y="1554480"/>
            <a:ext cx="2055240" cy="52560"/>
          </a:xfrm>
          <a:prstGeom prst="rect">
            <a:avLst/>
          </a:prstGeom>
          <a:solidFill>
            <a:srgbClr val="22ccee"/>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085" name="Text 17"/>
          <p:cNvSpPr/>
          <p:nvPr/>
        </p:nvSpPr>
        <p:spPr>
          <a:xfrm>
            <a:off x="2587680" y="1627560"/>
            <a:ext cx="18907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22ccee"/>
                </a:solidFill>
                <a:latin typeface="Calibri"/>
              </a:rPr>
              <a:t>Aging in Place</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22ccee"/>
                </a:solidFill>
                <a:latin typeface="Calibri"/>
              </a:rPr>
              <a:t>&amp; Fall Detection</a:t>
            </a:r>
            <a:endParaRPr b="0" lang="en-US" sz="1100" spc="-1" strike="noStrike">
              <a:solidFill>
                <a:srgbClr val="ffffff"/>
              </a:solidFill>
              <a:latin typeface="Arial"/>
            </a:endParaRPr>
          </a:p>
        </p:txBody>
      </p:sp>
      <p:sp>
        <p:nvSpPr>
          <p:cNvPr id="1086" name="Shape 18"/>
          <p:cNvSpPr/>
          <p:nvPr/>
        </p:nvSpPr>
        <p:spPr>
          <a:xfrm>
            <a:off x="2551320" y="2121480"/>
            <a:ext cx="1945440" cy="692640"/>
          </a:xfrm>
          <a:prstGeom prst="rect">
            <a:avLst/>
          </a:prstGeom>
          <a:solidFill>
            <a:srgbClr val="0a1a20"/>
          </a:solidFill>
          <a:ln w="6350">
            <a:solidFill>
              <a:srgbClr val="22ccee"/>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87" name="Text 19"/>
          <p:cNvSpPr/>
          <p:nvPr/>
        </p:nvSpPr>
        <p:spPr>
          <a:xfrm>
            <a:off x="2587680" y="2148840"/>
            <a:ext cx="1872360" cy="6379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Client-based fall detection</a:t>
            </a:r>
            <a:endParaRPr b="0" lang="en-US" sz="800" spc="-1" strike="noStrike">
              <a:solidFill>
                <a:srgbClr val="ffffff"/>
              </a:solidFill>
              <a:latin typeface="Arial"/>
            </a:endParaRPr>
          </a:p>
          <a:p>
            <a:pPr defTabSz="914400">
              <a:lnSpc>
                <a:spcPct val="100000"/>
              </a:lnSpc>
              <a:tabLst>
                <a:tab algn="l" pos="0"/>
              </a:tabLst>
            </a:pPr>
            <a:r>
              <a:rPr b="0" i="1" lang="en-US" sz="800" spc="-1" strike="noStrike">
                <a:solidFill>
                  <a:srgbClr val="8899aa"/>
                </a:solidFill>
                <a:latin typeface="Calibri"/>
              </a:rPr>
              <a:t>(In-home care applications)</a:t>
            </a:r>
            <a:endParaRPr b="0" lang="en-US" sz="800" spc="-1" strike="noStrike">
              <a:solidFill>
                <a:srgbClr val="ffffff"/>
              </a:solidFill>
              <a:latin typeface="Arial"/>
            </a:endParaRPr>
          </a:p>
        </p:txBody>
      </p:sp>
      <p:sp>
        <p:nvSpPr>
          <p:cNvPr id="1088" name="Text 20"/>
          <p:cNvSpPr/>
          <p:nvPr/>
        </p:nvSpPr>
        <p:spPr>
          <a:xfrm>
            <a:off x="2587680" y="2871360"/>
            <a:ext cx="189072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e8f4fd"/>
                </a:solidFill>
                <a:latin typeface="Calibri"/>
              </a:rPr>
              <a:t>Velocity spike + Doppler</a:t>
            </a:r>
            <a:endParaRPr b="0" lang="en-US" sz="900" spc="-1" strike="noStrike">
              <a:solidFill>
                <a:srgbClr val="ffffff"/>
              </a:solidFill>
              <a:latin typeface="Arial"/>
            </a:endParaRPr>
          </a:p>
          <a:p>
            <a:pPr defTabSz="914400">
              <a:lnSpc>
                <a:spcPct val="100000"/>
              </a:lnSpc>
              <a:tabLst>
                <a:tab algn="l" pos="0"/>
              </a:tabLst>
            </a:pPr>
            <a:r>
              <a:rPr b="0" lang="en-US" sz="900" spc="-1" strike="noStrike">
                <a:solidFill>
                  <a:srgbClr val="e8f4fd"/>
                </a:solidFill>
                <a:latin typeface="Calibri"/>
              </a:rPr>
              <a:t>Sudden CSI magnitude drop</a:t>
            </a:r>
            <a:endParaRPr b="0" lang="en-US" sz="900" spc="-1" strike="noStrike">
              <a:solidFill>
                <a:srgbClr val="ffffff"/>
              </a:solidFill>
              <a:latin typeface="Arial"/>
            </a:endParaRPr>
          </a:p>
        </p:txBody>
      </p:sp>
      <p:sp>
        <p:nvSpPr>
          <p:cNvPr id="1089" name="Shape 21"/>
          <p:cNvSpPr/>
          <p:nvPr/>
        </p:nvSpPr>
        <p:spPr>
          <a:xfrm>
            <a:off x="2587680" y="3456360"/>
            <a:ext cx="1890720" cy="16200"/>
          </a:xfrm>
          <a:prstGeom prst="rect">
            <a:avLst/>
          </a:prstGeom>
          <a:solidFill>
            <a:srgbClr val="22ccee"/>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000000"/>
              </a:solidFill>
              <a:latin typeface="Arial"/>
            </a:endParaRPr>
          </a:p>
        </p:txBody>
      </p:sp>
      <p:sp>
        <p:nvSpPr>
          <p:cNvPr id="1090" name="Text 22"/>
          <p:cNvSpPr/>
          <p:nvPr/>
        </p:nvSpPr>
        <p:spPr>
          <a:xfrm>
            <a:off x="2587680" y="3511440"/>
            <a:ext cx="1890720" cy="656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50" spc="-1" strike="noStrike">
                <a:solidFill>
                  <a:srgbClr val="8899aa"/>
                </a:solidFill>
                <a:latin typeface="Calibri"/>
              </a:rPr>
              <a:t>Fall alert · Gait analysis</a:t>
            </a:r>
            <a:endParaRPr b="0" lang="en-US" sz="850" spc="-1" strike="noStrike">
              <a:solidFill>
                <a:srgbClr val="ffffff"/>
              </a:solidFill>
              <a:latin typeface="Arial"/>
            </a:endParaRPr>
          </a:p>
          <a:p>
            <a:pPr defTabSz="914400">
              <a:lnSpc>
                <a:spcPct val="100000"/>
              </a:lnSpc>
              <a:tabLst>
                <a:tab algn="l" pos="0"/>
              </a:tabLst>
            </a:pPr>
            <a:r>
              <a:rPr b="0" i="1" lang="en-US" sz="850" spc="-1" strike="noStrike">
                <a:solidFill>
                  <a:srgbClr val="8899aa"/>
                </a:solidFill>
                <a:latin typeface="Calibri"/>
              </a:rPr>
              <a:t>Elderly independent living</a:t>
            </a:r>
            <a:endParaRPr b="0" lang="en-US" sz="850" spc="-1" strike="noStrike">
              <a:solidFill>
                <a:srgbClr val="ffffff"/>
              </a:solidFill>
              <a:latin typeface="Arial"/>
            </a:endParaRPr>
          </a:p>
        </p:txBody>
      </p:sp>
      <p:sp>
        <p:nvSpPr>
          <p:cNvPr id="1091" name="Shape 23"/>
          <p:cNvSpPr/>
          <p:nvPr/>
        </p:nvSpPr>
        <p:spPr>
          <a:xfrm>
            <a:off x="4672440" y="1554480"/>
            <a:ext cx="2055240" cy="315252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92" name="Shape 24"/>
          <p:cNvSpPr/>
          <p:nvPr/>
        </p:nvSpPr>
        <p:spPr>
          <a:xfrm>
            <a:off x="4672440" y="1554480"/>
            <a:ext cx="2055240" cy="5256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093" name="Text 25"/>
          <p:cNvSpPr/>
          <p:nvPr/>
        </p:nvSpPr>
        <p:spPr>
          <a:xfrm>
            <a:off x="4763880" y="1627560"/>
            <a:ext cx="18907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00d4ff"/>
                </a:solidFill>
                <a:latin typeface="Calibri"/>
              </a:rPr>
              <a:t>Vital Signs</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00d4ff"/>
                </a:solidFill>
                <a:latin typeface="Calibri"/>
              </a:rPr>
              <a:t>&amp; Wellness</a:t>
            </a:r>
            <a:endParaRPr b="0" lang="en-US" sz="1100" spc="-1" strike="noStrike">
              <a:solidFill>
                <a:srgbClr val="ffffff"/>
              </a:solidFill>
              <a:latin typeface="Arial"/>
            </a:endParaRPr>
          </a:p>
        </p:txBody>
      </p:sp>
      <p:sp>
        <p:nvSpPr>
          <p:cNvPr id="1094" name="Shape 26"/>
          <p:cNvSpPr/>
          <p:nvPr/>
        </p:nvSpPr>
        <p:spPr>
          <a:xfrm>
            <a:off x="4727520" y="2121480"/>
            <a:ext cx="1945440" cy="692640"/>
          </a:xfrm>
          <a:prstGeom prst="rect">
            <a:avLst/>
          </a:prstGeom>
          <a:solidFill>
            <a:srgbClr val="0a1a2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95" name="Text 27"/>
          <p:cNvSpPr/>
          <p:nvPr/>
        </p:nvSpPr>
        <p:spPr>
          <a:xfrm>
            <a:off x="4763880" y="2148840"/>
            <a:ext cx="1872360" cy="6379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Continuous vital monitoring</a:t>
            </a:r>
            <a:endParaRPr b="0" lang="en-US" sz="800" spc="-1" strike="noStrike">
              <a:solidFill>
                <a:srgbClr val="ffffff"/>
              </a:solidFill>
              <a:latin typeface="Arial"/>
            </a:endParaRPr>
          </a:p>
          <a:p>
            <a:pPr defTabSz="914400">
              <a:lnSpc>
                <a:spcPct val="100000"/>
              </a:lnSpc>
              <a:tabLst>
                <a:tab algn="l" pos="0"/>
              </a:tabLst>
            </a:pPr>
            <a:r>
              <a:rPr b="0" i="1" lang="en-US" sz="800" spc="-1" strike="noStrike">
                <a:solidFill>
                  <a:srgbClr val="8899aa"/>
                </a:solidFill>
                <a:latin typeface="Calibri"/>
              </a:rPr>
              <a:t>(Healthcare / sleep quality)</a:t>
            </a:r>
            <a:endParaRPr b="0" lang="en-US" sz="800" spc="-1" strike="noStrike">
              <a:solidFill>
                <a:srgbClr val="ffffff"/>
              </a:solidFill>
              <a:latin typeface="Arial"/>
            </a:endParaRPr>
          </a:p>
        </p:txBody>
      </p:sp>
      <p:sp>
        <p:nvSpPr>
          <p:cNvPr id="1096" name="Text 28"/>
          <p:cNvSpPr/>
          <p:nvPr/>
        </p:nvSpPr>
        <p:spPr>
          <a:xfrm>
            <a:off x="4763880" y="2871360"/>
            <a:ext cx="189072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e8f4fd"/>
                </a:solidFill>
                <a:latin typeface="Calibri"/>
              </a:rPr>
              <a:t>0.1–0.5 Hz bandpass on phase</a:t>
            </a:r>
            <a:endParaRPr b="0" lang="en-US" sz="900" spc="-1" strike="noStrike">
              <a:solidFill>
                <a:srgbClr val="ffffff"/>
              </a:solidFill>
              <a:latin typeface="Arial"/>
            </a:endParaRPr>
          </a:p>
          <a:p>
            <a:pPr defTabSz="914400">
              <a:lnSpc>
                <a:spcPct val="100000"/>
              </a:lnSpc>
              <a:tabLst>
                <a:tab algn="l" pos="0"/>
              </a:tabLst>
            </a:pPr>
            <a:r>
              <a:rPr b="0" lang="en-US" sz="900" spc="-1" strike="noStrike">
                <a:solidFill>
                  <a:srgbClr val="e8f4fd"/>
                </a:solidFill>
                <a:latin typeface="Calibri"/>
              </a:rPr>
              <a:t>Per-subcarrier coherent detect</a:t>
            </a:r>
            <a:endParaRPr b="0" lang="en-US" sz="900" spc="-1" strike="noStrike">
              <a:solidFill>
                <a:srgbClr val="ffffff"/>
              </a:solidFill>
              <a:latin typeface="Arial"/>
            </a:endParaRPr>
          </a:p>
        </p:txBody>
      </p:sp>
      <p:sp>
        <p:nvSpPr>
          <p:cNvPr id="1097" name="Shape 29"/>
          <p:cNvSpPr/>
          <p:nvPr/>
        </p:nvSpPr>
        <p:spPr>
          <a:xfrm>
            <a:off x="4763880" y="3456360"/>
            <a:ext cx="1890720" cy="16200"/>
          </a:xfrm>
          <a:prstGeom prst="rect">
            <a:avLst/>
          </a:prstGeom>
          <a:solidFill>
            <a:srgbClr val="00d4ff"/>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098" name="Text 30"/>
          <p:cNvSpPr/>
          <p:nvPr/>
        </p:nvSpPr>
        <p:spPr>
          <a:xfrm>
            <a:off x="4763880" y="3511440"/>
            <a:ext cx="1890720" cy="656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50" spc="-1" strike="noStrike">
                <a:solidFill>
                  <a:srgbClr val="8899aa"/>
                </a:solidFill>
                <a:latin typeface="Calibri"/>
              </a:rPr>
              <a:t>Breathing / HR (±1–3 BPM lab)</a:t>
            </a:r>
            <a:endParaRPr b="0" lang="en-US" sz="850" spc="-1" strike="noStrike">
              <a:solidFill>
                <a:srgbClr val="ffffff"/>
              </a:solidFill>
              <a:latin typeface="Arial"/>
            </a:endParaRPr>
          </a:p>
          <a:p>
            <a:pPr defTabSz="914400">
              <a:lnSpc>
                <a:spcPct val="100000"/>
              </a:lnSpc>
              <a:tabLst>
                <a:tab algn="l" pos="0"/>
              </a:tabLst>
            </a:pPr>
            <a:r>
              <a:rPr b="0" i="1" lang="en-US" sz="850" spc="-1" strike="noStrike">
                <a:solidFill>
                  <a:srgbClr val="8899aa"/>
                </a:solidFill>
                <a:latin typeface="Calibri"/>
              </a:rPr>
              <a:t>Sleep quality · Hospital monitoring</a:t>
            </a:r>
            <a:endParaRPr b="0" lang="en-US" sz="850" spc="-1" strike="noStrike">
              <a:solidFill>
                <a:srgbClr val="ffffff"/>
              </a:solidFill>
              <a:latin typeface="Arial"/>
            </a:endParaRPr>
          </a:p>
        </p:txBody>
      </p:sp>
      <p:sp>
        <p:nvSpPr>
          <p:cNvPr id="1099" name="Shape 31"/>
          <p:cNvSpPr/>
          <p:nvPr/>
        </p:nvSpPr>
        <p:spPr>
          <a:xfrm>
            <a:off x="6849000" y="1554480"/>
            <a:ext cx="2055240" cy="3152520"/>
          </a:xfrm>
          <a:prstGeom prst="rect">
            <a:avLst/>
          </a:prstGeom>
          <a:solidFill>
            <a:srgbClr val="112240"/>
          </a:solidFill>
          <a:ln w="190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00" name="Shape 32"/>
          <p:cNvSpPr/>
          <p:nvPr/>
        </p:nvSpPr>
        <p:spPr>
          <a:xfrm>
            <a:off x="6849000" y="1554480"/>
            <a:ext cx="205524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101" name="Text 33"/>
          <p:cNvSpPr/>
          <p:nvPr/>
        </p:nvSpPr>
        <p:spPr>
          <a:xfrm>
            <a:off x="6940440" y="1627560"/>
            <a:ext cx="18907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7b61ff"/>
                </a:solidFill>
                <a:latin typeface="Calibri"/>
              </a:rPr>
              <a:t>Advanced Sensing</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7b61ff"/>
                </a:solidFill>
                <a:latin typeface="Calibri"/>
              </a:rPr>
              <a:t>&amp; Pose Estimation</a:t>
            </a:r>
            <a:endParaRPr b="0" lang="en-US" sz="1100" spc="-1" strike="noStrike">
              <a:solidFill>
                <a:srgbClr val="ffffff"/>
              </a:solidFill>
              <a:latin typeface="Arial"/>
            </a:endParaRPr>
          </a:p>
        </p:txBody>
      </p:sp>
      <p:sp>
        <p:nvSpPr>
          <p:cNvPr id="1102" name="Shape 34"/>
          <p:cNvSpPr/>
          <p:nvPr/>
        </p:nvSpPr>
        <p:spPr>
          <a:xfrm>
            <a:off x="6903720" y="2121480"/>
            <a:ext cx="1945440" cy="692640"/>
          </a:xfrm>
          <a:prstGeom prst="rect">
            <a:avLst/>
          </a:prstGeom>
          <a:solidFill>
            <a:srgbClr val="0a1a20"/>
          </a:solidFill>
          <a:ln w="63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03" name="Text 35"/>
          <p:cNvSpPr/>
          <p:nvPr/>
        </p:nvSpPr>
        <p:spPr>
          <a:xfrm>
            <a:off x="6940440" y="2148840"/>
            <a:ext cx="1872360" cy="6379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Research / next-gen</a:t>
            </a:r>
            <a:endParaRPr b="0" lang="en-US" sz="800" spc="-1" strike="noStrike">
              <a:solidFill>
                <a:srgbClr val="ffffff"/>
              </a:solidFill>
              <a:latin typeface="Arial"/>
            </a:endParaRPr>
          </a:p>
          <a:p>
            <a:pPr defTabSz="914400">
              <a:lnSpc>
                <a:spcPct val="100000"/>
              </a:lnSpc>
              <a:tabLst>
                <a:tab algn="l" pos="0"/>
              </a:tabLst>
            </a:pPr>
            <a:r>
              <a:rPr b="0" i="1" lang="en-US" sz="800" spc="-1" strike="noStrike">
                <a:solidFill>
                  <a:srgbClr val="8899aa"/>
                </a:solidFill>
                <a:latin typeface="Calibri"/>
              </a:rPr>
              <a:t>(Full body pose pipeline)</a:t>
            </a:r>
            <a:endParaRPr b="0" lang="en-US" sz="800" spc="-1" strike="noStrike">
              <a:solidFill>
                <a:srgbClr val="ffffff"/>
              </a:solidFill>
              <a:latin typeface="Arial"/>
            </a:endParaRPr>
          </a:p>
        </p:txBody>
      </p:sp>
      <p:sp>
        <p:nvSpPr>
          <p:cNvPr id="1104" name="Text 36"/>
          <p:cNvSpPr/>
          <p:nvPr/>
        </p:nvSpPr>
        <p:spPr>
          <a:xfrm>
            <a:off x="6940440" y="2871360"/>
            <a:ext cx="189072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00" spc="-1" strike="noStrike">
                <a:solidFill>
                  <a:srgbClr val="e8f4fd"/>
                </a:solidFill>
                <a:latin typeface="Calibri"/>
              </a:rPr>
              <a:t>RF-Pose / DensePose fusion</a:t>
            </a:r>
            <a:endParaRPr b="0" lang="en-US" sz="900" spc="-1" strike="noStrike">
              <a:solidFill>
                <a:srgbClr val="ffffff"/>
              </a:solidFill>
              <a:latin typeface="Arial"/>
            </a:endParaRPr>
          </a:p>
          <a:p>
            <a:pPr defTabSz="914400">
              <a:lnSpc>
                <a:spcPct val="100000"/>
              </a:lnSpc>
              <a:tabLst>
                <a:tab algn="l" pos="0"/>
              </a:tabLst>
            </a:pPr>
            <a:r>
              <a:rPr b="0" lang="en-US" sz="900" spc="-1" strike="noStrike">
                <a:solidFill>
                  <a:srgbClr val="e8f4fd"/>
                </a:solidFill>
                <a:latin typeface="Calibri"/>
              </a:rPr>
              <a:t>60 GHz + multi-AP CSI</a:t>
            </a:r>
            <a:endParaRPr b="0" lang="en-US" sz="900" spc="-1" strike="noStrike">
              <a:solidFill>
                <a:srgbClr val="ffffff"/>
              </a:solidFill>
              <a:latin typeface="Arial"/>
            </a:endParaRPr>
          </a:p>
        </p:txBody>
      </p:sp>
      <p:sp>
        <p:nvSpPr>
          <p:cNvPr id="1105" name="Shape 37"/>
          <p:cNvSpPr/>
          <p:nvPr/>
        </p:nvSpPr>
        <p:spPr>
          <a:xfrm>
            <a:off x="6940440" y="3456360"/>
            <a:ext cx="1890720" cy="16200"/>
          </a:xfrm>
          <a:prstGeom prst="rect">
            <a:avLst/>
          </a:prstGeom>
          <a:solidFill>
            <a:srgbClr val="7b61ff"/>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106" name="Text 38"/>
          <p:cNvSpPr/>
          <p:nvPr/>
        </p:nvSpPr>
        <p:spPr>
          <a:xfrm>
            <a:off x="6940440" y="3511440"/>
            <a:ext cx="1890720" cy="6562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50" spc="-1" strike="noStrike">
                <a:solidFill>
                  <a:srgbClr val="8899aa"/>
                </a:solidFill>
                <a:latin typeface="Calibri"/>
              </a:rPr>
              <a:t>Full body keypoints · Gesture</a:t>
            </a:r>
            <a:endParaRPr b="0" lang="en-US" sz="850" spc="-1" strike="noStrike">
              <a:solidFill>
                <a:srgbClr val="ffffff"/>
              </a:solidFill>
              <a:latin typeface="Arial"/>
            </a:endParaRPr>
          </a:p>
          <a:p>
            <a:pPr defTabSz="914400">
              <a:lnSpc>
                <a:spcPct val="100000"/>
              </a:lnSpc>
              <a:tabLst>
                <a:tab algn="l" pos="0"/>
              </a:tabLst>
            </a:pPr>
            <a:r>
              <a:rPr b="0" i="1" lang="en-US" sz="850" spc="-1" strike="noStrike">
                <a:solidFill>
                  <a:srgbClr val="8899aa"/>
                </a:solidFill>
                <a:latin typeface="Calibri"/>
              </a:rPr>
              <a:t>facebookresearch/DensePose (MIT)</a:t>
            </a:r>
            <a:endParaRPr b="0" lang="en-US" sz="850" spc="-1" strike="noStrike">
              <a:solidFill>
                <a:srgbClr val="ffffff"/>
              </a:solidFill>
              <a:latin typeface="Arial"/>
            </a:endParaRPr>
          </a:p>
        </p:txBody>
      </p:sp>
      <p:sp>
        <p:nvSpPr>
          <p:cNvPr id="1107" name="Text 39"/>
          <p:cNvSpPr/>
          <p:nvPr/>
        </p:nvSpPr>
        <p:spPr>
          <a:xfrm>
            <a:off x="2377440" y="2651760"/>
            <a:ext cx="12600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200" spc="-1" strike="noStrike">
                <a:solidFill>
                  <a:srgbClr val="8899aa"/>
                </a:solidFill>
                <a:latin typeface="Calibri"/>
              </a:rPr>
              <a:t>→</a:t>
            </a:r>
            <a:endParaRPr b="0" lang="en-US" sz="1200" spc="-1" strike="noStrike">
              <a:solidFill>
                <a:srgbClr val="ffffff"/>
              </a:solidFill>
              <a:latin typeface="Arial"/>
            </a:endParaRPr>
          </a:p>
        </p:txBody>
      </p:sp>
      <p:sp>
        <p:nvSpPr>
          <p:cNvPr id="1108" name="Text 40"/>
          <p:cNvSpPr/>
          <p:nvPr/>
        </p:nvSpPr>
        <p:spPr>
          <a:xfrm>
            <a:off x="4553640" y="2651760"/>
            <a:ext cx="12600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200" spc="-1" strike="noStrike">
                <a:solidFill>
                  <a:srgbClr val="8899aa"/>
                </a:solidFill>
                <a:latin typeface="Calibri"/>
              </a:rPr>
              <a:t>→</a:t>
            </a:r>
            <a:endParaRPr b="0" lang="en-US" sz="1200" spc="-1" strike="noStrike">
              <a:solidFill>
                <a:srgbClr val="ffffff"/>
              </a:solidFill>
              <a:latin typeface="Arial"/>
            </a:endParaRPr>
          </a:p>
        </p:txBody>
      </p:sp>
      <p:sp>
        <p:nvSpPr>
          <p:cNvPr id="1109" name="Text 41"/>
          <p:cNvSpPr/>
          <p:nvPr/>
        </p:nvSpPr>
        <p:spPr>
          <a:xfrm>
            <a:off x="6729840" y="2651760"/>
            <a:ext cx="12600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200" spc="-1" strike="noStrike">
                <a:solidFill>
                  <a:srgbClr val="8899aa"/>
                </a:solidFill>
                <a:latin typeface="Calibri"/>
              </a:rPr>
              <a:t>→</a:t>
            </a:r>
            <a:endParaRPr b="0" lang="en-US"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0"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111"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11 — TECHNOLOGY LANDSCAPE</a:t>
            </a:r>
            <a:endParaRPr b="0" lang="en-US" sz="750" spc="-1" strike="noStrike">
              <a:solidFill>
                <a:srgbClr val="ffffff"/>
              </a:solidFill>
              <a:latin typeface="Arial"/>
            </a:endParaRPr>
          </a:p>
        </p:txBody>
      </p:sp>
      <p:sp>
        <p:nvSpPr>
          <p:cNvPr id="1112"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Sensing Technology Landscape — Full Comparison</a:t>
            </a:r>
            <a:endParaRPr b="0" lang="en-US" sz="2600" spc="-1" strike="noStrike">
              <a:solidFill>
                <a:srgbClr val="ffffff"/>
              </a:solidFill>
              <a:latin typeface="Arial"/>
            </a:endParaRPr>
          </a:p>
        </p:txBody>
      </p:sp>
      <p:sp>
        <p:nvSpPr>
          <p:cNvPr id="1113"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114" name="Shape 4"/>
          <p:cNvSpPr/>
          <p:nvPr/>
        </p:nvSpPr>
        <p:spPr>
          <a:xfrm>
            <a:off x="320040" y="1243440"/>
            <a:ext cx="1442520" cy="345240"/>
          </a:xfrm>
          <a:prstGeom prst="rect">
            <a:avLst/>
          </a:prstGeom>
          <a:solidFill>
            <a:srgbClr val="00d4ff"/>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15" name="Text 5"/>
          <p:cNvSpPr/>
          <p:nvPr/>
        </p:nvSpPr>
        <p:spPr>
          <a:xfrm>
            <a:off x="356760" y="1252800"/>
            <a:ext cx="138780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Attribute</a:t>
            </a:r>
            <a:endParaRPr b="0" lang="en-US" sz="850" spc="-1" strike="noStrike">
              <a:solidFill>
                <a:srgbClr val="ffffff"/>
              </a:solidFill>
              <a:latin typeface="Arial"/>
            </a:endParaRPr>
          </a:p>
        </p:txBody>
      </p:sp>
      <p:sp>
        <p:nvSpPr>
          <p:cNvPr id="1116" name="Shape 6"/>
          <p:cNvSpPr/>
          <p:nvPr/>
        </p:nvSpPr>
        <p:spPr>
          <a:xfrm>
            <a:off x="1783080" y="1243440"/>
            <a:ext cx="1278000" cy="345240"/>
          </a:xfrm>
          <a:prstGeom prst="rect">
            <a:avLst/>
          </a:prstGeom>
          <a:solidFill>
            <a:srgbClr val="6699aa"/>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17" name="Text 7"/>
          <p:cNvSpPr/>
          <p:nvPr/>
        </p:nvSpPr>
        <p:spPr>
          <a:xfrm>
            <a:off x="1819800" y="1252800"/>
            <a:ext cx="122328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PIR</a:t>
            </a:r>
            <a:endParaRPr b="0" lang="en-US" sz="850" spc="-1" strike="noStrike">
              <a:solidFill>
                <a:srgbClr val="ffffff"/>
              </a:solidFill>
              <a:latin typeface="Arial"/>
            </a:endParaRPr>
          </a:p>
        </p:txBody>
      </p:sp>
      <p:sp>
        <p:nvSpPr>
          <p:cNvPr id="1118" name="Shape 8"/>
          <p:cNvSpPr/>
          <p:nvPr/>
        </p:nvSpPr>
        <p:spPr>
          <a:xfrm>
            <a:off x="3081600" y="1243440"/>
            <a:ext cx="1607040" cy="345240"/>
          </a:xfrm>
          <a:prstGeom prst="rect">
            <a:avLst/>
          </a:prstGeom>
          <a:solidFill>
            <a:srgbClr val="ffb83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119" name="Text 9"/>
          <p:cNvSpPr/>
          <p:nvPr/>
        </p:nvSpPr>
        <p:spPr>
          <a:xfrm>
            <a:off x="3117960" y="1252800"/>
            <a:ext cx="155232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Radar (FMCW/Doppler)</a:t>
            </a:r>
            <a:endParaRPr b="0" lang="en-US" sz="850" spc="-1" strike="noStrike">
              <a:solidFill>
                <a:srgbClr val="ffffff"/>
              </a:solidFill>
              <a:latin typeface="Arial"/>
            </a:endParaRPr>
          </a:p>
        </p:txBody>
      </p:sp>
      <p:sp>
        <p:nvSpPr>
          <p:cNvPr id="1120" name="Shape 10"/>
          <p:cNvSpPr/>
          <p:nvPr/>
        </p:nvSpPr>
        <p:spPr>
          <a:xfrm>
            <a:off x="4709160" y="1243440"/>
            <a:ext cx="1387800" cy="345240"/>
          </a:xfrm>
          <a:prstGeom prst="rect">
            <a:avLst/>
          </a:prstGeom>
          <a:solidFill>
            <a:srgbClr val="7b61ff"/>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21" name="Text 11"/>
          <p:cNvSpPr/>
          <p:nvPr/>
        </p:nvSpPr>
        <p:spPr>
          <a:xfrm>
            <a:off x="4745880" y="1252800"/>
            <a:ext cx="133272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Acoustic</a:t>
            </a:r>
            <a:endParaRPr b="0" lang="en-US" sz="850" spc="-1" strike="noStrike">
              <a:solidFill>
                <a:srgbClr val="ffffff"/>
              </a:solidFill>
              <a:latin typeface="Arial"/>
            </a:endParaRPr>
          </a:p>
        </p:txBody>
      </p:sp>
      <p:sp>
        <p:nvSpPr>
          <p:cNvPr id="1122" name="Shape 12"/>
          <p:cNvSpPr/>
          <p:nvPr/>
        </p:nvSpPr>
        <p:spPr>
          <a:xfrm>
            <a:off x="6117480" y="1243440"/>
            <a:ext cx="1387800" cy="345240"/>
          </a:xfrm>
          <a:prstGeom prst="rect">
            <a:avLst/>
          </a:prstGeom>
          <a:solidFill>
            <a:srgbClr val="ff6b6b"/>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23" name="Text 13"/>
          <p:cNvSpPr/>
          <p:nvPr/>
        </p:nvSpPr>
        <p:spPr>
          <a:xfrm>
            <a:off x="6153840" y="1252800"/>
            <a:ext cx="133272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Camera / CV</a:t>
            </a:r>
            <a:endParaRPr b="0" lang="en-US" sz="850" spc="-1" strike="noStrike">
              <a:solidFill>
                <a:srgbClr val="ffffff"/>
              </a:solidFill>
              <a:latin typeface="Arial"/>
            </a:endParaRPr>
          </a:p>
        </p:txBody>
      </p:sp>
      <p:sp>
        <p:nvSpPr>
          <p:cNvPr id="1124" name="Shape 14"/>
          <p:cNvSpPr/>
          <p:nvPr/>
        </p:nvSpPr>
        <p:spPr>
          <a:xfrm>
            <a:off x="7525440" y="1243440"/>
            <a:ext cx="1296360" cy="345240"/>
          </a:xfrm>
          <a:prstGeom prst="rect">
            <a:avLst/>
          </a:prstGeom>
          <a:solidFill>
            <a:srgbClr val="00ff9d"/>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125" name="Text 15"/>
          <p:cNvSpPr/>
          <p:nvPr/>
        </p:nvSpPr>
        <p:spPr>
          <a:xfrm>
            <a:off x="7562160" y="1252800"/>
            <a:ext cx="124128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Wi-Fi 802.11bf</a:t>
            </a:r>
            <a:endParaRPr b="0" lang="en-US" sz="850" spc="-1" strike="noStrike">
              <a:solidFill>
                <a:srgbClr val="ffffff"/>
              </a:solidFill>
              <a:latin typeface="Arial"/>
            </a:endParaRPr>
          </a:p>
        </p:txBody>
      </p:sp>
      <p:sp>
        <p:nvSpPr>
          <p:cNvPr id="1126" name="Shape 16"/>
          <p:cNvSpPr/>
          <p:nvPr/>
        </p:nvSpPr>
        <p:spPr>
          <a:xfrm>
            <a:off x="320040" y="1609200"/>
            <a:ext cx="144252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27" name="Text 17"/>
          <p:cNvSpPr/>
          <p:nvPr/>
        </p:nvSpPr>
        <p:spPr>
          <a:xfrm>
            <a:off x="356760" y="161856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Detection LoS</a:t>
            </a:r>
            <a:endParaRPr b="0" lang="en-US" sz="850" spc="-1" strike="noStrike">
              <a:solidFill>
                <a:srgbClr val="ffffff"/>
              </a:solidFill>
              <a:latin typeface="Arial"/>
            </a:endParaRPr>
          </a:p>
        </p:txBody>
      </p:sp>
      <p:sp>
        <p:nvSpPr>
          <p:cNvPr id="1128" name="Shape 18"/>
          <p:cNvSpPr/>
          <p:nvPr/>
        </p:nvSpPr>
        <p:spPr>
          <a:xfrm>
            <a:off x="1783080" y="1609200"/>
            <a:ext cx="12780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29" name="Text 19"/>
          <p:cNvSpPr/>
          <p:nvPr/>
        </p:nvSpPr>
        <p:spPr>
          <a:xfrm>
            <a:off x="1819800" y="161856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LoS only</a:t>
            </a:r>
            <a:endParaRPr b="0" lang="en-US" sz="850" spc="-1" strike="noStrike">
              <a:solidFill>
                <a:srgbClr val="ffffff"/>
              </a:solidFill>
              <a:latin typeface="Arial"/>
            </a:endParaRPr>
          </a:p>
        </p:txBody>
      </p:sp>
      <p:sp>
        <p:nvSpPr>
          <p:cNvPr id="1130" name="Shape 20"/>
          <p:cNvSpPr/>
          <p:nvPr/>
        </p:nvSpPr>
        <p:spPr>
          <a:xfrm>
            <a:off x="3081600" y="1609200"/>
            <a:ext cx="160704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31" name="Text 21"/>
          <p:cNvSpPr/>
          <p:nvPr/>
        </p:nvSpPr>
        <p:spPr>
          <a:xfrm>
            <a:off x="3117960" y="161856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No (penetration)</a:t>
            </a:r>
            <a:endParaRPr b="0" lang="en-US" sz="850" spc="-1" strike="noStrike">
              <a:solidFill>
                <a:srgbClr val="ffffff"/>
              </a:solidFill>
              <a:latin typeface="Arial"/>
            </a:endParaRPr>
          </a:p>
        </p:txBody>
      </p:sp>
      <p:sp>
        <p:nvSpPr>
          <p:cNvPr id="1132" name="Shape 22"/>
          <p:cNvSpPr/>
          <p:nvPr/>
        </p:nvSpPr>
        <p:spPr>
          <a:xfrm>
            <a:off x="4709160" y="16092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33" name="Text 23"/>
          <p:cNvSpPr/>
          <p:nvPr/>
        </p:nvSpPr>
        <p:spPr>
          <a:xfrm>
            <a:off x="4745880" y="16185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No</a:t>
            </a:r>
            <a:endParaRPr b="0" lang="en-US" sz="850" spc="-1" strike="noStrike">
              <a:solidFill>
                <a:srgbClr val="ffffff"/>
              </a:solidFill>
              <a:latin typeface="Arial"/>
            </a:endParaRPr>
          </a:p>
        </p:txBody>
      </p:sp>
      <p:sp>
        <p:nvSpPr>
          <p:cNvPr id="1134" name="Shape 24"/>
          <p:cNvSpPr/>
          <p:nvPr/>
        </p:nvSpPr>
        <p:spPr>
          <a:xfrm>
            <a:off x="6117480" y="16092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35" name="Text 25"/>
          <p:cNvSpPr/>
          <p:nvPr/>
        </p:nvSpPr>
        <p:spPr>
          <a:xfrm>
            <a:off x="6153840" y="16185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LoS only</a:t>
            </a:r>
            <a:endParaRPr b="0" lang="en-US" sz="850" spc="-1" strike="noStrike">
              <a:solidFill>
                <a:srgbClr val="ffffff"/>
              </a:solidFill>
              <a:latin typeface="Arial"/>
            </a:endParaRPr>
          </a:p>
        </p:txBody>
      </p:sp>
      <p:sp>
        <p:nvSpPr>
          <p:cNvPr id="1136" name="Shape 26"/>
          <p:cNvSpPr/>
          <p:nvPr/>
        </p:nvSpPr>
        <p:spPr>
          <a:xfrm>
            <a:off x="7525440" y="160920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37" name="Text 27"/>
          <p:cNvSpPr/>
          <p:nvPr/>
        </p:nvSpPr>
        <p:spPr>
          <a:xfrm>
            <a:off x="7562160" y="161856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a:t>
            </a:r>
            <a:r>
              <a:rPr b="1" lang="en-US" sz="850" spc="-1" strike="noStrike">
                <a:solidFill>
                  <a:srgbClr val="00ff9d"/>
                </a:solidFill>
                <a:latin typeface="Calibri"/>
              </a:rPr>
              <a:t>No LoS needed</a:t>
            </a:r>
            <a:endParaRPr b="0" lang="en-US" sz="850" spc="-1" strike="noStrike">
              <a:solidFill>
                <a:srgbClr val="ffffff"/>
              </a:solidFill>
              <a:latin typeface="Arial"/>
            </a:endParaRPr>
          </a:p>
        </p:txBody>
      </p:sp>
      <p:sp>
        <p:nvSpPr>
          <p:cNvPr id="1138" name="Shape 28"/>
          <p:cNvSpPr/>
          <p:nvPr/>
        </p:nvSpPr>
        <p:spPr>
          <a:xfrm>
            <a:off x="320040" y="1952280"/>
            <a:ext cx="144252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39" name="Text 29"/>
          <p:cNvSpPr/>
          <p:nvPr/>
        </p:nvSpPr>
        <p:spPr>
          <a:xfrm>
            <a:off x="356760" y="196128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Resolution</a:t>
            </a:r>
            <a:endParaRPr b="0" lang="en-US" sz="850" spc="-1" strike="noStrike">
              <a:solidFill>
                <a:srgbClr val="ffffff"/>
              </a:solidFill>
              <a:latin typeface="Arial"/>
            </a:endParaRPr>
          </a:p>
        </p:txBody>
      </p:sp>
      <p:sp>
        <p:nvSpPr>
          <p:cNvPr id="1140" name="Shape 30"/>
          <p:cNvSpPr/>
          <p:nvPr/>
        </p:nvSpPr>
        <p:spPr>
          <a:xfrm>
            <a:off x="1783080" y="1952280"/>
            <a:ext cx="12780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41" name="Text 31"/>
          <p:cNvSpPr/>
          <p:nvPr/>
        </p:nvSpPr>
        <p:spPr>
          <a:xfrm>
            <a:off x="1819800" y="196128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Motion only</a:t>
            </a:r>
            <a:endParaRPr b="0" lang="en-US" sz="850" spc="-1" strike="noStrike">
              <a:solidFill>
                <a:srgbClr val="ffffff"/>
              </a:solidFill>
              <a:latin typeface="Arial"/>
            </a:endParaRPr>
          </a:p>
        </p:txBody>
      </p:sp>
      <p:sp>
        <p:nvSpPr>
          <p:cNvPr id="1142" name="Shape 32"/>
          <p:cNvSpPr/>
          <p:nvPr/>
        </p:nvSpPr>
        <p:spPr>
          <a:xfrm>
            <a:off x="3081600" y="1952280"/>
            <a:ext cx="160704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43" name="Text 33"/>
          <p:cNvSpPr/>
          <p:nvPr/>
        </p:nvSpPr>
        <p:spPr>
          <a:xfrm>
            <a:off x="3117960" y="196128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Med–High (mmW)</a:t>
            </a:r>
            <a:endParaRPr b="0" lang="en-US" sz="850" spc="-1" strike="noStrike">
              <a:solidFill>
                <a:srgbClr val="ffffff"/>
              </a:solidFill>
              <a:latin typeface="Arial"/>
            </a:endParaRPr>
          </a:p>
        </p:txBody>
      </p:sp>
      <p:sp>
        <p:nvSpPr>
          <p:cNvPr id="1144" name="Shape 34"/>
          <p:cNvSpPr/>
          <p:nvPr/>
        </p:nvSpPr>
        <p:spPr>
          <a:xfrm>
            <a:off x="4709160" y="19522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45" name="Text 35"/>
          <p:cNvSpPr/>
          <p:nvPr/>
        </p:nvSpPr>
        <p:spPr>
          <a:xfrm>
            <a:off x="4745880" y="19612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Sound events</a:t>
            </a:r>
            <a:endParaRPr b="0" lang="en-US" sz="850" spc="-1" strike="noStrike">
              <a:solidFill>
                <a:srgbClr val="ffffff"/>
              </a:solidFill>
              <a:latin typeface="Arial"/>
            </a:endParaRPr>
          </a:p>
        </p:txBody>
      </p:sp>
      <p:sp>
        <p:nvSpPr>
          <p:cNvPr id="1146" name="Shape 36"/>
          <p:cNvSpPr/>
          <p:nvPr/>
        </p:nvSpPr>
        <p:spPr>
          <a:xfrm>
            <a:off x="6117480" y="19522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47" name="Text 37"/>
          <p:cNvSpPr/>
          <p:nvPr/>
        </p:nvSpPr>
        <p:spPr>
          <a:xfrm>
            <a:off x="6153840" y="19612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DensePose+</a:t>
            </a:r>
            <a:endParaRPr b="0" lang="en-US" sz="850" spc="-1" strike="noStrike">
              <a:solidFill>
                <a:srgbClr val="ffffff"/>
              </a:solidFill>
              <a:latin typeface="Arial"/>
            </a:endParaRPr>
          </a:p>
        </p:txBody>
      </p:sp>
      <p:sp>
        <p:nvSpPr>
          <p:cNvPr id="1148" name="Shape 38"/>
          <p:cNvSpPr/>
          <p:nvPr/>
        </p:nvSpPr>
        <p:spPr>
          <a:xfrm>
            <a:off x="7525440" y="195228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49" name="Text 39"/>
          <p:cNvSpPr/>
          <p:nvPr/>
        </p:nvSpPr>
        <p:spPr>
          <a:xfrm>
            <a:off x="7562160" y="196128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Low–Med</a:t>
            </a:r>
            <a:endParaRPr b="0" lang="en-US" sz="850" spc="-1" strike="noStrike">
              <a:solidFill>
                <a:srgbClr val="ffffff"/>
              </a:solidFill>
              <a:latin typeface="Arial"/>
            </a:endParaRPr>
          </a:p>
        </p:txBody>
      </p:sp>
      <p:sp>
        <p:nvSpPr>
          <p:cNvPr id="1150" name="Shape 40"/>
          <p:cNvSpPr/>
          <p:nvPr/>
        </p:nvSpPr>
        <p:spPr>
          <a:xfrm>
            <a:off x="320040" y="2295000"/>
            <a:ext cx="144252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51" name="Text 41"/>
          <p:cNvSpPr/>
          <p:nvPr/>
        </p:nvSpPr>
        <p:spPr>
          <a:xfrm>
            <a:off x="356760" y="230436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Privacy</a:t>
            </a:r>
            <a:endParaRPr b="0" lang="en-US" sz="850" spc="-1" strike="noStrike">
              <a:solidFill>
                <a:srgbClr val="ffffff"/>
              </a:solidFill>
              <a:latin typeface="Arial"/>
            </a:endParaRPr>
          </a:p>
        </p:txBody>
      </p:sp>
      <p:sp>
        <p:nvSpPr>
          <p:cNvPr id="1152" name="Shape 42"/>
          <p:cNvSpPr/>
          <p:nvPr/>
        </p:nvSpPr>
        <p:spPr>
          <a:xfrm>
            <a:off x="1783080" y="2295000"/>
            <a:ext cx="12780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53" name="Text 43"/>
          <p:cNvSpPr/>
          <p:nvPr/>
        </p:nvSpPr>
        <p:spPr>
          <a:xfrm>
            <a:off x="1819800" y="230436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None</a:t>
            </a:r>
            <a:endParaRPr b="0" lang="en-US" sz="850" spc="-1" strike="noStrike">
              <a:solidFill>
                <a:srgbClr val="ffffff"/>
              </a:solidFill>
              <a:latin typeface="Arial"/>
            </a:endParaRPr>
          </a:p>
        </p:txBody>
      </p:sp>
      <p:sp>
        <p:nvSpPr>
          <p:cNvPr id="1154" name="Shape 44"/>
          <p:cNvSpPr/>
          <p:nvPr/>
        </p:nvSpPr>
        <p:spPr>
          <a:xfrm>
            <a:off x="3081600" y="2295000"/>
            <a:ext cx="160704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55" name="Text 45"/>
          <p:cNvSpPr/>
          <p:nvPr/>
        </p:nvSpPr>
        <p:spPr>
          <a:xfrm>
            <a:off x="3117960" y="230436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None</a:t>
            </a:r>
            <a:endParaRPr b="0" lang="en-US" sz="850" spc="-1" strike="noStrike">
              <a:solidFill>
                <a:srgbClr val="ffffff"/>
              </a:solidFill>
              <a:latin typeface="Arial"/>
            </a:endParaRPr>
          </a:p>
        </p:txBody>
      </p:sp>
      <p:sp>
        <p:nvSpPr>
          <p:cNvPr id="1156" name="Shape 46"/>
          <p:cNvSpPr/>
          <p:nvPr/>
        </p:nvSpPr>
        <p:spPr>
          <a:xfrm>
            <a:off x="4709160" y="22950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57" name="Text 47"/>
          <p:cNvSpPr/>
          <p:nvPr/>
        </p:nvSpPr>
        <p:spPr>
          <a:xfrm>
            <a:off x="4745880" y="23043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Audio</a:t>
            </a:r>
            <a:endParaRPr b="0" lang="en-US" sz="850" spc="-1" strike="noStrike">
              <a:solidFill>
                <a:srgbClr val="ffffff"/>
              </a:solidFill>
              <a:latin typeface="Arial"/>
            </a:endParaRPr>
          </a:p>
        </p:txBody>
      </p:sp>
      <p:sp>
        <p:nvSpPr>
          <p:cNvPr id="1158" name="Shape 48"/>
          <p:cNvSpPr/>
          <p:nvPr/>
        </p:nvSpPr>
        <p:spPr>
          <a:xfrm>
            <a:off x="6117480" y="22950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59" name="Text 49"/>
          <p:cNvSpPr/>
          <p:nvPr/>
        </p:nvSpPr>
        <p:spPr>
          <a:xfrm>
            <a:off x="6153840" y="23043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Video/Face</a:t>
            </a:r>
            <a:endParaRPr b="0" lang="en-US" sz="850" spc="-1" strike="noStrike">
              <a:solidFill>
                <a:srgbClr val="ffffff"/>
              </a:solidFill>
              <a:latin typeface="Arial"/>
            </a:endParaRPr>
          </a:p>
        </p:txBody>
      </p:sp>
      <p:sp>
        <p:nvSpPr>
          <p:cNvPr id="1160" name="Shape 50"/>
          <p:cNvSpPr/>
          <p:nvPr/>
        </p:nvSpPr>
        <p:spPr>
          <a:xfrm>
            <a:off x="7525440" y="229500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61" name="Text 51"/>
          <p:cNvSpPr/>
          <p:nvPr/>
        </p:nvSpPr>
        <p:spPr>
          <a:xfrm>
            <a:off x="7562160" y="230436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a:t>
            </a:r>
            <a:r>
              <a:rPr b="1" lang="en-US" sz="850" spc="-1" strike="noStrike">
                <a:solidFill>
                  <a:srgbClr val="00ff9d"/>
                </a:solidFill>
                <a:latin typeface="Calibri"/>
              </a:rPr>
              <a:t>None</a:t>
            </a:r>
            <a:endParaRPr b="0" lang="en-US" sz="850" spc="-1" strike="noStrike">
              <a:solidFill>
                <a:srgbClr val="ffffff"/>
              </a:solidFill>
              <a:latin typeface="Arial"/>
            </a:endParaRPr>
          </a:p>
        </p:txBody>
      </p:sp>
      <p:sp>
        <p:nvSpPr>
          <p:cNvPr id="1162" name="Shape 52"/>
          <p:cNvSpPr/>
          <p:nvPr/>
        </p:nvSpPr>
        <p:spPr>
          <a:xfrm>
            <a:off x="320040" y="2638080"/>
            <a:ext cx="144252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63" name="Text 53"/>
          <p:cNvSpPr/>
          <p:nvPr/>
        </p:nvSpPr>
        <p:spPr>
          <a:xfrm>
            <a:off x="356760" y="264708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Dark / smoke</a:t>
            </a:r>
            <a:endParaRPr b="0" lang="en-US" sz="850" spc="-1" strike="noStrike">
              <a:solidFill>
                <a:srgbClr val="ffffff"/>
              </a:solidFill>
              <a:latin typeface="Arial"/>
            </a:endParaRPr>
          </a:p>
        </p:txBody>
      </p:sp>
      <p:sp>
        <p:nvSpPr>
          <p:cNvPr id="1164" name="Shape 54"/>
          <p:cNvSpPr/>
          <p:nvPr/>
        </p:nvSpPr>
        <p:spPr>
          <a:xfrm>
            <a:off x="1783080" y="2638080"/>
            <a:ext cx="12780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65" name="Text 55"/>
          <p:cNvSpPr/>
          <p:nvPr/>
        </p:nvSpPr>
        <p:spPr>
          <a:xfrm>
            <a:off x="1819800" y="264708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Yes</a:t>
            </a:r>
            <a:endParaRPr b="0" lang="en-US" sz="850" spc="-1" strike="noStrike">
              <a:solidFill>
                <a:srgbClr val="ffffff"/>
              </a:solidFill>
              <a:latin typeface="Arial"/>
            </a:endParaRPr>
          </a:p>
        </p:txBody>
      </p:sp>
      <p:sp>
        <p:nvSpPr>
          <p:cNvPr id="1166" name="Shape 56"/>
          <p:cNvSpPr/>
          <p:nvPr/>
        </p:nvSpPr>
        <p:spPr>
          <a:xfrm>
            <a:off x="3081600" y="2638080"/>
            <a:ext cx="160704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67" name="Text 57"/>
          <p:cNvSpPr/>
          <p:nvPr/>
        </p:nvSpPr>
        <p:spPr>
          <a:xfrm>
            <a:off x="3117960" y="264708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Yes</a:t>
            </a:r>
            <a:endParaRPr b="0" lang="en-US" sz="850" spc="-1" strike="noStrike">
              <a:solidFill>
                <a:srgbClr val="ffffff"/>
              </a:solidFill>
              <a:latin typeface="Arial"/>
            </a:endParaRPr>
          </a:p>
        </p:txBody>
      </p:sp>
      <p:sp>
        <p:nvSpPr>
          <p:cNvPr id="1168" name="Shape 58"/>
          <p:cNvSpPr/>
          <p:nvPr/>
        </p:nvSpPr>
        <p:spPr>
          <a:xfrm>
            <a:off x="4709160" y="26380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69" name="Text 59"/>
          <p:cNvSpPr/>
          <p:nvPr/>
        </p:nvSpPr>
        <p:spPr>
          <a:xfrm>
            <a:off x="4745880" y="26470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Yes</a:t>
            </a:r>
            <a:endParaRPr b="0" lang="en-US" sz="850" spc="-1" strike="noStrike">
              <a:solidFill>
                <a:srgbClr val="ffffff"/>
              </a:solidFill>
              <a:latin typeface="Arial"/>
            </a:endParaRPr>
          </a:p>
        </p:txBody>
      </p:sp>
      <p:sp>
        <p:nvSpPr>
          <p:cNvPr id="1170" name="Shape 60"/>
          <p:cNvSpPr/>
          <p:nvPr/>
        </p:nvSpPr>
        <p:spPr>
          <a:xfrm>
            <a:off x="6117480" y="26380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71" name="Text 61"/>
          <p:cNvSpPr/>
          <p:nvPr/>
        </p:nvSpPr>
        <p:spPr>
          <a:xfrm>
            <a:off x="6153840" y="26470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No</a:t>
            </a:r>
            <a:endParaRPr b="0" lang="en-US" sz="850" spc="-1" strike="noStrike">
              <a:solidFill>
                <a:srgbClr val="ffffff"/>
              </a:solidFill>
              <a:latin typeface="Arial"/>
            </a:endParaRPr>
          </a:p>
        </p:txBody>
      </p:sp>
      <p:sp>
        <p:nvSpPr>
          <p:cNvPr id="1172" name="Shape 62"/>
          <p:cNvSpPr/>
          <p:nvPr/>
        </p:nvSpPr>
        <p:spPr>
          <a:xfrm>
            <a:off x="7525440" y="263808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73" name="Text 63"/>
          <p:cNvSpPr/>
          <p:nvPr/>
        </p:nvSpPr>
        <p:spPr>
          <a:xfrm>
            <a:off x="7562160" y="264708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a:t>
            </a:r>
            <a:r>
              <a:rPr b="1" lang="en-US" sz="850" spc="-1" strike="noStrike">
                <a:solidFill>
                  <a:srgbClr val="00ff9d"/>
                </a:solidFill>
                <a:latin typeface="Calibri"/>
              </a:rPr>
              <a:t>Yes</a:t>
            </a:r>
            <a:endParaRPr b="0" lang="en-US" sz="850" spc="-1" strike="noStrike">
              <a:solidFill>
                <a:srgbClr val="ffffff"/>
              </a:solidFill>
              <a:latin typeface="Arial"/>
            </a:endParaRPr>
          </a:p>
        </p:txBody>
      </p:sp>
      <p:sp>
        <p:nvSpPr>
          <p:cNvPr id="1174" name="Shape 64"/>
          <p:cNvSpPr/>
          <p:nvPr/>
        </p:nvSpPr>
        <p:spPr>
          <a:xfrm>
            <a:off x="320040" y="2980800"/>
            <a:ext cx="144252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75" name="Text 65"/>
          <p:cNvSpPr/>
          <p:nvPr/>
        </p:nvSpPr>
        <p:spPr>
          <a:xfrm>
            <a:off x="356760" y="299016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Through walls</a:t>
            </a:r>
            <a:endParaRPr b="0" lang="en-US" sz="850" spc="-1" strike="noStrike">
              <a:solidFill>
                <a:srgbClr val="ffffff"/>
              </a:solidFill>
              <a:latin typeface="Arial"/>
            </a:endParaRPr>
          </a:p>
        </p:txBody>
      </p:sp>
      <p:sp>
        <p:nvSpPr>
          <p:cNvPr id="1176" name="Shape 66"/>
          <p:cNvSpPr/>
          <p:nvPr/>
        </p:nvSpPr>
        <p:spPr>
          <a:xfrm>
            <a:off x="1783080" y="2980800"/>
            <a:ext cx="12780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77" name="Text 67"/>
          <p:cNvSpPr/>
          <p:nvPr/>
        </p:nvSpPr>
        <p:spPr>
          <a:xfrm>
            <a:off x="1819800" y="299016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No</a:t>
            </a:r>
            <a:endParaRPr b="0" lang="en-US" sz="850" spc="-1" strike="noStrike">
              <a:solidFill>
                <a:srgbClr val="ffffff"/>
              </a:solidFill>
              <a:latin typeface="Arial"/>
            </a:endParaRPr>
          </a:p>
        </p:txBody>
      </p:sp>
      <p:sp>
        <p:nvSpPr>
          <p:cNvPr id="1178" name="Shape 68"/>
          <p:cNvSpPr/>
          <p:nvPr/>
        </p:nvSpPr>
        <p:spPr>
          <a:xfrm>
            <a:off x="3081600" y="2980800"/>
            <a:ext cx="160704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79" name="Text 69"/>
          <p:cNvSpPr/>
          <p:nvPr/>
        </p:nvSpPr>
        <p:spPr>
          <a:xfrm>
            <a:off x="3117960" y="299016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No</a:t>
            </a:r>
            <a:endParaRPr b="0" lang="en-US" sz="850" spc="-1" strike="noStrike">
              <a:solidFill>
                <a:srgbClr val="ffffff"/>
              </a:solidFill>
              <a:latin typeface="Arial"/>
            </a:endParaRPr>
          </a:p>
        </p:txBody>
      </p:sp>
      <p:sp>
        <p:nvSpPr>
          <p:cNvPr id="1180" name="Shape 70"/>
          <p:cNvSpPr/>
          <p:nvPr/>
        </p:nvSpPr>
        <p:spPr>
          <a:xfrm>
            <a:off x="4709160" y="29808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81" name="Text 71"/>
          <p:cNvSpPr/>
          <p:nvPr/>
        </p:nvSpPr>
        <p:spPr>
          <a:xfrm>
            <a:off x="4745880" y="29901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Partial</a:t>
            </a:r>
            <a:endParaRPr b="0" lang="en-US" sz="850" spc="-1" strike="noStrike">
              <a:solidFill>
                <a:srgbClr val="ffffff"/>
              </a:solidFill>
              <a:latin typeface="Arial"/>
            </a:endParaRPr>
          </a:p>
        </p:txBody>
      </p:sp>
      <p:sp>
        <p:nvSpPr>
          <p:cNvPr id="1182" name="Shape 72"/>
          <p:cNvSpPr/>
          <p:nvPr/>
        </p:nvSpPr>
        <p:spPr>
          <a:xfrm>
            <a:off x="6117480" y="29808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83" name="Text 73"/>
          <p:cNvSpPr/>
          <p:nvPr/>
        </p:nvSpPr>
        <p:spPr>
          <a:xfrm>
            <a:off x="6153840" y="29901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No</a:t>
            </a:r>
            <a:endParaRPr b="0" lang="en-US" sz="850" spc="-1" strike="noStrike">
              <a:solidFill>
                <a:srgbClr val="ffffff"/>
              </a:solidFill>
              <a:latin typeface="Arial"/>
            </a:endParaRPr>
          </a:p>
        </p:txBody>
      </p:sp>
      <p:sp>
        <p:nvSpPr>
          <p:cNvPr id="1184" name="Shape 74"/>
          <p:cNvSpPr/>
          <p:nvPr/>
        </p:nvSpPr>
        <p:spPr>
          <a:xfrm>
            <a:off x="7525440" y="298080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85" name="Text 75"/>
          <p:cNvSpPr/>
          <p:nvPr/>
        </p:nvSpPr>
        <p:spPr>
          <a:xfrm>
            <a:off x="7562160" y="299016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a:t>
            </a:r>
            <a:r>
              <a:rPr b="1" lang="en-US" sz="850" spc="-1" strike="noStrike">
                <a:solidFill>
                  <a:srgbClr val="00ff9d"/>
                </a:solidFill>
                <a:latin typeface="Calibri"/>
              </a:rPr>
              <a:t>NLOS coverage, not imaging</a:t>
            </a:r>
            <a:endParaRPr b="0" lang="en-US" sz="850" spc="-1" strike="noStrike">
              <a:solidFill>
                <a:srgbClr val="ffffff"/>
              </a:solidFill>
              <a:latin typeface="Arial"/>
            </a:endParaRPr>
          </a:p>
        </p:txBody>
      </p:sp>
      <p:sp>
        <p:nvSpPr>
          <p:cNvPr id="1186" name="Shape 76"/>
          <p:cNvSpPr/>
          <p:nvPr/>
        </p:nvSpPr>
        <p:spPr>
          <a:xfrm>
            <a:off x="320040" y="3323880"/>
            <a:ext cx="144252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87" name="Text 77"/>
          <p:cNvSpPr/>
          <p:nvPr/>
        </p:nvSpPr>
        <p:spPr>
          <a:xfrm>
            <a:off x="356760" y="333288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Install HW</a:t>
            </a:r>
            <a:endParaRPr b="0" lang="en-US" sz="850" spc="-1" strike="noStrike">
              <a:solidFill>
                <a:srgbClr val="ffffff"/>
              </a:solidFill>
              <a:latin typeface="Arial"/>
            </a:endParaRPr>
          </a:p>
        </p:txBody>
      </p:sp>
      <p:sp>
        <p:nvSpPr>
          <p:cNvPr id="1188" name="Shape 78"/>
          <p:cNvSpPr/>
          <p:nvPr/>
        </p:nvSpPr>
        <p:spPr>
          <a:xfrm>
            <a:off x="1783080" y="3323880"/>
            <a:ext cx="12780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89" name="Text 79"/>
          <p:cNvSpPr/>
          <p:nvPr/>
        </p:nvSpPr>
        <p:spPr>
          <a:xfrm>
            <a:off x="1819800" y="333288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New sensor</a:t>
            </a:r>
            <a:endParaRPr b="0" lang="en-US" sz="850" spc="-1" strike="noStrike">
              <a:solidFill>
                <a:srgbClr val="ffffff"/>
              </a:solidFill>
              <a:latin typeface="Arial"/>
            </a:endParaRPr>
          </a:p>
        </p:txBody>
      </p:sp>
      <p:sp>
        <p:nvSpPr>
          <p:cNvPr id="1190" name="Shape 80"/>
          <p:cNvSpPr/>
          <p:nvPr/>
        </p:nvSpPr>
        <p:spPr>
          <a:xfrm>
            <a:off x="3081600" y="3323880"/>
            <a:ext cx="160704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91" name="Text 81"/>
          <p:cNvSpPr/>
          <p:nvPr/>
        </p:nvSpPr>
        <p:spPr>
          <a:xfrm>
            <a:off x="3117960" y="333288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New sensor</a:t>
            </a:r>
            <a:endParaRPr b="0" lang="en-US" sz="850" spc="-1" strike="noStrike">
              <a:solidFill>
                <a:srgbClr val="ffffff"/>
              </a:solidFill>
              <a:latin typeface="Arial"/>
            </a:endParaRPr>
          </a:p>
        </p:txBody>
      </p:sp>
      <p:sp>
        <p:nvSpPr>
          <p:cNvPr id="1192" name="Shape 82"/>
          <p:cNvSpPr/>
          <p:nvPr/>
        </p:nvSpPr>
        <p:spPr>
          <a:xfrm>
            <a:off x="4709160" y="33238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93" name="Text 83"/>
          <p:cNvSpPr/>
          <p:nvPr/>
        </p:nvSpPr>
        <p:spPr>
          <a:xfrm>
            <a:off x="4745880" y="33328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Smart device</a:t>
            </a:r>
            <a:endParaRPr b="0" lang="en-US" sz="850" spc="-1" strike="noStrike">
              <a:solidFill>
                <a:srgbClr val="ffffff"/>
              </a:solidFill>
              <a:latin typeface="Arial"/>
            </a:endParaRPr>
          </a:p>
        </p:txBody>
      </p:sp>
      <p:sp>
        <p:nvSpPr>
          <p:cNvPr id="1194" name="Shape 84"/>
          <p:cNvSpPr/>
          <p:nvPr/>
        </p:nvSpPr>
        <p:spPr>
          <a:xfrm>
            <a:off x="6117480" y="33238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95" name="Text 85"/>
          <p:cNvSpPr/>
          <p:nvPr/>
        </p:nvSpPr>
        <p:spPr>
          <a:xfrm>
            <a:off x="6153840" y="33328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Camera+GPU</a:t>
            </a:r>
            <a:endParaRPr b="0" lang="en-US" sz="850" spc="-1" strike="noStrike">
              <a:solidFill>
                <a:srgbClr val="ffffff"/>
              </a:solidFill>
              <a:latin typeface="Arial"/>
            </a:endParaRPr>
          </a:p>
        </p:txBody>
      </p:sp>
      <p:sp>
        <p:nvSpPr>
          <p:cNvPr id="1196" name="Shape 86"/>
          <p:cNvSpPr/>
          <p:nvPr/>
        </p:nvSpPr>
        <p:spPr>
          <a:xfrm>
            <a:off x="7525440" y="332388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97" name="Text 87"/>
          <p:cNvSpPr/>
          <p:nvPr/>
        </p:nvSpPr>
        <p:spPr>
          <a:xfrm>
            <a:off x="7562160" y="333288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a:t>
            </a:r>
            <a:r>
              <a:rPr b="1" lang="en-US" sz="850" spc="-1" strike="noStrike">
                <a:solidFill>
                  <a:srgbClr val="00ff9d"/>
                </a:solidFill>
                <a:latin typeface="Calibri"/>
              </a:rPr>
              <a:t>Reuse AP</a:t>
            </a:r>
            <a:endParaRPr b="0" lang="en-US" sz="850" spc="-1" strike="noStrike">
              <a:solidFill>
                <a:srgbClr val="ffffff"/>
              </a:solidFill>
              <a:latin typeface="Arial"/>
            </a:endParaRPr>
          </a:p>
        </p:txBody>
      </p:sp>
      <p:sp>
        <p:nvSpPr>
          <p:cNvPr id="1198" name="Shape 88"/>
          <p:cNvSpPr/>
          <p:nvPr/>
        </p:nvSpPr>
        <p:spPr>
          <a:xfrm>
            <a:off x="320040" y="3666600"/>
            <a:ext cx="144252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99" name="Text 89"/>
          <p:cNvSpPr/>
          <p:nvPr/>
        </p:nvSpPr>
        <p:spPr>
          <a:xfrm>
            <a:off x="356760" y="367596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Cost</a:t>
            </a:r>
            <a:endParaRPr b="0" lang="en-US" sz="850" spc="-1" strike="noStrike">
              <a:solidFill>
                <a:srgbClr val="ffffff"/>
              </a:solidFill>
              <a:latin typeface="Arial"/>
            </a:endParaRPr>
          </a:p>
        </p:txBody>
      </p:sp>
      <p:sp>
        <p:nvSpPr>
          <p:cNvPr id="1200" name="Shape 90"/>
          <p:cNvSpPr/>
          <p:nvPr/>
        </p:nvSpPr>
        <p:spPr>
          <a:xfrm>
            <a:off x="1783080" y="3666600"/>
            <a:ext cx="12780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01" name="Text 91"/>
          <p:cNvSpPr/>
          <p:nvPr/>
        </p:nvSpPr>
        <p:spPr>
          <a:xfrm>
            <a:off x="1819800" y="367596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a:t>
            </a:r>
            <a:endParaRPr b="0" lang="en-US" sz="850" spc="-1" strike="noStrike">
              <a:solidFill>
                <a:srgbClr val="ffffff"/>
              </a:solidFill>
              <a:latin typeface="Arial"/>
            </a:endParaRPr>
          </a:p>
        </p:txBody>
      </p:sp>
      <p:sp>
        <p:nvSpPr>
          <p:cNvPr id="1202" name="Shape 92"/>
          <p:cNvSpPr/>
          <p:nvPr/>
        </p:nvSpPr>
        <p:spPr>
          <a:xfrm>
            <a:off x="3081600" y="3666600"/>
            <a:ext cx="160704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03" name="Text 93"/>
          <p:cNvSpPr/>
          <p:nvPr/>
        </p:nvSpPr>
        <p:spPr>
          <a:xfrm>
            <a:off x="3117960" y="367596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a:t>
            </a:r>
            <a:endParaRPr b="0" lang="en-US" sz="850" spc="-1" strike="noStrike">
              <a:solidFill>
                <a:srgbClr val="ffffff"/>
              </a:solidFill>
              <a:latin typeface="Arial"/>
            </a:endParaRPr>
          </a:p>
        </p:txBody>
      </p:sp>
      <p:sp>
        <p:nvSpPr>
          <p:cNvPr id="1204" name="Shape 94"/>
          <p:cNvSpPr/>
          <p:nvPr/>
        </p:nvSpPr>
        <p:spPr>
          <a:xfrm>
            <a:off x="4709160" y="36666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05" name="Text 95"/>
          <p:cNvSpPr/>
          <p:nvPr/>
        </p:nvSpPr>
        <p:spPr>
          <a:xfrm>
            <a:off x="4745880" y="36759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a:t>
            </a:r>
            <a:endParaRPr b="0" lang="en-US" sz="850" spc="-1" strike="noStrike">
              <a:solidFill>
                <a:srgbClr val="ffffff"/>
              </a:solidFill>
              <a:latin typeface="Arial"/>
            </a:endParaRPr>
          </a:p>
        </p:txBody>
      </p:sp>
      <p:sp>
        <p:nvSpPr>
          <p:cNvPr id="1206" name="Shape 96"/>
          <p:cNvSpPr/>
          <p:nvPr/>
        </p:nvSpPr>
        <p:spPr>
          <a:xfrm>
            <a:off x="6117480" y="36666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07" name="Text 97"/>
          <p:cNvSpPr/>
          <p:nvPr/>
        </p:nvSpPr>
        <p:spPr>
          <a:xfrm>
            <a:off x="6153840" y="36759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a:t>
            </a:r>
            <a:endParaRPr b="0" lang="en-US" sz="850" spc="-1" strike="noStrike">
              <a:solidFill>
                <a:srgbClr val="ffffff"/>
              </a:solidFill>
              <a:latin typeface="Arial"/>
            </a:endParaRPr>
          </a:p>
        </p:txBody>
      </p:sp>
      <p:sp>
        <p:nvSpPr>
          <p:cNvPr id="1208" name="Shape 98"/>
          <p:cNvSpPr/>
          <p:nvPr/>
        </p:nvSpPr>
        <p:spPr>
          <a:xfrm>
            <a:off x="7525440" y="366660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09" name="Text 99"/>
          <p:cNvSpPr/>
          <p:nvPr/>
        </p:nvSpPr>
        <p:spPr>
          <a:xfrm>
            <a:off x="7562160" y="367596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(infra)</a:t>
            </a:r>
            <a:endParaRPr b="0" lang="en-US" sz="850" spc="-1" strike="noStrike">
              <a:solidFill>
                <a:srgbClr val="ffffff"/>
              </a:solidFill>
              <a:latin typeface="Arial"/>
            </a:endParaRPr>
          </a:p>
        </p:txBody>
      </p:sp>
      <p:sp>
        <p:nvSpPr>
          <p:cNvPr id="1210" name="Shape 100"/>
          <p:cNvSpPr/>
          <p:nvPr/>
        </p:nvSpPr>
        <p:spPr>
          <a:xfrm>
            <a:off x="320040" y="4009680"/>
            <a:ext cx="144252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11" name="Text 101"/>
          <p:cNvSpPr/>
          <p:nvPr/>
        </p:nvSpPr>
        <p:spPr>
          <a:xfrm>
            <a:off x="356760" y="401868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Power</a:t>
            </a:r>
            <a:endParaRPr b="0" lang="en-US" sz="850" spc="-1" strike="noStrike">
              <a:solidFill>
                <a:srgbClr val="ffffff"/>
              </a:solidFill>
              <a:latin typeface="Arial"/>
            </a:endParaRPr>
          </a:p>
        </p:txBody>
      </p:sp>
      <p:sp>
        <p:nvSpPr>
          <p:cNvPr id="1212" name="Shape 102"/>
          <p:cNvSpPr/>
          <p:nvPr/>
        </p:nvSpPr>
        <p:spPr>
          <a:xfrm>
            <a:off x="1783080" y="4009680"/>
            <a:ext cx="12780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13" name="Text 103"/>
          <p:cNvSpPr/>
          <p:nvPr/>
        </p:nvSpPr>
        <p:spPr>
          <a:xfrm>
            <a:off x="1819800" y="401868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Low</a:t>
            </a:r>
            <a:endParaRPr b="0" lang="en-US" sz="850" spc="-1" strike="noStrike">
              <a:solidFill>
                <a:srgbClr val="ffffff"/>
              </a:solidFill>
              <a:latin typeface="Arial"/>
            </a:endParaRPr>
          </a:p>
        </p:txBody>
      </p:sp>
      <p:sp>
        <p:nvSpPr>
          <p:cNvPr id="1214" name="Shape 104"/>
          <p:cNvSpPr/>
          <p:nvPr/>
        </p:nvSpPr>
        <p:spPr>
          <a:xfrm>
            <a:off x="3081600" y="4009680"/>
            <a:ext cx="160704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15" name="Text 105"/>
          <p:cNvSpPr/>
          <p:nvPr/>
        </p:nvSpPr>
        <p:spPr>
          <a:xfrm>
            <a:off x="3117960" y="401868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Med–High</a:t>
            </a:r>
            <a:endParaRPr b="0" lang="en-US" sz="850" spc="-1" strike="noStrike">
              <a:solidFill>
                <a:srgbClr val="ffffff"/>
              </a:solidFill>
              <a:latin typeface="Arial"/>
            </a:endParaRPr>
          </a:p>
        </p:txBody>
      </p:sp>
      <p:sp>
        <p:nvSpPr>
          <p:cNvPr id="1216" name="Shape 106"/>
          <p:cNvSpPr/>
          <p:nvPr/>
        </p:nvSpPr>
        <p:spPr>
          <a:xfrm>
            <a:off x="4709160" y="40096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17" name="Text 107"/>
          <p:cNvSpPr/>
          <p:nvPr/>
        </p:nvSpPr>
        <p:spPr>
          <a:xfrm>
            <a:off x="4745880" y="40186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Low–Med</a:t>
            </a:r>
            <a:endParaRPr b="0" lang="en-US" sz="850" spc="-1" strike="noStrike">
              <a:solidFill>
                <a:srgbClr val="ffffff"/>
              </a:solidFill>
              <a:latin typeface="Arial"/>
            </a:endParaRPr>
          </a:p>
        </p:txBody>
      </p:sp>
      <p:sp>
        <p:nvSpPr>
          <p:cNvPr id="1218" name="Shape 108"/>
          <p:cNvSpPr/>
          <p:nvPr/>
        </p:nvSpPr>
        <p:spPr>
          <a:xfrm>
            <a:off x="6117480" y="4009680"/>
            <a:ext cx="1387800" cy="33156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19" name="Text 109"/>
          <p:cNvSpPr/>
          <p:nvPr/>
        </p:nvSpPr>
        <p:spPr>
          <a:xfrm>
            <a:off x="6153840" y="401868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High</a:t>
            </a:r>
            <a:endParaRPr b="0" lang="en-US" sz="850" spc="-1" strike="noStrike">
              <a:solidFill>
                <a:srgbClr val="ffffff"/>
              </a:solidFill>
              <a:latin typeface="Arial"/>
            </a:endParaRPr>
          </a:p>
        </p:txBody>
      </p:sp>
      <p:sp>
        <p:nvSpPr>
          <p:cNvPr id="1220" name="Shape 110"/>
          <p:cNvSpPr/>
          <p:nvPr/>
        </p:nvSpPr>
        <p:spPr>
          <a:xfrm>
            <a:off x="7525440" y="400968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21" name="Text 111"/>
          <p:cNvSpPr/>
          <p:nvPr/>
        </p:nvSpPr>
        <p:spPr>
          <a:xfrm>
            <a:off x="7562160" y="401868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Med (MAC PM)</a:t>
            </a:r>
            <a:endParaRPr b="0" lang="en-US" sz="850" spc="-1" strike="noStrike">
              <a:solidFill>
                <a:srgbClr val="ffffff"/>
              </a:solidFill>
              <a:latin typeface="Arial"/>
            </a:endParaRPr>
          </a:p>
        </p:txBody>
      </p:sp>
      <p:sp>
        <p:nvSpPr>
          <p:cNvPr id="1222" name="Shape 112"/>
          <p:cNvSpPr/>
          <p:nvPr/>
        </p:nvSpPr>
        <p:spPr>
          <a:xfrm>
            <a:off x="320040" y="4352400"/>
            <a:ext cx="144252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23" name="Text 113"/>
          <p:cNvSpPr/>
          <p:nvPr/>
        </p:nvSpPr>
        <p:spPr>
          <a:xfrm>
            <a:off x="356760" y="4361760"/>
            <a:ext cx="1387800" cy="313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e8f4fd"/>
                </a:solidFill>
                <a:latin typeface="Calibri"/>
              </a:rPr>
              <a:t>Interference</a:t>
            </a:r>
            <a:endParaRPr b="0" lang="en-US" sz="850" spc="-1" strike="noStrike">
              <a:solidFill>
                <a:srgbClr val="ffffff"/>
              </a:solidFill>
              <a:latin typeface="Arial"/>
            </a:endParaRPr>
          </a:p>
        </p:txBody>
      </p:sp>
      <p:sp>
        <p:nvSpPr>
          <p:cNvPr id="1224" name="Shape 114"/>
          <p:cNvSpPr/>
          <p:nvPr/>
        </p:nvSpPr>
        <p:spPr>
          <a:xfrm>
            <a:off x="1783080" y="4352400"/>
            <a:ext cx="12780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25" name="Text 115"/>
          <p:cNvSpPr/>
          <p:nvPr/>
        </p:nvSpPr>
        <p:spPr>
          <a:xfrm>
            <a:off x="1819800" y="4361760"/>
            <a:ext cx="1223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Lighting</a:t>
            </a:r>
            <a:endParaRPr b="0" lang="en-US" sz="850" spc="-1" strike="noStrike">
              <a:solidFill>
                <a:srgbClr val="ffffff"/>
              </a:solidFill>
              <a:latin typeface="Arial"/>
            </a:endParaRPr>
          </a:p>
        </p:txBody>
      </p:sp>
      <p:sp>
        <p:nvSpPr>
          <p:cNvPr id="1226" name="Shape 116"/>
          <p:cNvSpPr/>
          <p:nvPr/>
        </p:nvSpPr>
        <p:spPr>
          <a:xfrm>
            <a:off x="3081600" y="4352400"/>
            <a:ext cx="160704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27" name="Text 117"/>
          <p:cNvSpPr/>
          <p:nvPr/>
        </p:nvSpPr>
        <p:spPr>
          <a:xfrm>
            <a:off x="3117960" y="4361760"/>
            <a:ext cx="15523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Limited</a:t>
            </a:r>
            <a:endParaRPr b="0" lang="en-US" sz="850" spc="-1" strike="noStrike">
              <a:solidFill>
                <a:srgbClr val="ffffff"/>
              </a:solidFill>
              <a:latin typeface="Arial"/>
            </a:endParaRPr>
          </a:p>
        </p:txBody>
      </p:sp>
      <p:sp>
        <p:nvSpPr>
          <p:cNvPr id="1228" name="Shape 118"/>
          <p:cNvSpPr/>
          <p:nvPr/>
        </p:nvSpPr>
        <p:spPr>
          <a:xfrm>
            <a:off x="4709160" y="43524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29" name="Text 119"/>
          <p:cNvSpPr/>
          <p:nvPr/>
        </p:nvSpPr>
        <p:spPr>
          <a:xfrm>
            <a:off x="4745880" y="43617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TV / music</a:t>
            </a:r>
            <a:endParaRPr b="0" lang="en-US" sz="850" spc="-1" strike="noStrike">
              <a:solidFill>
                <a:srgbClr val="ffffff"/>
              </a:solidFill>
              <a:latin typeface="Arial"/>
            </a:endParaRPr>
          </a:p>
        </p:txBody>
      </p:sp>
      <p:sp>
        <p:nvSpPr>
          <p:cNvPr id="1230" name="Shape 120"/>
          <p:cNvSpPr/>
          <p:nvPr/>
        </p:nvSpPr>
        <p:spPr>
          <a:xfrm>
            <a:off x="6117480" y="4352400"/>
            <a:ext cx="1387800" cy="33156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31" name="Text 121"/>
          <p:cNvSpPr/>
          <p:nvPr/>
        </p:nvSpPr>
        <p:spPr>
          <a:xfrm>
            <a:off x="6153840" y="4361760"/>
            <a:ext cx="133272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e8f4fd"/>
                </a:solidFill>
                <a:latin typeface="Calibri"/>
              </a:rPr>
              <a:t>Shadow/light</a:t>
            </a:r>
            <a:endParaRPr b="0" lang="en-US" sz="850" spc="-1" strike="noStrike">
              <a:solidFill>
                <a:srgbClr val="ffffff"/>
              </a:solidFill>
              <a:latin typeface="Arial"/>
            </a:endParaRPr>
          </a:p>
        </p:txBody>
      </p:sp>
      <p:sp>
        <p:nvSpPr>
          <p:cNvPr id="1232" name="Shape 122"/>
          <p:cNvSpPr/>
          <p:nvPr/>
        </p:nvSpPr>
        <p:spPr>
          <a:xfrm>
            <a:off x="7525440" y="4352400"/>
            <a:ext cx="1296360" cy="331560"/>
          </a:xfrm>
          <a:prstGeom prst="rect">
            <a:avLst/>
          </a:prstGeom>
          <a:solidFill>
            <a:srgbClr val="0a282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33" name="Text 123"/>
          <p:cNvSpPr/>
          <p:nvPr/>
        </p:nvSpPr>
        <p:spPr>
          <a:xfrm>
            <a:off x="7562160" y="4361760"/>
            <a:ext cx="1241280" cy="3132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CCA / congestion</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3"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OVERVIEW</a:t>
            </a:r>
            <a:endParaRPr b="0" lang="en-US" sz="750" spc="-1" strike="noStrike">
              <a:solidFill>
                <a:srgbClr val="ffffff"/>
              </a:solidFill>
              <a:latin typeface="Arial"/>
            </a:endParaRPr>
          </a:p>
        </p:txBody>
      </p:sp>
      <p:sp>
        <p:nvSpPr>
          <p:cNvPr id="34"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Talk Outline</a:t>
            </a:r>
            <a:endParaRPr b="0" lang="en-US" sz="2600" spc="-1" strike="noStrike">
              <a:solidFill>
                <a:srgbClr val="ffffff"/>
              </a:solidFill>
              <a:latin typeface="Arial"/>
            </a:endParaRPr>
          </a:p>
        </p:txBody>
      </p:sp>
      <p:sp>
        <p:nvSpPr>
          <p:cNvPr id="35"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36" name="Shape 4"/>
          <p:cNvSpPr/>
          <p:nvPr/>
        </p:nvSpPr>
        <p:spPr>
          <a:xfrm>
            <a:off x="320040" y="1234440"/>
            <a:ext cx="326880" cy="3088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7" name="Text 5"/>
          <p:cNvSpPr/>
          <p:nvPr/>
        </p:nvSpPr>
        <p:spPr>
          <a:xfrm>
            <a:off x="320040" y="123444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01</a:t>
            </a:r>
            <a:endParaRPr b="0" lang="en-US" sz="850" spc="-1" strike="noStrike">
              <a:solidFill>
                <a:srgbClr val="ffffff"/>
              </a:solidFill>
              <a:latin typeface="Arial"/>
            </a:endParaRPr>
          </a:p>
        </p:txBody>
      </p:sp>
      <p:sp>
        <p:nvSpPr>
          <p:cNvPr id="38" name="Text 6"/>
          <p:cNvSpPr/>
          <p:nvPr/>
        </p:nvSpPr>
        <p:spPr>
          <a:xfrm>
            <a:off x="722520" y="1261800"/>
            <a:ext cx="36097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History of Wi-Fi Sensing</a:t>
            </a:r>
            <a:endParaRPr b="0" lang="en-US" sz="1100" spc="-1" strike="noStrike">
              <a:solidFill>
                <a:srgbClr val="ffffff"/>
              </a:solidFill>
              <a:latin typeface="Arial"/>
            </a:endParaRPr>
          </a:p>
        </p:txBody>
      </p:sp>
      <p:sp>
        <p:nvSpPr>
          <p:cNvPr id="39" name="Shape 7"/>
          <p:cNvSpPr/>
          <p:nvPr/>
        </p:nvSpPr>
        <p:spPr>
          <a:xfrm>
            <a:off x="320040" y="1801440"/>
            <a:ext cx="326880" cy="3088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40" name="Text 8"/>
          <p:cNvSpPr/>
          <p:nvPr/>
        </p:nvSpPr>
        <p:spPr>
          <a:xfrm>
            <a:off x="320040" y="180144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02</a:t>
            </a:r>
            <a:endParaRPr b="0" lang="en-US" sz="850" spc="-1" strike="noStrike">
              <a:solidFill>
                <a:srgbClr val="ffffff"/>
              </a:solidFill>
              <a:latin typeface="Arial"/>
            </a:endParaRPr>
          </a:p>
        </p:txBody>
      </p:sp>
      <p:sp>
        <p:nvSpPr>
          <p:cNvPr id="41" name="Text 9"/>
          <p:cNvSpPr/>
          <p:nvPr/>
        </p:nvSpPr>
        <p:spPr>
          <a:xfrm>
            <a:off x="722520" y="1828800"/>
            <a:ext cx="36097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How Wi-Fi Sensing Works — CSI Fundamentals</a:t>
            </a:r>
            <a:endParaRPr b="0" lang="en-US" sz="1100" spc="-1" strike="noStrike">
              <a:solidFill>
                <a:srgbClr val="ffffff"/>
              </a:solidFill>
              <a:latin typeface="Arial"/>
            </a:endParaRPr>
          </a:p>
        </p:txBody>
      </p:sp>
      <p:sp>
        <p:nvSpPr>
          <p:cNvPr id="42" name="Shape 10"/>
          <p:cNvSpPr/>
          <p:nvPr/>
        </p:nvSpPr>
        <p:spPr>
          <a:xfrm>
            <a:off x="320040" y="2368440"/>
            <a:ext cx="326880" cy="3088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43" name="Text 11"/>
          <p:cNvSpPr/>
          <p:nvPr/>
        </p:nvSpPr>
        <p:spPr>
          <a:xfrm>
            <a:off x="320040" y="236844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03</a:t>
            </a:r>
            <a:endParaRPr b="0" lang="en-US" sz="850" spc="-1" strike="noStrike">
              <a:solidFill>
                <a:srgbClr val="ffffff"/>
              </a:solidFill>
              <a:latin typeface="Arial"/>
            </a:endParaRPr>
          </a:p>
        </p:txBody>
      </p:sp>
      <p:sp>
        <p:nvSpPr>
          <p:cNvPr id="44" name="Text 12"/>
          <p:cNvSpPr/>
          <p:nvPr/>
        </p:nvSpPr>
        <p:spPr>
          <a:xfrm>
            <a:off x="722520" y="2395800"/>
            <a:ext cx="36097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Proprietary Chips: Ingenuity &amp; Limitations</a:t>
            </a:r>
            <a:endParaRPr b="0" lang="en-US" sz="1100" spc="-1" strike="noStrike">
              <a:solidFill>
                <a:srgbClr val="ffffff"/>
              </a:solidFill>
              <a:latin typeface="Arial"/>
            </a:endParaRPr>
          </a:p>
        </p:txBody>
      </p:sp>
      <p:sp>
        <p:nvSpPr>
          <p:cNvPr id="45" name="Shape 13"/>
          <p:cNvSpPr/>
          <p:nvPr/>
        </p:nvSpPr>
        <p:spPr>
          <a:xfrm>
            <a:off x="320040" y="2935080"/>
            <a:ext cx="326880" cy="3088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46" name="Text 14"/>
          <p:cNvSpPr/>
          <p:nvPr/>
        </p:nvSpPr>
        <p:spPr>
          <a:xfrm>
            <a:off x="320040" y="293508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04</a:t>
            </a:r>
            <a:endParaRPr b="0" lang="en-US" sz="850" spc="-1" strike="noStrike">
              <a:solidFill>
                <a:srgbClr val="ffffff"/>
              </a:solidFill>
              <a:latin typeface="Arial"/>
            </a:endParaRPr>
          </a:p>
        </p:txBody>
      </p:sp>
      <p:sp>
        <p:nvSpPr>
          <p:cNvPr id="47" name="Text 15"/>
          <p:cNvSpPr/>
          <p:nvPr/>
        </p:nvSpPr>
        <p:spPr>
          <a:xfrm>
            <a:off x="722520" y="2962800"/>
            <a:ext cx="36097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802.11bf — The Standard That Changes Everything</a:t>
            </a:r>
            <a:endParaRPr b="0" lang="en-US" sz="1100" spc="-1" strike="noStrike">
              <a:solidFill>
                <a:srgbClr val="ffffff"/>
              </a:solidFill>
              <a:latin typeface="Arial"/>
            </a:endParaRPr>
          </a:p>
        </p:txBody>
      </p:sp>
      <p:sp>
        <p:nvSpPr>
          <p:cNvPr id="48" name="Shape 16"/>
          <p:cNvSpPr/>
          <p:nvPr/>
        </p:nvSpPr>
        <p:spPr>
          <a:xfrm>
            <a:off x="320040" y="3502080"/>
            <a:ext cx="326880" cy="3088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49" name="Text 17"/>
          <p:cNvSpPr/>
          <p:nvPr/>
        </p:nvSpPr>
        <p:spPr>
          <a:xfrm>
            <a:off x="320040" y="350208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05</a:t>
            </a:r>
            <a:endParaRPr b="0" lang="en-US" sz="850" spc="-1" strike="noStrike">
              <a:solidFill>
                <a:srgbClr val="ffffff"/>
              </a:solidFill>
              <a:latin typeface="Arial"/>
            </a:endParaRPr>
          </a:p>
        </p:txBody>
      </p:sp>
      <p:sp>
        <p:nvSpPr>
          <p:cNvPr id="50" name="Text 18"/>
          <p:cNvSpPr/>
          <p:nvPr/>
        </p:nvSpPr>
        <p:spPr>
          <a:xfrm>
            <a:off x="722520" y="3529440"/>
            <a:ext cx="36097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802.11bf Deep Dive — Handshake &amp; CSI Flow</a:t>
            </a:r>
            <a:endParaRPr b="0" lang="en-US" sz="1100" spc="-1" strike="noStrike">
              <a:solidFill>
                <a:srgbClr val="ffffff"/>
              </a:solidFill>
              <a:latin typeface="Arial"/>
            </a:endParaRPr>
          </a:p>
        </p:txBody>
      </p:sp>
      <p:sp>
        <p:nvSpPr>
          <p:cNvPr id="51" name="Shape 19"/>
          <p:cNvSpPr/>
          <p:nvPr/>
        </p:nvSpPr>
        <p:spPr>
          <a:xfrm>
            <a:off x="320040" y="4069080"/>
            <a:ext cx="326880" cy="3088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52" name="Text 20"/>
          <p:cNvSpPr/>
          <p:nvPr/>
        </p:nvSpPr>
        <p:spPr>
          <a:xfrm>
            <a:off x="320040" y="406908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06</a:t>
            </a:r>
            <a:endParaRPr b="0" lang="en-US" sz="850" spc="-1" strike="noStrike">
              <a:solidFill>
                <a:srgbClr val="ffffff"/>
              </a:solidFill>
              <a:latin typeface="Arial"/>
            </a:endParaRPr>
          </a:p>
        </p:txBody>
      </p:sp>
      <p:sp>
        <p:nvSpPr>
          <p:cNvPr id="53" name="Text 21"/>
          <p:cNvSpPr/>
          <p:nvPr/>
        </p:nvSpPr>
        <p:spPr>
          <a:xfrm>
            <a:off x="722520" y="4096440"/>
            <a:ext cx="36097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CSI in Plain English — What Does Sensing Look Like?</a:t>
            </a:r>
            <a:endParaRPr b="0" lang="en-US" sz="1100" spc="-1" strike="noStrike">
              <a:solidFill>
                <a:srgbClr val="ffffff"/>
              </a:solidFill>
              <a:latin typeface="Arial"/>
            </a:endParaRPr>
          </a:p>
        </p:txBody>
      </p:sp>
      <p:sp>
        <p:nvSpPr>
          <p:cNvPr id="54" name="Shape 22"/>
          <p:cNvSpPr/>
          <p:nvPr/>
        </p:nvSpPr>
        <p:spPr>
          <a:xfrm>
            <a:off x="4572000" y="1234440"/>
            <a:ext cx="326880" cy="308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55" name="Text 23"/>
          <p:cNvSpPr/>
          <p:nvPr/>
        </p:nvSpPr>
        <p:spPr>
          <a:xfrm>
            <a:off x="4572000" y="123444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07</a:t>
            </a:r>
            <a:endParaRPr b="0" lang="en-US" sz="850" spc="-1" strike="noStrike">
              <a:solidFill>
                <a:srgbClr val="ffffff"/>
              </a:solidFill>
              <a:latin typeface="Arial"/>
            </a:endParaRPr>
          </a:p>
        </p:txBody>
      </p:sp>
      <p:sp>
        <p:nvSpPr>
          <p:cNvPr id="56" name="Text 24"/>
          <p:cNvSpPr/>
          <p:nvPr/>
        </p:nvSpPr>
        <p:spPr>
          <a:xfrm>
            <a:off x="4974480" y="126180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Wi-Fi Alliance Sensing Certification</a:t>
            </a:r>
            <a:endParaRPr b="0" lang="en-US" sz="1100" spc="-1" strike="noStrike">
              <a:solidFill>
                <a:srgbClr val="ffffff"/>
              </a:solidFill>
              <a:latin typeface="Arial"/>
            </a:endParaRPr>
          </a:p>
        </p:txBody>
      </p:sp>
      <p:sp>
        <p:nvSpPr>
          <p:cNvPr id="57" name="Shape 25"/>
          <p:cNvSpPr/>
          <p:nvPr/>
        </p:nvSpPr>
        <p:spPr>
          <a:xfrm>
            <a:off x="4572000" y="1801440"/>
            <a:ext cx="326880" cy="308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58" name="Text 26"/>
          <p:cNvSpPr/>
          <p:nvPr/>
        </p:nvSpPr>
        <p:spPr>
          <a:xfrm>
            <a:off x="4572000" y="180144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08</a:t>
            </a:r>
            <a:endParaRPr b="0" lang="en-US" sz="850" spc="-1" strike="noStrike">
              <a:solidFill>
                <a:srgbClr val="ffffff"/>
              </a:solidFill>
              <a:latin typeface="Arial"/>
            </a:endParaRPr>
          </a:p>
        </p:txBody>
      </p:sp>
      <p:sp>
        <p:nvSpPr>
          <p:cNvPr id="59" name="Text 27"/>
          <p:cNvSpPr/>
          <p:nvPr/>
        </p:nvSpPr>
        <p:spPr>
          <a:xfrm>
            <a:off x="4974480" y="182880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Full Pipeline — What 802.11bf Covers vs What You Build</a:t>
            </a:r>
            <a:endParaRPr b="0" lang="en-US" sz="1100" spc="-1" strike="noStrike">
              <a:solidFill>
                <a:srgbClr val="ffffff"/>
              </a:solidFill>
              <a:latin typeface="Arial"/>
            </a:endParaRPr>
          </a:p>
        </p:txBody>
      </p:sp>
      <p:sp>
        <p:nvSpPr>
          <p:cNvPr id="60" name="Shape 28"/>
          <p:cNvSpPr/>
          <p:nvPr/>
        </p:nvSpPr>
        <p:spPr>
          <a:xfrm>
            <a:off x="4572000" y="2368440"/>
            <a:ext cx="326880" cy="308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61" name="Text 29"/>
          <p:cNvSpPr/>
          <p:nvPr/>
        </p:nvSpPr>
        <p:spPr>
          <a:xfrm>
            <a:off x="4572000" y="236844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09</a:t>
            </a:r>
            <a:endParaRPr b="0" lang="en-US" sz="850" spc="-1" strike="noStrike">
              <a:solidFill>
                <a:srgbClr val="ffffff"/>
              </a:solidFill>
              <a:latin typeface="Arial"/>
            </a:endParaRPr>
          </a:p>
        </p:txBody>
      </p:sp>
      <p:sp>
        <p:nvSpPr>
          <p:cNvPr id="62" name="Text 30"/>
          <p:cNvSpPr/>
          <p:nvPr/>
        </p:nvSpPr>
        <p:spPr>
          <a:xfrm>
            <a:off x="4974480" y="239580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What 802.11bf Doesn't Solve — Open Gaps</a:t>
            </a:r>
            <a:endParaRPr b="0" lang="en-US" sz="1100" spc="-1" strike="noStrike">
              <a:solidFill>
                <a:srgbClr val="ffffff"/>
              </a:solidFill>
              <a:latin typeface="Arial"/>
            </a:endParaRPr>
          </a:p>
        </p:txBody>
      </p:sp>
      <p:sp>
        <p:nvSpPr>
          <p:cNvPr id="63" name="Shape 31"/>
          <p:cNvSpPr/>
          <p:nvPr/>
        </p:nvSpPr>
        <p:spPr>
          <a:xfrm>
            <a:off x="4572000" y="2935080"/>
            <a:ext cx="326880" cy="308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64" name="Text 32"/>
          <p:cNvSpPr/>
          <p:nvPr/>
        </p:nvSpPr>
        <p:spPr>
          <a:xfrm>
            <a:off x="4572000" y="293508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10</a:t>
            </a:r>
            <a:endParaRPr b="0" lang="en-US" sz="850" spc="-1" strike="noStrike">
              <a:solidFill>
                <a:srgbClr val="ffffff"/>
              </a:solidFill>
              <a:latin typeface="Arial"/>
            </a:endParaRPr>
          </a:p>
        </p:txBody>
      </p:sp>
      <p:sp>
        <p:nvSpPr>
          <p:cNvPr id="65" name="Text 33"/>
          <p:cNvSpPr/>
          <p:nvPr/>
        </p:nvSpPr>
        <p:spPr>
          <a:xfrm>
            <a:off x="4974480" y="296280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endParaRPr b="0" lang="en-US" sz="1800" spc="-1" strike="noStrike">
              <a:solidFill>
                <a:srgbClr val="ffffff"/>
              </a:solidFill>
              <a:latin typeface="Arial"/>
            </a:endParaRPr>
          </a:p>
        </p:txBody>
      </p:sp>
      <p:sp>
        <p:nvSpPr>
          <p:cNvPr id="66" name="Shape 34"/>
          <p:cNvSpPr/>
          <p:nvPr/>
        </p:nvSpPr>
        <p:spPr>
          <a:xfrm>
            <a:off x="4572000" y="3502080"/>
            <a:ext cx="326880" cy="308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67" name="Text 35"/>
          <p:cNvSpPr/>
          <p:nvPr/>
        </p:nvSpPr>
        <p:spPr>
          <a:xfrm>
            <a:off x="4572000" y="350208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11</a:t>
            </a:r>
            <a:endParaRPr b="0" lang="en-US" sz="850" spc="-1" strike="noStrike">
              <a:solidFill>
                <a:srgbClr val="ffffff"/>
              </a:solidFill>
              <a:latin typeface="Arial"/>
            </a:endParaRPr>
          </a:p>
        </p:txBody>
      </p:sp>
      <p:sp>
        <p:nvSpPr>
          <p:cNvPr id="68" name="Text 36"/>
          <p:cNvSpPr/>
          <p:nvPr/>
        </p:nvSpPr>
        <p:spPr>
          <a:xfrm>
            <a:off x="4974480" y="352944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Technology Landscape — Full Comparison</a:t>
            </a:r>
            <a:endParaRPr b="0" lang="en-US" sz="1100" spc="-1" strike="noStrike">
              <a:solidFill>
                <a:srgbClr val="ffffff"/>
              </a:solidFill>
              <a:latin typeface="Arial"/>
            </a:endParaRPr>
          </a:p>
        </p:txBody>
      </p:sp>
      <p:sp>
        <p:nvSpPr>
          <p:cNvPr id="69" name="Shape 37"/>
          <p:cNvSpPr/>
          <p:nvPr/>
        </p:nvSpPr>
        <p:spPr>
          <a:xfrm>
            <a:off x="4572000" y="4069080"/>
            <a:ext cx="326880" cy="308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0" name="Text 38"/>
          <p:cNvSpPr/>
          <p:nvPr/>
        </p:nvSpPr>
        <p:spPr>
          <a:xfrm>
            <a:off x="4572000" y="4069080"/>
            <a:ext cx="32688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a0f1a"/>
                </a:solidFill>
                <a:latin typeface="Calibri"/>
              </a:rPr>
              <a:t>12</a:t>
            </a:r>
            <a:endParaRPr b="0" lang="en-US" sz="850" spc="-1" strike="noStrike">
              <a:solidFill>
                <a:srgbClr val="ffffff"/>
              </a:solidFill>
              <a:latin typeface="Arial"/>
            </a:endParaRPr>
          </a:p>
        </p:txBody>
      </p:sp>
      <p:sp>
        <p:nvSpPr>
          <p:cNvPr id="71" name="Text 39"/>
          <p:cNvSpPr/>
          <p:nvPr/>
        </p:nvSpPr>
        <p:spPr>
          <a:xfrm>
            <a:off x="4974480" y="409644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Lab vs Field · Trends · Q&amp;A</a:t>
            </a:r>
            <a:endParaRPr b="0" lang="en-US" sz="1100" spc="-1" strike="noStrike">
              <a:solidFill>
                <a:srgbClr val="ffffff"/>
              </a:solidFill>
              <a:latin typeface="Arial"/>
            </a:endParaRPr>
          </a:p>
        </p:txBody>
      </p:sp>
      <p:sp>
        <p:nvSpPr>
          <p:cNvPr id="72" name=""/>
          <p:cNvSpPr/>
          <p:nvPr/>
        </p:nvSpPr>
        <p:spPr>
          <a:xfrm>
            <a:off x="4924080" y="2944800"/>
            <a:ext cx="2691720" cy="28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US" sz="1100" spc="-1" strike="noStrike">
                <a:solidFill>
                  <a:srgbClr val="e8f4fd"/>
                </a:solidFill>
                <a:latin typeface="Calibri"/>
              </a:rPr>
              <a:t>Use Cases &amp; Beyond</a:t>
            </a:r>
            <a:endParaRPr b="0" lang="en-US" sz="11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4"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endParaRPr b="0" lang="en-US" sz="1800" spc="-1" strike="noStrike">
              <a:solidFill>
                <a:srgbClr val="000000"/>
              </a:solidFill>
              <a:latin typeface="Calibri"/>
            </a:endParaRPr>
          </a:p>
        </p:txBody>
      </p:sp>
      <p:sp>
        <p:nvSpPr>
          <p:cNvPr id="1235"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06 — CSI IN PLAIN ENGLISH</a:t>
            </a:r>
            <a:endParaRPr b="0" lang="en-US" sz="750" spc="-1" strike="noStrike">
              <a:solidFill>
                <a:srgbClr val="ffffff"/>
              </a:solidFill>
              <a:latin typeface="Arial"/>
            </a:endParaRPr>
          </a:p>
        </p:txBody>
      </p:sp>
      <p:sp>
        <p:nvSpPr>
          <p:cNvPr id="1236"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CSI Security — The Privacy Paradox of Wi-Fi Sensing</a:t>
            </a:r>
            <a:endParaRPr b="0" lang="en-US" sz="2600" spc="-1" strike="noStrike">
              <a:solidFill>
                <a:srgbClr val="ffffff"/>
              </a:solidFill>
              <a:latin typeface="Arial"/>
            </a:endParaRPr>
          </a:p>
        </p:txBody>
      </p:sp>
      <p:sp>
        <p:nvSpPr>
          <p:cNvPr id="1237"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endParaRPr b="0" lang="en-US" sz="1800" spc="-1" strike="noStrike">
              <a:solidFill>
                <a:srgbClr val="ffffff"/>
              </a:solidFill>
              <a:latin typeface="Arial"/>
            </a:endParaRPr>
          </a:p>
        </p:txBody>
      </p:sp>
      <p:sp>
        <p:nvSpPr>
          <p:cNvPr id="1238"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Wi-Fi sensing offers privacy vs cameras — but CSI itself can be an attack surface and a surveillance tool</a:t>
            </a:r>
            <a:endParaRPr b="0" lang="en-US" sz="950" spc="-1" strike="noStrike">
              <a:solidFill>
                <a:srgbClr val="ffffff"/>
              </a:solidFill>
              <a:latin typeface="Arial"/>
            </a:endParaRPr>
          </a:p>
        </p:txBody>
      </p:sp>
      <p:sp>
        <p:nvSpPr>
          <p:cNvPr id="1239" name="Shape 5"/>
          <p:cNvSpPr/>
          <p:nvPr/>
        </p:nvSpPr>
        <p:spPr>
          <a:xfrm>
            <a:off x="320040" y="1508760"/>
            <a:ext cx="4112640" cy="3088440"/>
          </a:xfrm>
          <a:prstGeom prst="rect">
            <a:avLst/>
          </a:prstGeom>
          <a:solidFill>
            <a:srgbClr val="1a0810"/>
          </a:solidFill>
          <a:ln w="12700">
            <a:solidFill>
              <a:srgbClr val="ff6b6b"/>
            </a:solidFill>
            <a:round/>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40" name="Shape 6"/>
          <p:cNvSpPr/>
          <p:nvPr/>
        </p:nvSpPr>
        <p:spPr>
          <a:xfrm>
            <a:off x="320040" y="1508760"/>
            <a:ext cx="4112640" cy="34560"/>
          </a:xfrm>
          <a:prstGeom prst="rect">
            <a:avLst/>
          </a:prstGeom>
          <a:solidFill>
            <a:srgbClr val="ff6b6b"/>
          </a:solidFill>
          <a:ln w="0">
            <a:noFill/>
          </a:ln>
        </p:spPr>
        <p:style>
          <a:lnRef idx="0"/>
          <a:fillRef idx="0"/>
          <a:effectRef idx="0"/>
          <a:fontRef idx="minor"/>
        </p:style>
        <p:txBody>
          <a:bodyPr lIns="90000" rIns="90000" tIns="-8280" bIns="-8280" anchor="t">
            <a:noAutofit/>
          </a:bodyPr>
          <a:p>
            <a:endParaRPr b="0" lang="en-US" sz="1800" spc="-1" strike="noStrike">
              <a:solidFill>
                <a:srgbClr val="ffffff"/>
              </a:solidFill>
              <a:latin typeface="Arial"/>
            </a:endParaRPr>
          </a:p>
        </p:txBody>
      </p:sp>
      <p:sp>
        <p:nvSpPr>
          <p:cNvPr id="1241" name="Text 7"/>
          <p:cNvSpPr/>
          <p:nvPr/>
        </p:nvSpPr>
        <p:spPr>
          <a:xfrm>
            <a:off x="411480" y="1572840"/>
            <a:ext cx="392976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ff6b6b"/>
                </a:solidFill>
                <a:latin typeface="Calibri"/>
              </a:rPr>
              <a:t>⚔ </a:t>
            </a:r>
            <a:r>
              <a:rPr b="1" lang="en-US" sz="1200" spc="-1" strike="noStrike">
                <a:solidFill>
                  <a:srgbClr val="ff6b6b"/>
                </a:solidFill>
                <a:latin typeface="Calibri"/>
              </a:rPr>
              <a:t>Threat  </a:t>
            </a:r>
            <a:r>
              <a:rPr b="0" lang="en-US" sz="1200" spc="-1" strike="noStrike">
                <a:solidFill>
                  <a:srgbClr val="8899aa"/>
                </a:solidFill>
                <a:latin typeface="Calibri"/>
              </a:rPr>
              <a:t>|  </a:t>
            </a:r>
            <a:r>
              <a:rPr b="1" lang="en-US" sz="1200" spc="-1" strike="noStrike">
                <a:solidFill>
                  <a:srgbClr val="00d4ff"/>
                </a:solidFill>
                <a:latin typeface="Calibri"/>
              </a:rPr>
              <a:t>🛡 Defence</a:t>
            </a:r>
            <a:endParaRPr b="0" lang="en-US" sz="1200" spc="-1" strike="noStrike">
              <a:solidFill>
                <a:srgbClr val="ffffff"/>
              </a:solidFill>
              <a:latin typeface="Arial"/>
            </a:endParaRPr>
          </a:p>
        </p:txBody>
      </p:sp>
      <p:sp>
        <p:nvSpPr>
          <p:cNvPr id="1242" name="Shape 8"/>
          <p:cNvSpPr/>
          <p:nvPr/>
        </p:nvSpPr>
        <p:spPr>
          <a:xfrm>
            <a:off x="320040" y="1865520"/>
            <a:ext cx="4112640" cy="637920"/>
          </a:xfrm>
          <a:prstGeom prst="rect">
            <a:avLst/>
          </a:prstGeom>
          <a:solidFill>
            <a:srgbClr val="060c15"/>
          </a:solidFill>
          <a:ln w="10160">
            <a:solidFill>
              <a:srgbClr val="ff6b6b"/>
            </a:solidFill>
            <a:round/>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43" name="Shape 9"/>
          <p:cNvSpPr/>
          <p:nvPr/>
        </p:nvSpPr>
        <p:spPr>
          <a:xfrm>
            <a:off x="320040" y="1865520"/>
            <a:ext cx="43560" cy="637920"/>
          </a:xfrm>
          <a:prstGeom prst="rect">
            <a:avLst/>
          </a:prstGeom>
          <a:solidFill>
            <a:srgbClr val="ff6b6b"/>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44" name="Text 10"/>
          <p:cNvSpPr/>
          <p:nvPr/>
        </p:nvSpPr>
        <p:spPr>
          <a:xfrm>
            <a:off x="438840" y="1920240"/>
            <a:ext cx="38840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ff6b6b"/>
                </a:solidFill>
                <a:latin typeface="Calibri"/>
              </a:rPr>
              <a:t>Passive SDR Sensing (no auth needed)</a:t>
            </a:r>
            <a:endParaRPr b="0" lang="en-US" sz="950" spc="-1" strike="noStrike">
              <a:solidFill>
                <a:srgbClr val="ffffff"/>
              </a:solidFill>
              <a:latin typeface="Arial"/>
            </a:endParaRPr>
          </a:p>
        </p:txBody>
      </p:sp>
      <p:sp>
        <p:nvSpPr>
          <p:cNvPr id="1245" name="Text 11"/>
          <p:cNvSpPr/>
          <p:nvPr/>
        </p:nvSpPr>
        <p:spPr>
          <a:xfrm>
            <a:off x="438840" y="2121480"/>
            <a:ext cx="388404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Commodity SDR passively extracts CSI from ambient Wi-Fi beacons — no 802.11bf session, no PASN, no consent. Detects presence, counts people, infers location.</a:t>
            </a:r>
            <a:endParaRPr b="0" lang="en-US" sz="850" spc="-1" strike="noStrike">
              <a:solidFill>
                <a:srgbClr val="ffffff"/>
              </a:solidFill>
              <a:latin typeface="Arial"/>
            </a:endParaRPr>
          </a:p>
        </p:txBody>
      </p:sp>
      <p:sp>
        <p:nvSpPr>
          <p:cNvPr id="1246" name="Shape 12"/>
          <p:cNvSpPr/>
          <p:nvPr/>
        </p:nvSpPr>
        <p:spPr>
          <a:xfrm>
            <a:off x="320040" y="2560320"/>
            <a:ext cx="4112640" cy="637920"/>
          </a:xfrm>
          <a:prstGeom prst="rect">
            <a:avLst/>
          </a:prstGeom>
          <a:solidFill>
            <a:srgbClr val="060c15"/>
          </a:solidFill>
          <a:ln w="10160">
            <a:solidFill>
              <a:srgbClr val="ff6b6b"/>
            </a:solidFill>
            <a:round/>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47" name="Shape 13"/>
          <p:cNvSpPr/>
          <p:nvPr/>
        </p:nvSpPr>
        <p:spPr>
          <a:xfrm>
            <a:off x="320040" y="2560320"/>
            <a:ext cx="43560" cy="637920"/>
          </a:xfrm>
          <a:prstGeom prst="rect">
            <a:avLst/>
          </a:prstGeom>
          <a:solidFill>
            <a:srgbClr val="ff6b6b"/>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48" name="Text 14"/>
          <p:cNvSpPr/>
          <p:nvPr/>
        </p:nvSpPr>
        <p:spPr>
          <a:xfrm>
            <a:off x="438840" y="2615040"/>
            <a:ext cx="38840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ff6b6b"/>
                </a:solidFill>
                <a:latin typeface="Calibri"/>
              </a:rPr>
              <a:t>Keystroke &amp; Gait Inference</a:t>
            </a:r>
            <a:endParaRPr b="0" lang="en-US" sz="950" spc="-1" strike="noStrike">
              <a:solidFill>
                <a:srgbClr val="ffffff"/>
              </a:solidFill>
              <a:latin typeface="Arial"/>
            </a:endParaRPr>
          </a:p>
        </p:txBody>
      </p:sp>
      <p:sp>
        <p:nvSpPr>
          <p:cNvPr id="1249" name="Text 15"/>
          <p:cNvSpPr/>
          <p:nvPr/>
        </p:nvSpPr>
        <p:spPr>
          <a:xfrm>
            <a:off x="438840" y="2816280"/>
            <a:ext cx="388404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Academic work: CSI can infer typed passwords (finger micro-motion), gait signatures for person ID, crowd density — from your existing frames, without your knowledge.</a:t>
            </a:r>
            <a:endParaRPr b="0" lang="en-US" sz="850" spc="-1" strike="noStrike">
              <a:solidFill>
                <a:srgbClr val="ffffff"/>
              </a:solidFill>
              <a:latin typeface="Arial"/>
            </a:endParaRPr>
          </a:p>
        </p:txBody>
      </p:sp>
      <p:sp>
        <p:nvSpPr>
          <p:cNvPr id="1250" name="Shape 16"/>
          <p:cNvSpPr/>
          <p:nvPr/>
        </p:nvSpPr>
        <p:spPr>
          <a:xfrm>
            <a:off x="320040" y="3255120"/>
            <a:ext cx="4112640" cy="637920"/>
          </a:xfrm>
          <a:prstGeom prst="rect">
            <a:avLst/>
          </a:prstGeom>
          <a:solidFill>
            <a:srgbClr val="060c15"/>
          </a:solidFill>
          <a:ln w="10160">
            <a:solidFill>
              <a:srgbClr val="00d4ff"/>
            </a:solidFill>
            <a:round/>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51" name="Shape 17"/>
          <p:cNvSpPr/>
          <p:nvPr/>
        </p:nvSpPr>
        <p:spPr>
          <a:xfrm>
            <a:off x="320040" y="3255120"/>
            <a:ext cx="43560" cy="637920"/>
          </a:xfrm>
          <a:prstGeom prst="rect">
            <a:avLst/>
          </a:prstGeom>
          <a:solidFill>
            <a:srgbClr val="00d4ff"/>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52" name="Text 18"/>
          <p:cNvSpPr/>
          <p:nvPr/>
        </p:nvSpPr>
        <p:spPr>
          <a:xfrm>
            <a:off x="438840" y="3310200"/>
            <a:ext cx="38840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CSI-MURDER (ansresearch) — DEFENCE</a:t>
            </a:r>
            <a:endParaRPr b="0" lang="en-US" sz="950" spc="-1" strike="noStrike">
              <a:solidFill>
                <a:srgbClr val="ffffff"/>
              </a:solidFill>
              <a:latin typeface="Arial"/>
            </a:endParaRPr>
          </a:p>
        </p:txBody>
      </p:sp>
      <p:sp>
        <p:nvSpPr>
          <p:cNvPr id="1253" name="Text 19"/>
          <p:cNvSpPr/>
          <p:nvPr/>
        </p:nvSpPr>
        <p:spPr>
          <a:xfrm>
            <a:off x="438840" y="3511440"/>
            <a:ext cx="388404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Univ. Brescia / IMEC. Randomises I/Q samples so passive observers get meaningless CSI. Normal Wi-Fi continues. The 'murder' is murdering the attacker's sensing ability.</a:t>
            </a:r>
            <a:endParaRPr b="0" lang="en-US" sz="850" spc="-1" strike="noStrike">
              <a:solidFill>
                <a:srgbClr val="ffffff"/>
              </a:solidFill>
              <a:latin typeface="Arial"/>
            </a:endParaRPr>
          </a:p>
        </p:txBody>
      </p:sp>
      <p:sp>
        <p:nvSpPr>
          <p:cNvPr id="1254" name="Shape 20"/>
          <p:cNvSpPr/>
          <p:nvPr/>
        </p:nvSpPr>
        <p:spPr>
          <a:xfrm>
            <a:off x="320040" y="3950280"/>
            <a:ext cx="4112640" cy="637920"/>
          </a:xfrm>
          <a:prstGeom prst="rect">
            <a:avLst/>
          </a:prstGeom>
          <a:solidFill>
            <a:srgbClr val="060c15"/>
          </a:solidFill>
          <a:ln w="10160">
            <a:solidFill>
              <a:srgbClr val="00d4ff"/>
            </a:solidFill>
            <a:round/>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55" name="Shape 21"/>
          <p:cNvSpPr/>
          <p:nvPr/>
        </p:nvSpPr>
        <p:spPr>
          <a:xfrm>
            <a:off x="320040" y="3950280"/>
            <a:ext cx="43560" cy="637920"/>
          </a:xfrm>
          <a:prstGeom prst="rect">
            <a:avLst/>
          </a:prstGeom>
          <a:solidFill>
            <a:srgbClr val="00d4ff"/>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56" name="Text 22"/>
          <p:cNvSpPr/>
          <p:nvPr/>
        </p:nvSpPr>
        <p:spPr>
          <a:xfrm>
            <a:off x="438840" y="4005000"/>
            <a:ext cx="38840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OpenWiFi CSI Randomisation — DEFENCE</a:t>
            </a:r>
            <a:endParaRPr b="0" lang="en-US" sz="950" spc="-1" strike="noStrike">
              <a:solidFill>
                <a:srgbClr val="ffffff"/>
              </a:solidFill>
              <a:latin typeface="Arial"/>
            </a:endParaRPr>
          </a:p>
        </p:txBody>
      </p:sp>
      <p:sp>
        <p:nvSpPr>
          <p:cNvPr id="1257" name="Text 23"/>
          <p:cNvSpPr/>
          <p:nvPr/>
        </p:nvSpPr>
        <p:spPr>
          <a:xfrm>
            <a:off x="438840" y="4206240"/>
            <a:ext cx="388404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IMEC openWiFi embeds CSI-MURDER on FPGA 802.11 stack. Proves standard-compliant obfuscation without harming communication performance.</a:t>
            </a:r>
            <a:endParaRPr b="0" lang="en-US" sz="850" spc="-1" strike="noStrike">
              <a:solidFill>
                <a:srgbClr val="ffffff"/>
              </a:solidFill>
              <a:latin typeface="Arial"/>
            </a:endParaRPr>
          </a:p>
        </p:txBody>
      </p:sp>
      <p:sp>
        <p:nvSpPr>
          <p:cNvPr id="1258" name="Shape 24"/>
          <p:cNvSpPr/>
          <p:nvPr/>
        </p:nvSpPr>
        <p:spPr>
          <a:xfrm>
            <a:off x="4572000" y="1508760"/>
            <a:ext cx="4249800" cy="308844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59" name="Shape 25"/>
          <p:cNvSpPr/>
          <p:nvPr/>
        </p:nvSpPr>
        <p:spPr>
          <a:xfrm>
            <a:off x="4572000" y="1508760"/>
            <a:ext cx="4249800" cy="43560"/>
          </a:xfrm>
          <a:prstGeom prst="rect">
            <a:avLst/>
          </a:prstGeom>
          <a:solidFill>
            <a:srgbClr val="00d4ff"/>
          </a:solidFill>
          <a:ln w="0">
            <a:noFill/>
          </a:ln>
        </p:spPr>
        <p:style>
          <a:lnRef idx="0"/>
          <a:fillRef idx="0"/>
          <a:effectRef idx="0"/>
          <a:fontRef idx="minor"/>
        </p:style>
        <p:txBody>
          <a:bodyPr lIns="90000" rIns="90000" tIns="720" bIns="720" anchor="t">
            <a:noAutofit/>
          </a:bodyPr>
          <a:p>
            <a:endParaRPr b="0" lang="en-US" sz="1800" spc="-1" strike="noStrike">
              <a:solidFill>
                <a:srgbClr val="ffffff"/>
              </a:solidFill>
              <a:latin typeface="Arial"/>
            </a:endParaRPr>
          </a:p>
        </p:txBody>
      </p:sp>
      <p:sp>
        <p:nvSpPr>
          <p:cNvPr id="1260" name="Text 26"/>
          <p:cNvSpPr/>
          <p:nvPr/>
        </p:nvSpPr>
        <p:spPr>
          <a:xfrm>
            <a:off x="4663440" y="1591200"/>
            <a:ext cx="406692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00d4ff"/>
                </a:solidFill>
                <a:latin typeface="Calibri"/>
              </a:rPr>
              <a:t>🛡  </a:t>
            </a:r>
            <a:r>
              <a:rPr b="1" lang="en-US" sz="1300" spc="-1" strike="noStrike">
                <a:solidFill>
                  <a:srgbClr val="00d4ff"/>
                </a:solidFill>
                <a:latin typeface="Calibri"/>
              </a:rPr>
              <a:t>Defences &amp; Honest Framing</a:t>
            </a:r>
            <a:endParaRPr b="0" lang="en-US" sz="1300" spc="-1" strike="noStrike">
              <a:solidFill>
                <a:srgbClr val="ffffff"/>
              </a:solidFill>
              <a:latin typeface="Arial"/>
            </a:endParaRPr>
          </a:p>
        </p:txBody>
      </p:sp>
      <p:sp>
        <p:nvSpPr>
          <p:cNvPr id="1261" name="Shape 27"/>
          <p:cNvSpPr/>
          <p:nvPr/>
        </p:nvSpPr>
        <p:spPr>
          <a:xfrm>
            <a:off x="4572000" y="1956960"/>
            <a:ext cx="52560" cy="583200"/>
          </a:xfrm>
          <a:prstGeom prst="rect">
            <a:avLst/>
          </a:prstGeom>
          <a:solidFill>
            <a:srgbClr val="00d4ff"/>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62" name="Text 28"/>
          <p:cNvSpPr/>
          <p:nvPr/>
        </p:nvSpPr>
        <p:spPr>
          <a:xfrm>
            <a:off x="4700160" y="1993320"/>
            <a:ext cx="3975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What 802.11bf DOES provide</a:t>
            </a:r>
            <a:endParaRPr b="0" lang="en-US" sz="1000" spc="-1" strike="noStrike">
              <a:solidFill>
                <a:srgbClr val="ffffff"/>
              </a:solidFill>
              <a:latin typeface="Arial"/>
            </a:endParaRPr>
          </a:p>
        </p:txBody>
      </p:sp>
      <p:sp>
        <p:nvSpPr>
          <p:cNvPr id="1263" name="Text 29"/>
          <p:cNvSpPr/>
          <p:nvPr/>
        </p:nvSpPr>
        <p:spPr>
          <a:xfrm>
            <a:off x="4700160" y="2212920"/>
            <a:ext cx="397548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PASN: cryptographic session key before any sensing exchange. Protected SMR (encrypted CSI reports). Consent bit in SMSR. Association requirement (Phase 1). These prevent malicious 802.11bf SESSIONS.</a:t>
            </a:r>
            <a:endParaRPr b="0" lang="en-US" sz="850" spc="-1" strike="noStrike">
              <a:solidFill>
                <a:srgbClr val="ffffff"/>
              </a:solidFill>
              <a:latin typeface="Arial"/>
            </a:endParaRPr>
          </a:p>
        </p:txBody>
      </p:sp>
      <p:sp>
        <p:nvSpPr>
          <p:cNvPr id="1264" name="Shape 30"/>
          <p:cNvSpPr/>
          <p:nvPr/>
        </p:nvSpPr>
        <p:spPr>
          <a:xfrm>
            <a:off x="4572000" y="2633400"/>
            <a:ext cx="52560" cy="583200"/>
          </a:xfrm>
          <a:prstGeom prst="rect">
            <a:avLst/>
          </a:prstGeom>
          <a:solidFill>
            <a:srgbClr val="00d4ff"/>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65" name="Text 31"/>
          <p:cNvSpPr/>
          <p:nvPr/>
        </p:nvSpPr>
        <p:spPr>
          <a:xfrm>
            <a:off x="4700160" y="2670120"/>
            <a:ext cx="3975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What 802.11bf does NOT solve</a:t>
            </a:r>
            <a:endParaRPr b="0" lang="en-US" sz="1000" spc="-1" strike="noStrike">
              <a:solidFill>
                <a:srgbClr val="ffffff"/>
              </a:solidFill>
              <a:latin typeface="Arial"/>
            </a:endParaRPr>
          </a:p>
        </p:txBody>
      </p:sp>
      <p:sp>
        <p:nvSpPr>
          <p:cNvPr id="1266" name="Text 32"/>
          <p:cNvSpPr/>
          <p:nvPr/>
        </p:nvSpPr>
        <p:spPr>
          <a:xfrm>
            <a:off x="4700160" y="2889360"/>
            <a:ext cx="397548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Passive observation of ambient Wi-Fi. Side-channel CSI extraction from standard data frames. Pre-existing proprietary sensing in deployed APs. Regulatory enforcement of consent.</a:t>
            </a:r>
            <a:endParaRPr b="0" lang="en-US" sz="850" spc="-1" strike="noStrike">
              <a:solidFill>
                <a:srgbClr val="ffffff"/>
              </a:solidFill>
              <a:latin typeface="Arial"/>
            </a:endParaRPr>
          </a:p>
        </p:txBody>
      </p:sp>
      <p:sp>
        <p:nvSpPr>
          <p:cNvPr id="1267" name="Shape 33"/>
          <p:cNvSpPr/>
          <p:nvPr/>
        </p:nvSpPr>
        <p:spPr>
          <a:xfrm>
            <a:off x="4572000" y="3310200"/>
            <a:ext cx="52560" cy="583200"/>
          </a:xfrm>
          <a:prstGeom prst="rect">
            <a:avLst/>
          </a:prstGeom>
          <a:solidFill>
            <a:srgbClr val="00d4ff"/>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68" name="Text 34"/>
          <p:cNvSpPr/>
          <p:nvPr/>
        </p:nvSpPr>
        <p:spPr>
          <a:xfrm>
            <a:off x="4700160" y="3346560"/>
            <a:ext cx="3975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Vs Camera (honest comparison)</a:t>
            </a:r>
            <a:endParaRPr b="0" lang="en-US" sz="1000" spc="-1" strike="noStrike">
              <a:solidFill>
                <a:srgbClr val="ffffff"/>
              </a:solidFill>
              <a:latin typeface="Arial"/>
            </a:endParaRPr>
          </a:p>
        </p:txBody>
      </p:sp>
      <p:sp>
        <p:nvSpPr>
          <p:cNvPr id="1269" name="Text 35"/>
          <p:cNvSpPr/>
          <p:nvPr/>
        </p:nvSpPr>
        <p:spPr>
          <a:xfrm>
            <a:off x="4700160" y="3566160"/>
            <a:ext cx="397548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Wi-Fi sensing cannot produce a recognisable image of a person — it cannot identify who you are by face. Camera can. This is the privacy advantage. But CSI can identify that someone is present, count people, and with enough data, identify individuals by gait. The advantage is real but not absolute.</a:t>
            </a:r>
            <a:endParaRPr b="0" lang="en-US" sz="850" spc="-1" strike="noStrike">
              <a:solidFill>
                <a:srgbClr val="ffffff"/>
              </a:solidFill>
              <a:latin typeface="Arial"/>
            </a:endParaRPr>
          </a:p>
        </p:txBody>
      </p:sp>
      <p:sp>
        <p:nvSpPr>
          <p:cNvPr id="1270" name="Shape 36"/>
          <p:cNvSpPr/>
          <p:nvPr/>
        </p:nvSpPr>
        <p:spPr>
          <a:xfrm>
            <a:off x="4572000" y="3986640"/>
            <a:ext cx="52560" cy="583200"/>
          </a:xfrm>
          <a:prstGeom prst="rect">
            <a:avLst/>
          </a:prstGeom>
          <a:solidFill>
            <a:srgbClr val="00d4ff"/>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71" name="Text 37"/>
          <p:cNvSpPr/>
          <p:nvPr/>
        </p:nvSpPr>
        <p:spPr>
          <a:xfrm>
            <a:off x="4700160" y="4023360"/>
            <a:ext cx="397548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Regulatory landscape</a:t>
            </a:r>
            <a:endParaRPr b="0" lang="en-US" sz="1000" spc="-1" strike="noStrike">
              <a:solidFill>
                <a:srgbClr val="ffffff"/>
              </a:solidFill>
              <a:latin typeface="Arial"/>
            </a:endParaRPr>
          </a:p>
        </p:txBody>
      </p:sp>
      <p:sp>
        <p:nvSpPr>
          <p:cNvPr id="1272" name="Text 38"/>
          <p:cNvSpPr/>
          <p:nvPr/>
        </p:nvSpPr>
        <p:spPr>
          <a:xfrm>
            <a:off x="4700160" y="4242960"/>
            <a:ext cx="3975480" cy="345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FCC and ETSI are actively studying passive RF sensing privacy rules. EU AI Act may classify high-accuracy occupancy sensing as a biometric adjacent system. Commercial deployment of sensing features in ISP routers may require explicit opt-in under GDPR.</a:t>
            </a:r>
            <a:endParaRPr b="0" lang="en-US" sz="850" spc="-1" strike="noStrike">
              <a:solidFill>
                <a:srgbClr val="ffffff"/>
              </a:solidFill>
              <a:latin typeface="Arial"/>
            </a:endParaRPr>
          </a:p>
        </p:txBody>
      </p:sp>
      <p:sp>
        <p:nvSpPr>
          <p:cNvPr id="1273" name="Shape 39"/>
          <p:cNvSpPr/>
          <p:nvPr/>
        </p:nvSpPr>
        <p:spPr>
          <a:xfrm>
            <a:off x="320040" y="4645080"/>
            <a:ext cx="8410320" cy="162360"/>
          </a:xfrm>
          <a:prstGeom prst="rect">
            <a:avLst/>
          </a:prstGeom>
          <a:solidFill>
            <a:srgbClr val="060c15"/>
          </a:solidFill>
          <a:ln w="0">
            <a:noFill/>
          </a:ln>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274" name="Text 40"/>
          <p:cNvSpPr/>
          <p:nvPr/>
        </p:nvSpPr>
        <p:spPr>
          <a:xfrm>
            <a:off x="365760" y="4663440"/>
            <a:ext cx="8318880" cy="126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i="1" lang="en-US" sz="800" spc="-1" strike="noStrike">
                <a:solidFill>
                  <a:srgbClr val="8899aa"/>
                </a:solidFill>
                <a:latin typeface="Calibri"/>
              </a:rPr>
              <a:t>Key point: More private than cameras, less private than nothing. 802.11bf improves session security — it does not eliminate passive surveillance.</a:t>
            </a:r>
            <a:endParaRPr b="0" lang="en-US" sz="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5"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276"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12 — LAB VS FIELD &amp; TRENDS</a:t>
            </a:r>
            <a:endParaRPr b="0" lang="en-US" sz="750" spc="-1" strike="noStrike">
              <a:solidFill>
                <a:srgbClr val="ffffff"/>
              </a:solidFill>
              <a:latin typeface="Arial"/>
            </a:endParaRPr>
          </a:p>
        </p:txBody>
      </p:sp>
      <p:sp>
        <p:nvSpPr>
          <p:cNvPr id="1277"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Lab vs Field — Challenges &amp; Industry Responses</a:t>
            </a:r>
            <a:endParaRPr b="0" lang="en-US" sz="2600" spc="-1" strike="noStrike">
              <a:solidFill>
                <a:srgbClr val="ffffff"/>
              </a:solidFill>
              <a:latin typeface="Arial"/>
            </a:endParaRPr>
          </a:p>
        </p:txBody>
      </p:sp>
      <p:sp>
        <p:nvSpPr>
          <p:cNvPr id="1278"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279" name="Shape 4"/>
          <p:cNvSpPr/>
          <p:nvPr/>
        </p:nvSpPr>
        <p:spPr>
          <a:xfrm>
            <a:off x="320040" y="1243440"/>
            <a:ext cx="509760" cy="25380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80" name="Shape 5"/>
          <p:cNvSpPr/>
          <p:nvPr/>
        </p:nvSpPr>
        <p:spPr>
          <a:xfrm>
            <a:off x="850320" y="1243440"/>
            <a:ext cx="3655440" cy="253800"/>
          </a:xfrm>
          <a:prstGeom prst="rect">
            <a:avLst/>
          </a:prstGeom>
          <a:solidFill>
            <a:srgbClr val="0d204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81" name="Text 6"/>
          <p:cNvSpPr/>
          <p:nvPr/>
        </p:nvSpPr>
        <p:spPr>
          <a:xfrm>
            <a:off x="850320" y="1252800"/>
            <a:ext cx="3655440" cy="235440"/>
          </a:xfrm>
          <a:prstGeom prst="rect">
            <a:avLst/>
          </a:prstGeom>
          <a:noFill/>
          <a:ln w="0">
            <a:noFill/>
          </a:ln>
        </p:spPr>
        <p:style>
          <a:lnRef idx="0"/>
          <a:fillRef idx="0"/>
          <a:effectRef idx="0"/>
          <a:fontRef idx="minor"/>
        </p:style>
        <p:txBody>
          <a:bodyPr lIns="38160" rIns="38160" tIns="38160" bIns="38160" anchor="ctr">
            <a:noAutofit/>
          </a:bodyPr>
          <a:p>
            <a:pPr defTabSz="914400">
              <a:lnSpc>
                <a:spcPct val="100000"/>
              </a:lnSpc>
              <a:tabLst>
                <a:tab algn="l" pos="0"/>
              </a:tabLst>
            </a:pPr>
            <a:r>
              <a:rPr b="1" lang="en-US" sz="900" spc="-1" strike="noStrike">
                <a:solidFill>
                  <a:srgbClr val="00d4ff"/>
                </a:solidFill>
                <a:latin typeface="Calibri"/>
              </a:rPr>
              <a:t>CHALLENGE</a:t>
            </a:r>
            <a:endParaRPr b="0" lang="en-US" sz="900" spc="-1" strike="noStrike">
              <a:solidFill>
                <a:srgbClr val="ffffff"/>
              </a:solidFill>
              <a:latin typeface="Arial"/>
            </a:endParaRPr>
          </a:p>
        </p:txBody>
      </p:sp>
      <p:sp>
        <p:nvSpPr>
          <p:cNvPr id="1282" name="Shape 7"/>
          <p:cNvSpPr/>
          <p:nvPr/>
        </p:nvSpPr>
        <p:spPr>
          <a:xfrm>
            <a:off x="4663440" y="1243440"/>
            <a:ext cx="4158360" cy="253800"/>
          </a:xfrm>
          <a:prstGeom prst="rect">
            <a:avLst/>
          </a:prstGeom>
          <a:solidFill>
            <a:srgbClr val="0a28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83" name="Text 8"/>
          <p:cNvSpPr/>
          <p:nvPr/>
        </p:nvSpPr>
        <p:spPr>
          <a:xfrm>
            <a:off x="4663440" y="1252800"/>
            <a:ext cx="4158360" cy="235440"/>
          </a:xfrm>
          <a:prstGeom prst="rect">
            <a:avLst/>
          </a:prstGeom>
          <a:noFill/>
          <a:ln w="0">
            <a:noFill/>
          </a:ln>
        </p:spPr>
        <p:style>
          <a:lnRef idx="0"/>
          <a:fillRef idx="0"/>
          <a:effectRef idx="0"/>
          <a:fontRef idx="minor"/>
        </p:style>
        <p:txBody>
          <a:bodyPr lIns="38160" rIns="38160" tIns="38160" bIns="38160" anchor="ctr">
            <a:noAutofit/>
          </a:bodyPr>
          <a:p>
            <a:pPr defTabSz="914400">
              <a:lnSpc>
                <a:spcPct val="100000"/>
              </a:lnSpc>
              <a:tabLst>
                <a:tab algn="l" pos="0"/>
              </a:tabLst>
            </a:pPr>
            <a:r>
              <a:rPr b="1" lang="en-US" sz="900" spc="-1" strike="noStrike">
                <a:solidFill>
                  <a:srgbClr val="00ff9d"/>
                </a:solidFill>
                <a:latin typeface="Calibri"/>
              </a:rPr>
              <a:t>INDUSTRY / RESEARCH RESPONSE</a:t>
            </a:r>
            <a:endParaRPr b="0" lang="en-US" sz="900" spc="-1" strike="noStrike">
              <a:solidFill>
                <a:srgbClr val="ffffff"/>
              </a:solidFill>
              <a:latin typeface="Arial"/>
            </a:endParaRPr>
          </a:p>
        </p:txBody>
      </p:sp>
      <p:sp>
        <p:nvSpPr>
          <p:cNvPr id="1284" name="Shape 9"/>
          <p:cNvSpPr/>
          <p:nvPr/>
        </p:nvSpPr>
        <p:spPr>
          <a:xfrm>
            <a:off x="320040" y="1563480"/>
            <a:ext cx="50976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85" name="Text 10"/>
          <p:cNvSpPr/>
          <p:nvPr/>
        </p:nvSpPr>
        <p:spPr>
          <a:xfrm>
            <a:off x="320040" y="1600200"/>
            <a:ext cx="5097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800" spc="-1" strike="noStrike">
                <a:solidFill>
                  <a:srgbClr val="000000"/>
                </a:solidFill>
                <a:latin typeface="Calibri"/>
              </a:rPr>
              <a:t>🌀</a:t>
            </a:r>
            <a:endParaRPr b="0" lang="en-US" sz="1800" spc="-1" strike="noStrike">
              <a:solidFill>
                <a:srgbClr val="ffffff"/>
              </a:solidFill>
              <a:latin typeface="Arial"/>
            </a:endParaRPr>
          </a:p>
        </p:txBody>
      </p:sp>
      <p:sp>
        <p:nvSpPr>
          <p:cNvPr id="1286" name="Shape 11"/>
          <p:cNvSpPr/>
          <p:nvPr/>
        </p:nvSpPr>
        <p:spPr>
          <a:xfrm>
            <a:off x="850320" y="1563480"/>
            <a:ext cx="365544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87" name="Text 12"/>
          <p:cNvSpPr/>
          <p:nvPr/>
        </p:nvSpPr>
        <p:spPr>
          <a:xfrm>
            <a:off x="914400" y="1654920"/>
            <a:ext cx="351828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Fans / HVAC (0.5–10 Hz overlap)</a:t>
            </a:r>
            <a:endParaRPr b="0" lang="en-US" sz="950" spc="-1" strike="noStrike">
              <a:solidFill>
                <a:srgbClr val="ffffff"/>
              </a:solidFill>
              <a:latin typeface="Arial"/>
            </a:endParaRPr>
          </a:p>
        </p:txBody>
      </p:sp>
      <p:sp>
        <p:nvSpPr>
          <p:cNvPr id="1288" name="Shape 13"/>
          <p:cNvSpPr/>
          <p:nvPr/>
        </p:nvSpPr>
        <p:spPr>
          <a:xfrm>
            <a:off x="4663440" y="1563480"/>
            <a:ext cx="4158360" cy="4460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89" name="Text 14"/>
          <p:cNvSpPr/>
          <p:nvPr/>
        </p:nvSpPr>
        <p:spPr>
          <a:xfrm>
            <a:off x="4727520" y="1600200"/>
            <a:ext cx="402120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Adaptive notch filters keyed to detected AC harmonics. Cognitive Systems patented always-on reference antenna for static multipath separation. Origin AI uses background CSI model subtraction.</a:t>
            </a:r>
            <a:endParaRPr b="0" lang="en-US" sz="850" spc="-1" strike="noStrike">
              <a:solidFill>
                <a:srgbClr val="ffffff"/>
              </a:solidFill>
              <a:latin typeface="Arial"/>
            </a:endParaRPr>
          </a:p>
        </p:txBody>
      </p:sp>
      <p:sp>
        <p:nvSpPr>
          <p:cNvPr id="1290" name="Shape 15"/>
          <p:cNvSpPr/>
          <p:nvPr/>
        </p:nvSpPr>
        <p:spPr>
          <a:xfrm>
            <a:off x="320040" y="2066400"/>
            <a:ext cx="50976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91" name="Text 16"/>
          <p:cNvSpPr/>
          <p:nvPr/>
        </p:nvSpPr>
        <p:spPr>
          <a:xfrm>
            <a:off x="320040" y="2103120"/>
            <a:ext cx="5097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800" spc="-1" strike="noStrike">
                <a:solidFill>
                  <a:srgbClr val="000000"/>
                </a:solidFill>
                <a:latin typeface="Calibri"/>
              </a:rPr>
              <a:t>📶</a:t>
            </a:r>
            <a:endParaRPr b="0" lang="en-US" sz="1800" spc="-1" strike="noStrike">
              <a:solidFill>
                <a:srgbClr val="ffffff"/>
              </a:solidFill>
              <a:latin typeface="Arial"/>
            </a:endParaRPr>
          </a:p>
        </p:txBody>
      </p:sp>
      <p:sp>
        <p:nvSpPr>
          <p:cNvPr id="1292" name="Shape 17"/>
          <p:cNvSpPr/>
          <p:nvPr/>
        </p:nvSpPr>
        <p:spPr>
          <a:xfrm>
            <a:off x="850320" y="2066400"/>
            <a:ext cx="365544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93" name="Text 18"/>
          <p:cNvSpPr/>
          <p:nvPr/>
        </p:nvSpPr>
        <p:spPr>
          <a:xfrm>
            <a:off x="914400" y="2157840"/>
            <a:ext cx="351828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Interference &amp; CCA Deferral</a:t>
            </a:r>
            <a:endParaRPr b="0" lang="en-US" sz="950" spc="-1" strike="noStrike">
              <a:solidFill>
                <a:srgbClr val="ffffff"/>
              </a:solidFill>
              <a:latin typeface="Arial"/>
            </a:endParaRPr>
          </a:p>
        </p:txBody>
      </p:sp>
      <p:sp>
        <p:nvSpPr>
          <p:cNvPr id="1294" name="Shape 19"/>
          <p:cNvSpPr/>
          <p:nvPr/>
        </p:nvSpPr>
        <p:spPr>
          <a:xfrm>
            <a:off x="4663440" y="2066400"/>
            <a:ext cx="4158360" cy="4460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95" name="Text 20"/>
          <p:cNvSpPr/>
          <p:nvPr/>
        </p:nvSpPr>
        <p:spPr>
          <a:xfrm>
            <a:off x="4727520" y="2103120"/>
            <a:ext cx="402120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802.11bf sessions use priority-aware EDCA queuing. WFA cert will require coexistence tests. Spatial beamforming toward target reduces interference pickup on receive path.</a:t>
            </a:r>
            <a:endParaRPr b="0" lang="en-US" sz="850" spc="-1" strike="noStrike">
              <a:solidFill>
                <a:srgbClr val="ffffff"/>
              </a:solidFill>
              <a:latin typeface="Arial"/>
            </a:endParaRPr>
          </a:p>
        </p:txBody>
      </p:sp>
      <p:sp>
        <p:nvSpPr>
          <p:cNvPr id="1296" name="Shape 21"/>
          <p:cNvSpPr/>
          <p:nvPr/>
        </p:nvSpPr>
        <p:spPr>
          <a:xfrm>
            <a:off x="320040" y="2569320"/>
            <a:ext cx="50976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97" name="Text 22"/>
          <p:cNvSpPr/>
          <p:nvPr/>
        </p:nvSpPr>
        <p:spPr>
          <a:xfrm>
            <a:off x="320040" y="2606040"/>
            <a:ext cx="5097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800" spc="-1" strike="noStrike">
                <a:solidFill>
                  <a:srgbClr val="000000"/>
                </a:solidFill>
                <a:latin typeface="Calibri"/>
              </a:rPr>
              <a:t>🪑</a:t>
            </a:r>
            <a:endParaRPr b="0" lang="en-US" sz="1800" spc="-1" strike="noStrike">
              <a:solidFill>
                <a:srgbClr val="ffffff"/>
              </a:solidFill>
              <a:latin typeface="Arial"/>
            </a:endParaRPr>
          </a:p>
        </p:txBody>
      </p:sp>
      <p:sp>
        <p:nvSpPr>
          <p:cNvPr id="1298" name="Shape 23"/>
          <p:cNvSpPr/>
          <p:nvPr/>
        </p:nvSpPr>
        <p:spPr>
          <a:xfrm>
            <a:off x="850320" y="2569320"/>
            <a:ext cx="365544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99" name="Text 24"/>
          <p:cNvSpPr/>
          <p:nvPr/>
        </p:nvSpPr>
        <p:spPr>
          <a:xfrm>
            <a:off x="914400" y="2660760"/>
            <a:ext cx="351828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Furniture / Room Geometry Transfer</a:t>
            </a:r>
            <a:endParaRPr b="0" lang="en-US" sz="950" spc="-1" strike="noStrike">
              <a:solidFill>
                <a:srgbClr val="ffffff"/>
              </a:solidFill>
              <a:latin typeface="Arial"/>
            </a:endParaRPr>
          </a:p>
        </p:txBody>
      </p:sp>
      <p:sp>
        <p:nvSpPr>
          <p:cNvPr id="1300" name="Shape 25"/>
          <p:cNvSpPr/>
          <p:nvPr/>
        </p:nvSpPr>
        <p:spPr>
          <a:xfrm>
            <a:off x="4663440" y="2569320"/>
            <a:ext cx="4158360" cy="4460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01" name="Text 26"/>
          <p:cNvSpPr/>
          <p:nvPr/>
        </p:nvSpPr>
        <p:spPr>
          <a:xfrm>
            <a:off x="4727520" y="2606040"/>
            <a:ext cx="402120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Few-shot domain adaptation (2-3 calibration walks). Origin AI auto-fingerprints environment at boot. Transfer learning from Gesture Lab (Google) reduces retraining to minutes.</a:t>
            </a:r>
            <a:endParaRPr b="0" lang="en-US" sz="850" spc="-1" strike="noStrike">
              <a:solidFill>
                <a:srgbClr val="ffffff"/>
              </a:solidFill>
              <a:latin typeface="Arial"/>
            </a:endParaRPr>
          </a:p>
        </p:txBody>
      </p:sp>
      <p:sp>
        <p:nvSpPr>
          <p:cNvPr id="1302" name="Shape 27"/>
          <p:cNvSpPr/>
          <p:nvPr/>
        </p:nvSpPr>
        <p:spPr>
          <a:xfrm>
            <a:off x="320040" y="3072240"/>
            <a:ext cx="50976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03" name="Text 28"/>
          <p:cNvSpPr/>
          <p:nvPr/>
        </p:nvSpPr>
        <p:spPr>
          <a:xfrm>
            <a:off x="320040" y="3108960"/>
            <a:ext cx="5097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800" spc="-1" strike="noStrike">
                <a:solidFill>
                  <a:srgbClr val="000000"/>
                </a:solidFill>
                <a:latin typeface="Calibri"/>
              </a:rPr>
              <a:t>🌡</a:t>
            </a:r>
            <a:endParaRPr b="0" lang="en-US" sz="1800" spc="-1" strike="noStrike">
              <a:solidFill>
                <a:srgbClr val="ffffff"/>
              </a:solidFill>
              <a:latin typeface="Arial"/>
            </a:endParaRPr>
          </a:p>
        </p:txBody>
      </p:sp>
      <p:sp>
        <p:nvSpPr>
          <p:cNvPr id="1304" name="Shape 29"/>
          <p:cNvSpPr/>
          <p:nvPr/>
        </p:nvSpPr>
        <p:spPr>
          <a:xfrm>
            <a:off x="850320" y="3072240"/>
            <a:ext cx="365544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05" name="Text 30"/>
          <p:cNvSpPr/>
          <p:nvPr/>
        </p:nvSpPr>
        <p:spPr>
          <a:xfrm>
            <a:off x="914400" y="3163680"/>
            <a:ext cx="351828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Temperature / Oscillator Phase Drift</a:t>
            </a:r>
            <a:endParaRPr b="0" lang="en-US" sz="950" spc="-1" strike="noStrike">
              <a:solidFill>
                <a:srgbClr val="ffffff"/>
              </a:solidFill>
              <a:latin typeface="Arial"/>
            </a:endParaRPr>
          </a:p>
        </p:txBody>
      </p:sp>
      <p:sp>
        <p:nvSpPr>
          <p:cNvPr id="1306" name="Shape 31"/>
          <p:cNvSpPr/>
          <p:nvPr/>
        </p:nvSpPr>
        <p:spPr>
          <a:xfrm>
            <a:off x="4663440" y="3072240"/>
            <a:ext cx="4158360" cy="4460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07" name="Text 32"/>
          <p:cNvSpPr/>
          <p:nvPr/>
        </p:nvSpPr>
        <p:spPr>
          <a:xfrm>
            <a:off x="4727520" y="3108960"/>
            <a:ext cx="402120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B2B (back-to-back) channel calibration via reference antenna (Keerativoranan et al. 2018). Intel AX210 &amp; BCM6xx chips log AGC/phase state. 802.11bf SMR includes phase reference fields.</a:t>
            </a:r>
            <a:endParaRPr b="0" lang="en-US" sz="850" spc="-1" strike="noStrike">
              <a:solidFill>
                <a:srgbClr val="ffffff"/>
              </a:solidFill>
              <a:latin typeface="Arial"/>
            </a:endParaRPr>
          </a:p>
        </p:txBody>
      </p:sp>
      <p:sp>
        <p:nvSpPr>
          <p:cNvPr id="1308" name="Shape 33"/>
          <p:cNvSpPr/>
          <p:nvPr/>
        </p:nvSpPr>
        <p:spPr>
          <a:xfrm>
            <a:off x="320040" y="3575160"/>
            <a:ext cx="50976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09" name="Text 34"/>
          <p:cNvSpPr/>
          <p:nvPr/>
        </p:nvSpPr>
        <p:spPr>
          <a:xfrm>
            <a:off x="320040" y="3611880"/>
            <a:ext cx="5097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800" spc="-1" strike="noStrike">
                <a:solidFill>
                  <a:srgbClr val="000000"/>
                </a:solidFill>
                <a:latin typeface="Calibri"/>
              </a:rPr>
              <a:t>👥</a:t>
            </a:r>
            <a:endParaRPr b="0" lang="en-US" sz="1800" spc="-1" strike="noStrike">
              <a:solidFill>
                <a:srgbClr val="ffffff"/>
              </a:solidFill>
              <a:latin typeface="Arial"/>
            </a:endParaRPr>
          </a:p>
        </p:txBody>
      </p:sp>
      <p:sp>
        <p:nvSpPr>
          <p:cNvPr id="1310" name="Shape 35"/>
          <p:cNvSpPr/>
          <p:nvPr/>
        </p:nvSpPr>
        <p:spPr>
          <a:xfrm>
            <a:off x="850320" y="3575160"/>
            <a:ext cx="365544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11" name="Text 36"/>
          <p:cNvSpPr/>
          <p:nvPr/>
        </p:nvSpPr>
        <p:spPr>
          <a:xfrm>
            <a:off x="914400" y="3666600"/>
            <a:ext cx="351828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Multi-Person Ambiguity</a:t>
            </a:r>
            <a:endParaRPr b="0" lang="en-US" sz="950" spc="-1" strike="noStrike">
              <a:solidFill>
                <a:srgbClr val="ffffff"/>
              </a:solidFill>
              <a:latin typeface="Arial"/>
            </a:endParaRPr>
          </a:p>
        </p:txBody>
      </p:sp>
      <p:sp>
        <p:nvSpPr>
          <p:cNvPr id="1312" name="Shape 37"/>
          <p:cNvSpPr/>
          <p:nvPr/>
        </p:nvSpPr>
        <p:spPr>
          <a:xfrm>
            <a:off x="4663440" y="3575160"/>
            <a:ext cx="4158360" cy="4460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13" name="Text 38"/>
          <p:cNvSpPr/>
          <p:nvPr/>
        </p:nvSpPr>
        <p:spPr>
          <a:xfrm>
            <a:off x="4727520" y="3611880"/>
            <a:ext cx="402120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Multi-AP CSI fusion with MUSIC-based spatial separation (research). Qualcomm MLO (Wi-Fi 7) dedicates per-zone links. FastConnect 7900 NPU runs on-chip person counting inference.</a:t>
            </a:r>
            <a:endParaRPr b="0" lang="en-US" sz="850" spc="-1" strike="noStrike">
              <a:solidFill>
                <a:srgbClr val="ffffff"/>
              </a:solidFill>
              <a:latin typeface="Arial"/>
            </a:endParaRPr>
          </a:p>
        </p:txBody>
      </p:sp>
      <p:sp>
        <p:nvSpPr>
          <p:cNvPr id="1314" name="Shape 39"/>
          <p:cNvSpPr/>
          <p:nvPr/>
        </p:nvSpPr>
        <p:spPr>
          <a:xfrm>
            <a:off x="320040" y="4078080"/>
            <a:ext cx="50976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15" name="Text 40"/>
          <p:cNvSpPr/>
          <p:nvPr/>
        </p:nvSpPr>
        <p:spPr>
          <a:xfrm>
            <a:off x="320040" y="4114800"/>
            <a:ext cx="5097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800" spc="-1" strike="noStrike">
                <a:solidFill>
                  <a:srgbClr val="000000"/>
                </a:solidFill>
                <a:latin typeface="Calibri"/>
              </a:rPr>
              <a:t>🔄</a:t>
            </a:r>
            <a:endParaRPr b="0" lang="en-US" sz="1800" spc="-1" strike="noStrike">
              <a:solidFill>
                <a:srgbClr val="ffffff"/>
              </a:solidFill>
              <a:latin typeface="Arial"/>
            </a:endParaRPr>
          </a:p>
        </p:txBody>
      </p:sp>
      <p:sp>
        <p:nvSpPr>
          <p:cNvPr id="1316" name="Shape 41"/>
          <p:cNvSpPr/>
          <p:nvPr/>
        </p:nvSpPr>
        <p:spPr>
          <a:xfrm>
            <a:off x="850320" y="4078080"/>
            <a:ext cx="3655440" cy="44604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17" name="Text 42"/>
          <p:cNvSpPr/>
          <p:nvPr/>
        </p:nvSpPr>
        <p:spPr>
          <a:xfrm>
            <a:off x="914400" y="4169520"/>
            <a:ext cx="351828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CSI Normalisation — Vendor Gaps</a:t>
            </a:r>
            <a:endParaRPr b="0" lang="en-US" sz="950" spc="-1" strike="noStrike">
              <a:solidFill>
                <a:srgbClr val="ffffff"/>
              </a:solidFill>
              <a:latin typeface="Arial"/>
            </a:endParaRPr>
          </a:p>
        </p:txBody>
      </p:sp>
      <p:sp>
        <p:nvSpPr>
          <p:cNvPr id="1318" name="Shape 43"/>
          <p:cNvSpPr/>
          <p:nvPr/>
        </p:nvSpPr>
        <p:spPr>
          <a:xfrm>
            <a:off x="4663440" y="4078080"/>
            <a:ext cx="4158360" cy="446040"/>
          </a:xfrm>
          <a:prstGeom prst="rect">
            <a:avLst/>
          </a:prstGeom>
          <a:solidFill>
            <a:srgbClr val="0a1a20"/>
          </a:solidFill>
          <a:ln w="63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19" name="Text 44"/>
          <p:cNvSpPr/>
          <p:nvPr/>
        </p:nvSpPr>
        <p:spPr>
          <a:xfrm>
            <a:off x="4727520" y="4114800"/>
            <a:ext cx="402120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Gjengset et al. SIGCOMM 2011 preprocessing standard widely adopted. WFA plans normalisation test vectors in cert. Wi-Fi 6E chipsets added AGC state logging for post-hoc correction.</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0"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321"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12 — LAB VS FIELD &amp; TRENDS</a:t>
            </a:r>
            <a:endParaRPr b="0" lang="en-US" sz="750" spc="-1" strike="noStrike">
              <a:solidFill>
                <a:srgbClr val="ffffff"/>
              </a:solidFill>
              <a:latin typeface="Arial"/>
            </a:endParaRPr>
          </a:p>
        </p:txBody>
      </p:sp>
      <p:sp>
        <p:nvSpPr>
          <p:cNvPr id="1322" name="Text 2"/>
          <p:cNvSpPr/>
          <p:nvPr/>
        </p:nvSpPr>
        <p:spPr>
          <a:xfrm>
            <a:off x="320040" y="347400"/>
            <a:ext cx="8044560" cy="5464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800" spc="-1" strike="noStrike">
                <a:solidFill>
                  <a:srgbClr val="ffffff"/>
                </a:solidFill>
                <a:latin typeface="Calibri"/>
                <a:ea typeface="Calibri"/>
              </a:rPr>
              <a:t>Industry Trends &amp;</a:t>
            </a:r>
            <a:endParaRPr b="0" lang="en-US" sz="2800" spc="-1" strike="noStrike">
              <a:solidFill>
                <a:srgbClr val="ffffff"/>
              </a:solidFill>
              <a:latin typeface="Arial"/>
            </a:endParaRPr>
          </a:p>
        </p:txBody>
      </p:sp>
      <p:sp>
        <p:nvSpPr>
          <p:cNvPr id="1323" name="Text 3"/>
          <p:cNvSpPr/>
          <p:nvPr/>
        </p:nvSpPr>
        <p:spPr>
          <a:xfrm>
            <a:off x="320040" y="896040"/>
            <a:ext cx="8044560" cy="363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800" spc="-1" strike="noStrike">
                <a:solidFill>
                  <a:srgbClr val="00d4ff"/>
                </a:solidFill>
                <a:latin typeface="Calibri"/>
              </a:rPr>
              <a:t>Where Wi-Fi Sensing is Headed</a:t>
            </a:r>
            <a:endParaRPr b="0" lang="en-US" sz="1800" spc="-1" strike="noStrike">
              <a:solidFill>
                <a:srgbClr val="ffffff"/>
              </a:solidFill>
              <a:latin typeface="Arial"/>
            </a:endParaRPr>
          </a:p>
        </p:txBody>
      </p:sp>
      <p:sp>
        <p:nvSpPr>
          <p:cNvPr id="1324" name="Shape 4"/>
          <p:cNvSpPr/>
          <p:nvPr/>
        </p:nvSpPr>
        <p:spPr>
          <a:xfrm>
            <a:off x="320040" y="129852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325" name="Text 5"/>
          <p:cNvSpPr/>
          <p:nvPr/>
        </p:nvSpPr>
        <p:spPr>
          <a:xfrm>
            <a:off x="320040" y="1371600"/>
            <a:ext cx="347256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8899aa"/>
                </a:solidFill>
                <a:latin typeface="Calibri"/>
              </a:rPr>
              <a:t>USEFULNESS ANSWER — When to use Wi-Fi sensing:</a:t>
            </a:r>
            <a:endParaRPr b="0" lang="en-US" sz="850" spc="-1" strike="noStrike">
              <a:solidFill>
                <a:srgbClr val="ffffff"/>
              </a:solidFill>
              <a:latin typeface="Arial"/>
            </a:endParaRPr>
          </a:p>
        </p:txBody>
      </p:sp>
      <p:sp>
        <p:nvSpPr>
          <p:cNvPr id="1326" name="Shape 6"/>
          <p:cNvSpPr/>
          <p:nvPr/>
        </p:nvSpPr>
        <p:spPr>
          <a:xfrm>
            <a:off x="320040" y="1591200"/>
            <a:ext cx="2814120" cy="583200"/>
          </a:xfrm>
          <a:prstGeom prst="rect">
            <a:avLst/>
          </a:prstGeom>
          <a:solidFill>
            <a:srgbClr val="11224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27" name="Shape 7"/>
          <p:cNvSpPr/>
          <p:nvPr/>
        </p:nvSpPr>
        <p:spPr>
          <a:xfrm>
            <a:off x="320040" y="1591200"/>
            <a:ext cx="2814120" cy="34560"/>
          </a:xfrm>
          <a:prstGeom prst="rect">
            <a:avLst/>
          </a:prstGeom>
          <a:solidFill>
            <a:srgbClr val="00ff9d"/>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000000"/>
              </a:solidFill>
              <a:latin typeface="Arial"/>
            </a:endParaRPr>
          </a:p>
        </p:txBody>
      </p:sp>
      <p:sp>
        <p:nvSpPr>
          <p:cNvPr id="1328" name="Text 8"/>
          <p:cNvSpPr/>
          <p:nvPr/>
        </p:nvSpPr>
        <p:spPr>
          <a:xfrm>
            <a:off x="393120" y="1645920"/>
            <a:ext cx="268632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 </a:t>
            </a:r>
            <a:r>
              <a:rPr b="1" lang="en-US" sz="900" spc="-1" strike="noStrike">
                <a:solidFill>
                  <a:srgbClr val="00ff9d"/>
                </a:solidFill>
                <a:latin typeface="Calibri"/>
              </a:rPr>
              <a:t>Wi-Fi Sensing</a:t>
            </a:r>
            <a:endParaRPr b="0" lang="en-US" sz="900" spc="-1" strike="noStrike">
              <a:solidFill>
                <a:srgbClr val="ffffff"/>
              </a:solidFill>
              <a:latin typeface="Arial"/>
            </a:endParaRPr>
          </a:p>
        </p:txBody>
      </p:sp>
      <p:sp>
        <p:nvSpPr>
          <p:cNvPr id="1329" name="Text 9"/>
          <p:cNvSpPr/>
          <p:nvPr/>
        </p:nvSpPr>
        <p:spPr>
          <a:xfrm>
            <a:off x="393120" y="1847160"/>
            <a:ext cx="2686320" cy="2721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00" spc="-1" strike="noStrike">
                <a:solidFill>
                  <a:srgbClr val="8899aa"/>
                </a:solidFill>
                <a:latin typeface="Calibri"/>
              </a:rPr>
              <a:t>AP deployed · $0 HW · Privacy matters · Presence · occupancy · vitals</a:t>
            </a:r>
            <a:endParaRPr b="0" lang="en-US" sz="800" spc="-1" strike="noStrike">
              <a:solidFill>
                <a:srgbClr val="ffffff"/>
              </a:solidFill>
              <a:latin typeface="Arial"/>
            </a:endParaRPr>
          </a:p>
        </p:txBody>
      </p:sp>
      <p:sp>
        <p:nvSpPr>
          <p:cNvPr id="1330" name="Shape 10"/>
          <p:cNvSpPr/>
          <p:nvPr/>
        </p:nvSpPr>
        <p:spPr>
          <a:xfrm>
            <a:off x="3200400" y="1591200"/>
            <a:ext cx="2814120" cy="58320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31" name="Shape 11"/>
          <p:cNvSpPr/>
          <p:nvPr/>
        </p:nvSpPr>
        <p:spPr>
          <a:xfrm>
            <a:off x="3200400" y="1591200"/>
            <a:ext cx="2814120" cy="34560"/>
          </a:xfrm>
          <a:prstGeom prst="rect">
            <a:avLst/>
          </a:prstGeom>
          <a:solidFill>
            <a:srgbClr val="ffb830"/>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000000"/>
              </a:solidFill>
              <a:latin typeface="Arial"/>
            </a:endParaRPr>
          </a:p>
        </p:txBody>
      </p:sp>
      <p:sp>
        <p:nvSpPr>
          <p:cNvPr id="1332" name="Text 12"/>
          <p:cNvSpPr/>
          <p:nvPr/>
        </p:nvSpPr>
        <p:spPr>
          <a:xfrm>
            <a:off x="3273480" y="1645920"/>
            <a:ext cx="268632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ffb830"/>
                </a:solidFill>
                <a:latin typeface="Calibri"/>
              </a:rPr>
              <a:t>✗ </a:t>
            </a:r>
            <a:r>
              <a:rPr b="1" lang="en-US" sz="900" spc="-1" strike="noStrike">
                <a:solidFill>
                  <a:srgbClr val="ffb830"/>
                </a:solidFill>
                <a:latin typeface="Calibri"/>
              </a:rPr>
              <a:t>Use Radar</a:t>
            </a:r>
            <a:endParaRPr b="0" lang="en-US" sz="900" spc="-1" strike="noStrike">
              <a:solidFill>
                <a:srgbClr val="ffffff"/>
              </a:solidFill>
              <a:latin typeface="Arial"/>
            </a:endParaRPr>
          </a:p>
        </p:txBody>
      </p:sp>
      <p:sp>
        <p:nvSpPr>
          <p:cNvPr id="1333" name="Text 13"/>
          <p:cNvSpPr/>
          <p:nvPr/>
        </p:nvSpPr>
        <p:spPr>
          <a:xfrm>
            <a:off x="3273480" y="1847160"/>
            <a:ext cx="2686320" cy="2721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00" spc="-1" strike="noStrike">
                <a:solidFill>
                  <a:srgbClr val="8899aa"/>
                </a:solidFill>
                <a:latin typeface="Calibri"/>
              </a:rPr>
              <a:t>Need cm-accuracy · No Wi-Fi infra · mmWave gesture</a:t>
            </a:r>
            <a:endParaRPr b="0" lang="en-US" sz="800" spc="-1" strike="noStrike">
              <a:solidFill>
                <a:srgbClr val="ffffff"/>
              </a:solidFill>
              <a:latin typeface="Arial"/>
            </a:endParaRPr>
          </a:p>
        </p:txBody>
      </p:sp>
      <p:sp>
        <p:nvSpPr>
          <p:cNvPr id="1334" name="Shape 14"/>
          <p:cNvSpPr/>
          <p:nvPr/>
        </p:nvSpPr>
        <p:spPr>
          <a:xfrm>
            <a:off x="6080760" y="1591200"/>
            <a:ext cx="2814120" cy="583200"/>
          </a:xfrm>
          <a:prstGeom prst="rect">
            <a:avLst/>
          </a:prstGeom>
          <a:solidFill>
            <a:srgbClr val="112240"/>
          </a:solidFill>
          <a:ln w="12700">
            <a:solidFill>
              <a:srgbClr val="ff6b6b"/>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35" name="Shape 15"/>
          <p:cNvSpPr/>
          <p:nvPr/>
        </p:nvSpPr>
        <p:spPr>
          <a:xfrm>
            <a:off x="6080760" y="1591200"/>
            <a:ext cx="2814120" cy="34560"/>
          </a:xfrm>
          <a:prstGeom prst="rect">
            <a:avLst/>
          </a:prstGeom>
          <a:solidFill>
            <a:srgbClr val="ff6b6b"/>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336" name="Text 16"/>
          <p:cNvSpPr/>
          <p:nvPr/>
        </p:nvSpPr>
        <p:spPr>
          <a:xfrm>
            <a:off x="6153840" y="1645920"/>
            <a:ext cx="268632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ff6b6b"/>
                </a:solidFill>
                <a:latin typeface="Calibri"/>
              </a:rPr>
              <a:t>✗ </a:t>
            </a:r>
            <a:r>
              <a:rPr b="1" lang="en-US" sz="900" spc="-1" strike="noStrike">
                <a:solidFill>
                  <a:srgbClr val="ff6b6b"/>
                </a:solidFill>
                <a:latin typeface="Calibri"/>
              </a:rPr>
              <a:t>Use CV</a:t>
            </a:r>
            <a:endParaRPr b="0" lang="en-US" sz="900" spc="-1" strike="noStrike">
              <a:solidFill>
                <a:srgbClr val="ffffff"/>
              </a:solidFill>
              <a:latin typeface="Arial"/>
            </a:endParaRPr>
          </a:p>
        </p:txBody>
      </p:sp>
      <p:sp>
        <p:nvSpPr>
          <p:cNvPr id="1337" name="Text 17"/>
          <p:cNvSpPr/>
          <p:nvPr/>
        </p:nvSpPr>
        <p:spPr>
          <a:xfrm>
            <a:off x="6153840" y="1847160"/>
            <a:ext cx="2686320" cy="2721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00" spc="-1" strike="noStrike">
                <a:solidFill>
                  <a:srgbClr val="8899aa"/>
                </a:solidFill>
                <a:latin typeface="Calibri"/>
              </a:rPr>
              <a:t>Need identity · Line-of-sight OK · Full pose/DensePose</a:t>
            </a:r>
            <a:endParaRPr b="0" lang="en-US" sz="800" spc="-1" strike="noStrike">
              <a:solidFill>
                <a:srgbClr val="ffffff"/>
              </a:solidFill>
              <a:latin typeface="Arial"/>
            </a:endParaRPr>
          </a:p>
        </p:txBody>
      </p:sp>
      <p:sp>
        <p:nvSpPr>
          <p:cNvPr id="1338" name="Shape 18"/>
          <p:cNvSpPr/>
          <p:nvPr/>
        </p:nvSpPr>
        <p:spPr>
          <a:xfrm>
            <a:off x="301680" y="2286000"/>
            <a:ext cx="52560" cy="61956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39" name="Text 19"/>
          <p:cNvSpPr/>
          <p:nvPr/>
        </p:nvSpPr>
        <p:spPr>
          <a:xfrm>
            <a:off x="448200" y="2249280"/>
            <a:ext cx="402120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Wi-Fi 7 + Sensing</a:t>
            </a:r>
            <a:endParaRPr b="0" lang="en-US" sz="1200" spc="-1" strike="noStrike">
              <a:solidFill>
                <a:srgbClr val="ffffff"/>
              </a:solidFill>
              <a:latin typeface="Arial"/>
            </a:endParaRPr>
          </a:p>
        </p:txBody>
      </p:sp>
      <p:sp>
        <p:nvSpPr>
          <p:cNvPr id="1340" name="Text 20"/>
          <p:cNvSpPr/>
          <p:nvPr/>
        </p:nvSpPr>
        <p:spPr>
          <a:xfrm>
            <a:off x="448200" y="2551320"/>
            <a:ext cx="402120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00" spc="-1" strike="noStrike">
                <a:solidFill>
                  <a:srgbClr val="e8f4fd"/>
                </a:solidFill>
                <a:latin typeface="Calibri"/>
              </a:rPr>
              <a:t>320 MHz BW &amp; Multi-Link Op improve range resolution. TGbf 'be' PHY amendments expected 2026.</a:t>
            </a:r>
            <a:endParaRPr b="0" lang="en-US" sz="1000" spc="-1" strike="noStrike">
              <a:solidFill>
                <a:srgbClr val="ffffff"/>
              </a:solidFill>
              <a:latin typeface="Arial"/>
            </a:endParaRPr>
          </a:p>
        </p:txBody>
      </p:sp>
      <p:sp>
        <p:nvSpPr>
          <p:cNvPr id="1341" name="Shape 21"/>
          <p:cNvSpPr/>
          <p:nvPr/>
        </p:nvSpPr>
        <p:spPr>
          <a:xfrm>
            <a:off x="4599360" y="2286000"/>
            <a:ext cx="52560" cy="61956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42" name="Text 22"/>
          <p:cNvSpPr/>
          <p:nvPr/>
        </p:nvSpPr>
        <p:spPr>
          <a:xfrm>
            <a:off x="4745880" y="2249280"/>
            <a:ext cx="402120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WFA Certification Flywheel</a:t>
            </a:r>
            <a:endParaRPr b="0" lang="en-US" sz="1200" spc="-1" strike="noStrike">
              <a:solidFill>
                <a:srgbClr val="ffffff"/>
              </a:solidFill>
              <a:latin typeface="Arial"/>
            </a:endParaRPr>
          </a:p>
        </p:txBody>
      </p:sp>
      <p:sp>
        <p:nvSpPr>
          <p:cNvPr id="1343" name="Text 23"/>
          <p:cNvSpPr/>
          <p:nvPr/>
        </p:nvSpPr>
        <p:spPr>
          <a:xfrm>
            <a:off x="4745880" y="2551320"/>
            <a:ext cx="402120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00" spc="-1" strike="noStrike">
                <a:solidFill>
                  <a:srgbClr val="e8f4fd"/>
                </a:solidFill>
                <a:latin typeface="Calibri"/>
              </a:rPr>
              <a:t>Board approved Apr 2026. Cert launch target: Dec 2027. No certified product yet — window to build implementation expertise is NOW.</a:t>
            </a:r>
            <a:endParaRPr b="0" lang="en-US" sz="1000" spc="-1" strike="noStrike">
              <a:solidFill>
                <a:srgbClr val="ffffff"/>
              </a:solidFill>
              <a:latin typeface="Arial"/>
            </a:endParaRPr>
          </a:p>
        </p:txBody>
      </p:sp>
      <p:sp>
        <p:nvSpPr>
          <p:cNvPr id="1344" name="Shape 24"/>
          <p:cNvSpPr/>
          <p:nvPr/>
        </p:nvSpPr>
        <p:spPr>
          <a:xfrm>
            <a:off x="301680" y="3090600"/>
            <a:ext cx="52560" cy="61956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45" name="Text 25"/>
          <p:cNvSpPr/>
          <p:nvPr/>
        </p:nvSpPr>
        <p:spPr>
          <a:xfrm>
            <a:off x="448200" y="3054240"/>
            <a:ext cx="402120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Matter + Sensing</a:t>
            </a:r>
            <a:endParaRPr b="0" lang="en-US" sz="1200" spc="-1" strike="noStrike">
              <a:solidFill>
                <a:srgbClr val="ffffff"/>
              </a:solidFill>
              <a:latin typeface="Arial"/>
            </a:endParaRPr>
          </a:p>
        </p:txBody>
      </p:sp>
      <p:sp>
        <p:nvSpPr>
          <p:cNvPr id="1346" name="Text 26"/>
          <p:cNvSpPr/>
          <p:nvPr/>
        </p:nvSpPr>
        <p:spPr>
          <a:xfrm>
            <a:off x="448200" y="3355920"/>
            <a:ext cx="402120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00" spc="-1" strike="noStrike">
                <a:solidFill>
                  <a:srgbClr val="e8f4fd"/>
                </a:solidFill>
                <a:latin typeface="Calibri"/>
              </a:rPr>
              <a:t>Thread/Matter will surface sensing events as standard home data — no custom cloud stack needed.</a:t>
            </a:r>
            <a:endParaRPr b="0" lang="en-US" sz="1000" spc="-1" strike="noStrike">
              <a:solidFill>
                <a:srgbClr val="ffffff"/>
              </a:solidFill>
              <a:latin typeface="Arial"/>
            </a:endParaRPr>
          </a:p>
        </p:txBody>
      </p:sp>
      <p:sp>
        <p:nvSpPr>
          <p:cNvPr id="1347" name="Shape 27"/>
          <p:cNvSpPr/>
          <p:nvPr/>
        </p:nvSpPr>
        <p:spPr>
          <a:xfrm>
            <a:off x="4599360" y="3090600"/>
            <a:ext cx="52560" cy="61956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48" name="Text 28"/>
          <p:cNvSpPr/>
          <p:nvPr/>
        </p:nvSpPr>
        <p:spPr>
          <a:xfrm>
            <a:off x="4745880" y="3054240"/>
            <a:ext cx="402120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On-Device ML</a:t>
            </a:r>
            <a:endParaRPr b="0" lang="en-US" sz="1200" spc="-1" strike="noStrike">
              <a:solidFill>
                <a:srgbClr val="ffffff"/>
              </a:solidFill>
              <a:latin typeface="Arial"/>
            </a:endParaRPr>
          </a:p>
        </p:txBody>
      </p:sp>
      <p:sp>
        <p:nvSpPr>
          <p:cNvPr id="1349" name="Text 29"/>
          <p:cNvSpPr/>
          <p:nvPr/>
        </p:nvSpPr>
        <p:spPr>
          <a:xfrm>
            <a:off x="4745880" y="3355920"/>
            <a:ext cx="402120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00" spc="-1" strike="noStrike">
                <a:solidFill>
                  <a:srgbClr val="e8f4fd"/>
                </a:solidFill>
                <a:latin typeface="Calibri"/>
              </a:rPr>
              <a:t>NPUs in Wi-Fi SoCs (Qualcomm FastConnect, MTK Filogic) eliminate cloud round-trip. Sub-50ms targets.</a:t>
            </a:r>
            <a:endParaRPr b="0" lang="en-US" sz="1000" spc="-1" strike="noStrike">
              <a:solidFill>
                <a:srgbClr val="ffffff"/>
              </a:solidFill>
              <a:latin typeface="Arial"/>
            </a:endParaRPr>
          </a:p>
        </p:txBody>
      </p:sp>
      <p:sp>
        <p:nvSpPr>
          <p:cNvPr id="1350" name="Shape 30"/>
          <p:cNvSpPr/>
          <p:nvPr/>
        </p:nvSpPr>
        <p:spPr>
          <a:xfrm>
            <a:off x="301680" y="3895200"/>
            <a:ext cx="52560" cy="61956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51" name="Text 31"/>
          <p:cNvSpPr/>
          <p:nvPr/>
        </p:nvSpPr>
        <p:spPr>
          <a:xfrm>
            <a:off x="448200" y="3858840"/>
            <a:ext cx="402120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Regulatory Evolution</a:t>
            </a:r>
            <a:endParaRPr b="0" lang="en-US" sz="1200" spc="-1" strike="noStrike">
              <a:solidFill>
                <a:srgbClr val="ffffff"/>
              </a:solidFill>
              <a:latin typeface="Arial"/>
            </a:endParaRPr>
          </a:p>
        </p:txBody>
      </p:sp>
      <p:sp>
        <p:nvSpPr>
          <p:cNvPr id="1352" name="Text 32"/>
          <p:cNvSpPr/>
          <p:nvPr/>
        </p:nvSpPr>
        <p:spPr>
          <a:xfrm>
            <a:off x="448200" y="4160520"/>
            <a:ext cx="402120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00" spc="-1" strike="noStrike">
                <a:solidFill>
                  <a:srgbClr val="e8f4fd"/>
                </a:solidFill>
                <a:latin typeface="Calibri"/>
              </a:rPr>
              <a:t>FCC, ETSI exploring passive RF sensing privacy rules. EU commercial rollout gated on this.</a:t>
            </a:r>
            <a:endParaRPr b="0" lang="en-US" sz="1000" spc="-1" strike="noStrike">
              <a:solidFill>
                <a:srgbClr val="ffffff"/>
              </a:solidFill>
              <a:latin typeface="Arial"/>
            </a:endParaRPr>
          </a:p>
        </p:txBody>
      </p:sp>
      <p:sp>
        <p:nvSpPr>
          <p:cNvPr id="1353" name="Shape 33"/>
          <p:cNvSpPr/>
          <p:nvPr/>
        </p:nvSpPr>
        <p:spPr>
          <a:xfrm>
            <a:off x="4599360" y="3895200"/>
            <a:ext cx="52560" cy="61956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54" name="Text 34"/>
          <p:cNvSpPr/>
          <p:nvPr/>
        </p:nvSpPr>
        <p:spPr>
          <a:xfrm>
            <a:off x="4745880" y="3858840"/>
            <a:ext cx="402120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mmWave Proliferation</a:t>
            </a:r>
            <a:endParaRPr b="0" lang="en-US" sz="1200" spc="-1" strike="noStrike">
              <a:solidFill>
                <a:srgbClr val="ffffff"/>
              </a:solidFill>
              <a:latin typeface="Arial"/>
            </a:endParaRPr>
          </a:p>
        </p:txBody>
      </p:sp>
      <p:sp>
        <p:nvSpPr>
          <p:cNvPr id="1355" name="Text 35"/>
          <p:cNvSpPr/>
          <p:nvPr/>
        </p:nvSpPr>
        <p:spPr>
          <a:xfrm>
            <a:off x="4745880" y="4160520"/>
            <a:ext cx="4021200" cy="5464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00" spc="-1" strike="noStrike">
                <a:solidFill>
                  <a:srgbClr val="e8f4fd"/>
                </a:solidFill>
                <a:latin typeface="Calibri"/>
              </a:rPr>
              <a:t>60 GHz (802.11ad/ay) delivers centimetre-level sensing. Consumer wave expected 2026+.</a:t>
            </a:r>
            <a:endParaRPr b="0" lang="en-US" sz="1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6" name="Shape 0"/>
          <p:cNvSpPr/>
          <p:nvPr/>
        </p:nvSpPr>
        <p:spPr>
          <a:xfrm>
            <a:off x="0" y="0"/>
            <a:ext cx="52560" cy="51415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357" name="Text 1"/>
          <p:cNvSpPr/>
          <p:nvPr/>
        </p:nvSpPr>
        <p:spPr>
          <a:xfrm>
            <a:off x="320040" y="255960"/>
            <a:ext cx="8227440" cy="363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ff9d"/>
                </a:solidFill>
                <a:latin typeface="Consolas"/>
                <a:ea typeface="Consolas"/>
              </a:rPr>
              <a:t>[ DOTSTAR_CONSULTING ]</a:t>
            </a:r>
            <a:endParaRPr b="0" lang="en-US" sz="1000" spc="-1" strike="noStrike">
              <a:solidFill>
                <a:srgbClr val="ffffff"/>
              </a:solidFill>
              <a:latin typeface="Arial"/>
            </a:endParaRPr>
          </a:p>
        </p:txBody>
      </p:sp>
      <p:sp>
        <p:nvSpPr>
          <p:cNvPr id="1358" name="Text 2"/>
          <p:cNvSpPr/>
          <p:nvPr/>
        </p:nvSpPr>
        <p:spPr>
          <a:xfrm>
            <a:off x="320040" y="658440"/>
            <a:ext cx="7770240" cy="5922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Your Strategic Wireless Engineering Partner</a:t>
            </a:r>
            <a:endParaRPr b="0" lang="en-US" sz="2600" spc="-1" strike="noStrike">
              <a:solidFill>
                <a:srgbClr val="ffffff"/>
              </a:solidFill>
              <a:latin typeface="Arial"/>
            </a:endParaRPr>
          </a:p>
        </p:txBody>
      </p:sp>
      <p:sp>
        <p:nvSpPr>
          <p:cNvPr id="1359" name="Text 3"/>
          <p:cNvSpPr/>
          <p:nvPr/>
        </p:nvSpPr>
        <p:spPr>
          <a:xfrm>
            <a:off x="320040" y="1261800"/>
            <a:ext cx="804456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1100" spc="-1" strike="noStrike">
                <a:solidFill>
                  <a:srgbClr val="8899aa"/>
                </a:solidFill>
                <a:latin typeface="Calibri"/>
              </a:rPr>
              <a:t>Silicon-to-Cloud  •  18+ Years Deep-Tech Pedigree  •  AI-Augmented Delivery  •  Hyderabad, India</a:t>
            </a:r>
            <a:endParaRPr b="0" lang="en-US" sz="1100" spc="-1" strike="noStrike">
              <a:solidFill>
                <a:srgbClr val="ffffff"/>
              </a:solidFill>
              <a:latin typeface="Arial"/>
            </a:endParaRPr>
          </a:p>
        </p:txBody>
      </p:sp>
      <p:sp>
        <p:nvSpPr>
          <p:cNvPr id="1360" name="Shape 4"/>
          <p:cNvSpPr/>
          <p:nvPr/>
        </p:nvSpPr>
        <p:spPr>
          <a:xfrm>
            <a:off x="320040" y="157284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361" name="Shape 5"/>
          <p:cNvSpPr/>
          <p:nvPr/>
        </p:nvSpPr>
        <p:spPr>
          <a:xfrm>
            <a:off x="320040" y="1719000"/>
            <a:ext cx="1963800" cy="1460880"/>
          </a:xfrm>
          <a:prstGeom prst="rect">
            <a:avLst/>
          </a:prstGeom>
          <a:solidFill>
            <a:srgbClr val="112240"/>
          </a:solidFill>
          <a:ln w="1524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62" name="Shape 6"/>
          <p:cNvSpPr/>
          <p:nvPr/>
        </p:nvSpPr>
        <p:spPr>
          <a:xfrm>
            <a:off x="320040" y="1719000"/>
            <a:ext cx="1963800" cy="61920"/>
          </a:xfrm>
          <a:prstGeom prst="rect">
            <a:avLst/>
          </a:prstGeom>
          <a:solidFill>
            <a:srgbClr val="00d4ff"/>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363" name="Text 7"/>
          <p:cNvSpPr/>
          <p:nvPr/>
        </p:nvSpPr>
        <p:spPr>
          <a:xfrm>
            <a:off x="411480" y="1828800"/>
            <a:ext cx="178092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d4ff"/>
                </a:solidFill>
                <a:latin typeface="Calibri"/>
              </a:rPr>
              <a:t>Silicon &amp; Firmware</a:t>
            </a:r>
            <a:endParaRPr b="0" lang="en-US" sz="1100" spc="-1" strike="noStrike">
              <a:solidFill>
                <a:srgbClr val="ffffff"/>
              </a:solidFill>
              <a:latin typeface="Arial"/>
            </a:endParaRPr>
          </a:p>
        </p:txBody>
      </p:sp>
      <p:sp>
        <p:nvSpPr>
          <p:cNvPr id="1364" name="Text 8"/>
          <p:cNvSpPr/>
          <p:nvPr/>
        </p:nvSpPr>
        <p:spPr>
          <a:xfrm>
            <a:off x="411480" y="2194560"/>
            <a:ext cx="178092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Pre-silicon (EMU/FPGA), post-silicon bringup, 802.11a→be driver engineering</a:t>
            </a:r>
            <a:endParaRPr b="0" lang="en-US" sz="950" spc="-1" strike="noStrike">
              <a:solidFill>
                <a:srgbClr val="ffffff"/>
              </a:solidFill>
              <a:latin typeface="Arial"/>
            </a:endParaRPr>
          </a:p>
        </p:txBody>
      </p:sp>
      <p:sp>
        <p:nvSpPr>
          <p:cNvPr id="1365" name="Shape 9"/>
          <p:cNvSpPr/>
          <p:nvPr/>
        </p:nvSpPr>
        <p:spPr>
          <a:xfrm>
            <a:off x="2496240" y="1719000"/>
            <a:ext cx="1963800" cy="1460880"/>
          </a:xfrm>
          <a:prstGeom prst="rect">
            <a:avLst/>
          </a:prstGeom>
          <a:solidFill>
            <a:srgbClr val="112240"/>
          </a:solidFill>
          <a:ln w="1524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66" name="Shape 10"/>
          <p:cNvSpPr/>
          <p:nvPr/>
        </p:nvSpPr>
        <p:spPr>
          <a:xfrm>
            <a:off x="2496240" y="1719000"/>
            <a:ext cx="1963800" cy="61920"/>
          </a:xfrm>
          <a:prstGeom prst="rect">
            <a:avLst/>
          </a:prstGeom>
          <a:solidFill>
            <a:srgbClr val="00ff9d"/>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000000"/>
              </a:solidFill>
              <a:latin typeface="Arial"/>
            </a:endParaRPr>
          </a:p>
        </p:txBody>
      </p:sp>
      <p:sp>
        <p:nvSpPr>
          <p:cNvPr id="1367" name="Text 11"/>
          <p:cNvSpPr/>
          <p:nvPr/>
        </p:nvSpPr>
        <p:spPr>
          <a:xfrm>
            <a:off x="2587680" y="1828800"/>
            <a:ext cx="178092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ff9d"/>
                </a:solidFill>
                <a:latin typeface="Calibri"/>
              </a:rPr>
              <a:t>Wi-Fi Sensing</a:t>
            </a:r>
            <a:endParaRPr b="0" lang="en-US" sz="1100" spc="-1" strike="noStrike">
              <a:solidFill>
                <a:srgbClr val="ffffff"/>
              </a:solidFill>
              <a:latin typeface="Arial"/>
            </a:endParaRPr>
          </a:p>
        </p:txBody>
      </p:sp>
      <p:sp>
        <p:nvSpPr>
          <p:cNvPr id="1368" name="Text 12"/>
          <p:cNvSpPr/>
          <p:nvPr/>
        </p:nvSpPr>
        <p:spPr>
          <a:xfrm>
            <a:off x="2587680" y="2194560"/>
            <a:ext cx="178092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802.11bf implementation, CSI pipeline design, sensing ML deployment on-device</a:t>
            </a:r>
            <a:endParaRPr b="0" lang="en-US" sz="950" spc="-1" strike="noStrike">
              <a:solidFill>
                <a:srgbClr val="ffffff"/>
              </a:solidFill>
              <a:latin typeface="Arial"/>
            </a:endParaRPr>
          </a:p>
        </p:txBody>
      </p:sp>
      <p:sp>
        <p:nvSpPr>
          <p:cNvPr id="1369" name="Shape 13"/>
          <p:cNvSpPr/>
          <p:nvPr/>
        </p:nvSpPr>
        <p:spPr>
          <a:xfrm>
            <a:off x="4672440" y="1719000"/>
            <a:ext cx="1963800" cy="1460880"/>
          </a:xfrm>
          <a:prstGeom prst="rect">
            <a:avLst/>
          </a:prstGeom>
          <a:solidFill>
            <a:srgbClr val="112240"/>
          </a:solidFill>
          <a:ln w="1524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70" name="Shape 14"/>
          <p:cNvSpPr/>
          <p:nvPr/>
        </p:nvSpPr>
        <p:spPr>
          <a:xfrm>
            <a:off x="4672440" y="1719000"/>
            <a:ext cx="1963800" cy="61920"/>
          </a:xfrm>
          <a:prstGeom prst="rect">
            <a:avLst/>
          </a:prstGeom>
          <a:solidFill>
            <a:srgbClr val="7b61ff"/>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371" name="Text 15"/>
          <p:cNvSpPr/>
          <p:nvPr/>
        </p:nvSpPr>
        <p:spPr>
          <a:xfrm>
            <a:off x="4763880" y="1828800"/>
            <a:ext cx="178092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7b61ff"/>
                </a:solidFill>
                <a:latin typeface="Calibri"/>
              </a:rPr>
              <a:t>IoT Ecosystems</a:t>
            </a:r>
            <a:endParaRPr b="0" lang="en-US" sz="1100" spc="-1" strike="noStrike">
              <a:solidFill>
                <a:srgbClr val="ffffff"/>
              </a:solidFill>
              <a:latin typeface="Arial"/>
            </a:endParaRPr>
          </a:p>
        </p:txBody>
      </p:sp>
      <p:sp>
        <p:nvSpPr>
          <p:cNvPr id="1372" name="Text 16"/>
          <p:cNvSpPr/>
          <p:nvPr/>
        </p:nvSpPr>
        <p:spPr>
          <a:xfrm>
            <a:off x="4763880" y="2194560"/>
            <a:ext cx="178092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Matter, Thread, LTE-M/NB-IoT. Nordic nRF specialist. End-to-end wireless SDLC.</a:t>
            </a:r>
            <a:endParaRPr b="0" lang="en-US" sz="950" spc="-1" strike="noStrike">
              <a:solidFill>
                <a:srgbClr val="ffffff"/>
              </a:solidFill>
              <a:latin typeface="Arial"/>
            </a:endParaRPr>
          </a:p>
        </p:txBody>
      </p:sp>
      <p:sp>
        <p:nvSpPr>
          <p:cNvPr id="1373" name="Shape 17"/>
          <p:cNvSpPr/>
          <p:nvPr/>
        </p:nvSpPr>
        <p:spPr>
          <a:xfrm>
            <a:off x="6849000" y="1719000"/>
            <a:ext cx="1963800" cy="1460880"/>
          </a:xfrm>
          <a:prstGeom prst="rect">
            <a:avLst/>
          </a:prstGeom>
          <a:solidFill>
            <a:srgbClr val="112240"/>
          </a:solidFill>
          <a:ln w="1524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74" name="Shape 18"/>
          <p:cNvSpPr/>
          <p:nvPr/>
        </p:nvSpPr>
        <p:spPr>
          <a:xfrm>
            <a:off x="6849000" y="1719000"/>
            <a:ext cx="1963800" cy="61920"/>
          </a:xfrm>
          <a:prstGeom prst="rect">
            <a:avLst/>
          </a:prstGeom>
          <a:solidFill>
            <a:srgbClr val="ffb830"/>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000000"/>
              </a:solidFill>
              <a:latin typeface="Arial"/>
            </a:endParaRPr>
          </a:p>
        </p:txBody>
      </p:sp>
      <p:sp>
        <p:nvSpPr>
          <p:cNvPr id="1375" name="Text 19"/>
          <p:cNvSpPr/>
          <p:nvPr/>
        </p:nvSpPr>
        <p:spPr>
          <a:xfrm>
            <a:off x="6940440" y="1828800"/>
            <a:ext cx="178092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Edge AI / ML</a:t>
            </a:r>
            <a:endParaRPr b="0" lang="en-US" sz="1100" spc="-1" strike="noStrike">
              <a:solidFill>
                <a:srgbClr val="ffffff"/>
              </a:solidFill>
              <a:latin typeface="Arial"/>
            </a:endParaRPr>
          </a:p>
        </p:txBody>
      </p:sp>
      <p:sp>
        <p:nvSpPr>
          <p:cNvPr id="1376" name="Text 20"/>
          <p:cNvSpPr/>
          <p:nvPr/>
        </p:nvSpPr>
        <p:spPr>
          <a:xfrm>
            <a:off x="6940440" y="2194560"/>
            <a:ext cx="178092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Fine-tuning &amp; deployment of AI/ML models onto resource-constrained IoT devices</a:t>
            </a:r>
            <a:endParaRPr b="0" lang="en-US" sz="950" spc="-1" strike="noStrike">
              <a:solidFill>
                <a:srgbClr val="ffffff"/>
              </a:solidFill>
              <a:latin typeface="Arial"/>
            </a:endParaRPr>
          </a:p>
        </p:txBody>
      </p:sp>
      <p:sp>
        <p:nvSpPr>
          <p:cNvPr id="1377" name="Text 21"/>
          <p:cNvSpPr/>
          <p:nvPr/>
        </p:nvSpPr>
        <p:spPr>
          <a:xfrm>
            <a:off x="320040" y="3291840"/>
            <a:ext cx="841032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50" spc="-1" strike="noStrike">
                <a:solidFill>
                  <a:srgbClr val="00ff9d"/>
                </a:solidFill>
                <a:latin typeface="Calibri"/>
              </a:rPr>
              <a:t>✓  </a:t>
            </a:r>
            <a:r>
              <a:rPr b="0" lang="en-US" sz="950" spc="-1" strike="noStrike">
                <a:solidFill>
                  <a:srgbClr val="00ff9d"/>
                </a:solidFill>
                <a:latin typeface="Calibri"/>
              </a:rPr>
              <a:t>Zephyr Project Wi-Fi Maintainer  ✓  hostap core contributor  ✓  Patent-backed power-saving &amp; node communication  ✓  WFA / CSA / FCC / ETSI certification support</a:t>
            </a:r>
            <a:endParaRPr b="0" lang="en-US" sz="950" spc="-1" strike="noStrike">
              <a:solidFill>
                <a:srgbClr val="ffffff"/>
              </a:solidFill>
              <a:latin typeface="Arial"/>
            </a:endParaRPr>
          </a:p>
        </p:txBody>
      </p:sp>
      <p:sp>
        <p:nvSpPr>
          <p:cNvPr id="1378" name="Shape 22"/>
          <p:cNvSpPr/>
          <p:nvPr/>
        </p:nvSpPr>
        <p:spPr>
          <a:xfrm>
            <a:off x="320040" y="3657600"/>
            <a:ext cx="8410320" cy="16200"/>
          </a:xfrm>
          <a:prstGeom prst="rect">
            <a:avLst/>
          </a:prstGeom>
          <a:solidFill>
            <a:srgbClr val="8899aa"/>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379" name="Text 23"/>
          <p:cNvSpPr/>
          <p:nvPr/>
        </p:nvSpPr>
        <p:spPr>
          <a:xfrm>
            <a:off x="320040" y="3749040"/>
            <a:ext cx="6032880" cy="317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ffffff"/>
                </a:solidFill>
                <a:latin typeface="Calibri"/>
              </a:rPr>
              <a:t>Ready to build the next generation of Wi-Fi sensing products?</a:t>
            </a:r>
            <a:endParaRPr b="0" lang="en-US" sz="1200" spc="-1" strike="noStrike">
              <a:solidFill>
                <a:srgbClr val="ffffff"/>
              </a:solidFill>
              <a:latin typeface="Arial"/>
            </a:endParaRPr>
          </a:p>
        </p:txBody>
      </p:sp>
      <p:sp>
        <p:nvSpPr>
          <p:cNvPr id="1380" name="Shape 24"/>
          <p:cNvSpPr/>
          <p:nvPr/>
        </p:nvSpPr>
        <p:spPr>
          <a:xfrm>
            <a:off x="6492240" y="3712320"/>
            <a:ext cx="2283840" cy="4003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381" name="Text 25"/>
          <p:cNvSpPr/>
          <p:nvPr/>
        </p:nvSpPr>
        <p:spPr>
          <a:xfrm>
            <a:off x="6492240" y="3749040"/>
            <a:ext cx="2283840" cy="32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00" spc="-1" strike="noStrike">
                <a:solidFill>
                  <a:srgbClr val="0a0f1a"/>
                </a:solidFill>
                <a:latin typeface="Calibri"/>
              </a:rPr>
              <a:t>Book a Consultation →</a:t>
            </a:r>
            <a:endParaRPr b="0" lang="en-US" sz="1000" spc="-1" strike="noStrike">
              <a:solidFill>
                <a:srgbClr val="ffffff"/>
              </a:solidFill>
              <a:latin typeface="Arial"/>
            </a:endParaRPr>
          </a:p>
        </p:txBody>
      </p:sp>
      <p:sp>
        <p:nvSpPr>
          <p:cNvPr id="1382" name="Text 26"/>
          <p:cNvSpPr/>
          <p:nvPr/>
        </p:nvSpPr>
        <p:spPr>
          <a:xfrm>
            <a:off x="320040" y="4187880"/>
            <a:ext cx="841032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900" spc="-1" strike="noStrike">
                <a:solidFill>
                  <a:srgbClr val="8899aa"/>
                </a:solidFill>
                <a:latin typeface="Calibri"/>
              </a:rPr>
              <a:t>dotstarconsulting.com  |  info@dotstarconsulting.com  |  calendly.com/chaitanya-dotstarconsulting/30min</a:t>
            </a:r>
            <a:endParaRPr b="0" lang="en-US" sz="9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3"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384"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DEMO - DENSEPOSE SETUP</a:t>
            </a:r>
            <a:endParaRPr b="0" lang="en-US" sz="750" spc="-1" strike="noStrike">
              <a:solidFill>
                <a:srgbClr val="ffffff"/>
              </a:solidFill>
              <a:latin typeface="Arial"/>
            </a:endParaRPr>
          </a:p>
        </p:txBody>
      </p:sp>
      <p:sp>
        <p:nvSpPr>
          <p:cNvPr id="1385"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DensePose Setup — ESP32-C6 to Laptop Pipeline</a:t>
            </a:r>
            <a:endParaRPr b="0" lang="en-US" sz="2600" spc="-1" strike="noStrike">
              <a:solidFill>
                <a:srgbClr val="ffffff"/>
              </a:solidFill>
              <a:latin typeface="Arial"/>
            </a:endParaRPr>
          </a:p>
        </p:txBody>
      </p:sp>
      <p:sp>
        <p:nvSpPr>
          <p:cNvPr id="1386"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387"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ESP32-C6 acts as 802.11ax STA · AP bridges to laptop · WebSocket streams CSI to RF-Pose inference server</a:t>
            </a:r>
            <a:endParaRPr b="0" lang="en-US" sz="950" spc="-1" strike="noStrike">
              <a:solidFill>
                <a:srgbClr val="ffffff"/>
              </a:solidFill>
              <a:latin typeface="Arial"/>
            </a:endParaRPr>
          </a:p>
        </p:txBody>
      </p:sp>
      <p:sp>
        <p:nvSpPr>
          <p:cNvPr id="1388" name="Shape 5"/>
          <p:cNvSpPr/>
          <p:nvPr/>
        </p:nvSpPr>
        <p:spPr>
          <a:xfrm>
            <a:off x="164520" y="1810440"/>
            <a:ext cx="1625400" cy="985320"/>
          </a:xfrm>
          <a:prstGeom prst="rect">
            <a:avLst/>
          </a:prstGeom>
          <a:solidFill>
            <a:srgbClr val="112240"/>
          </a:solidFill>
          <a:ln w="254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89" name="Text 6"/>
          <p:cNvSpPr/>
          <p:nvPr/>
        </p:nvSpPr>
        <p:spPr>
          <a:xfrm>
            <a:off x="164520" y="1865520"/>
            <a:ext cx="162540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2000" spc="-1" strike="noStrike">
                <a:solidFill>
                  <a:srgbClr val="000000"/>
                </a:solidFill>
                <a:latin typeface="Calibri"/>
              </a:rPr>
              <a:t>📱</a:t>
            </a:r>
            <a:endParaRPr b="0" lang="en-US" sz="2000" spc="-1" strike="noStrike">
              <a:solidFill>
                <a:srgbClr val="ffffff"/>
              </a:solidFill>
              <a:latin typeface="Arial"/>
            </a:endParaRPr>
          </a:p>
        </p:txBody>
      </p:sp>
      <p:sp>
        <p:nvSpPr>
          <p:cNvPr id="1390" name="Text 7"/>
          <p:cNvSpPr/>
          <p:nvPr/>
        </p:nvSpPr>
        <p:spPr>
          <a:xfrm>
            <a:off x="164520" y="2194560"/>
            <a:ext cx="1625400" cy="217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 strike="noStrike">
                <a:solidFill>
                  <a:srgbClr val="00ff9d"/>
                </a:solidFill>
                <a:latin typeface="Calibri"/>
              </a:rPr>
              <a:t>ESP32-C6</a:t>
            </a:r>
            <a:endParaRPr b="0" lang="en-US" sz="1100" spc="-1" strike="noStrike">
              <a:solidFill>
                <a:srgbClr val="ffffff"/>
              </a:solidFill>
              <a:latin typeface="Arial"/>
            </a:endParaRPr>
          </a:p>
        </p:txBody>
      </p:sp>
      <p:sp>
        <p:nvSpPr>
          <p:cNvPr id="1391" name="Text 8"/>
          <p:cNvSpPr/>
          <p:nvPr/>
        </p:nvSpPr>
        <p:spPr>
          <a:xfrm>
            <a:off x="210240" y="2432160"/>
            <a:ext cx="1533960" cy="326880"/>
          </a:xfrm>
          <a:prstGeom prst="rect">
            <a:avLst/>
          </a:prstGeom>
          <a:noFill/>
          <a:ln w="0">
            <a:noFill/>
          </a:ln>
        </p:spPr>
        <p:style>
          <a:lnRef idx="0"/>
          <a:fillRef idx="0"/>
          <a:effectRef idx="0"/>
          <a:fontRef idx="minor"/>
        </p:style>
        <p:txBody>
          <a:bodyPr lIns="0" rIns="0" tIns="0" bIns="0" anchor="t">
            <a:noAutofit/>
          </a:bodyPr>
          <a:p>
            <a:pPr algn="ctr" defTabSz="914400">
              <a:lnSpc>
                <a:spcPct val="100000"/>
              </a:lnSpc>
              <a:tabLst>
                <a:tab algn="l" pos="0"/>
              </a:tabLst>
            </a:pPr>
            <a:r>
              <a:rPr b="0" lang="en-US" sz="750" spc="-1" strike="noStrike">
                <a:solidFill>
                  <a:srgbClr val="8899aa"/>
                </a:solidFill>
                <a:latin typeface="Calibri"/>
              </a:rPr>
              <a:t>802.11ax STA</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8899aa"/>
                </a:solidFill>
                <a:latin typeface="Calibri"/>
              </a:rPr>
              <a:t>esp_wifi_set_csi()</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8899aa"/>
                </a:solidFill>
                <a:latin typeface="Calibri"/>
              </a:rPr>
              <a:t>~20 pkt/sec</a:t>
            </a:r>
            <a:endParaRPr b="0" lang="en-US" sz="750" spc="-1" strike="noStrike">
              <a:solidFill>
                <a:srgbClr val="ffffff"/>
              </a:solidFill>
              <a:latin typeface="Arial"/>
            </a:endParaRPr>
          </a:p>
        </p:txBody>
      </p:sp>
      <p:sp>
        <p:nvSpPr>
          <p:cNvPr id="1392" name="Shape 9"/>
          <p:cNvSpPr/>
          <p:nvPr/>
        </p:nvSpPr>
        <p:spPr>
          <a:xfrm>
            <a:off x="3163680" y="1810440"/>
            <a:ext cx="1625400" cy="985320"/>
          </a:xfrm>
          <a:prstGeom prst="rect">
            <a:avLst/>
          </a:prstGeom>
          <a:solidFill>
            <a:srgbClr val="112240"/>
          </a:solidFill>
          <a:ln w="254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93" name="Text 10"/>
          <p:cNvSpPr/>
          <p:nvPr/>
        </p:nvSpPr>
        <p:spPr>
          <a:xfrm>
            <a:off x="3163680" y="1865520"/>
            <a:ext cx="162540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2000" spc="-1" strike="noStrike">
                <a:solidFill>
                  <a:srgbClr val="000000"/>
                </a:solidFill>
                <a:latin typeface="Calibri"/>
              </a:rPr>
              <a:t>📡</a:t>
            </a:r>
            <a:endParaRPr b="0" lang="en-US" sz="2000" spc="-1" strike="noStrike">
              <a:solidFill>
                <a:srgbClr val="ffffff"/>
              </a:solidFill>
              <a:latin typeface="Arial"/>
            </a:endParaRPr>
          </a:p>
        </p:txBody>
      </p:sp>
      <p:sp>
        <p:nvSpPr>
          <p:cNvPr id="1394" name="Text 11"/>
          <p:cNvSpPr/>
          <p:nvPr/>
        </p:nvSpPr>
        <p:spPr>
          <a:xfrm>
            <a:off x="3163680" y="2194560"/>
            <a:ext cx="1625400" cy="217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 strike="noStrike">
                <a:solidFill>
                  <a:srgbClr val="00d4ff"/>
                </a:solidFill>
                <a:latin typeface="Calibri"/>
              </a:rPr>
              <a:t>Wi-Fi AP</a:t>
            </a:r>
            <a:endParaRPr b="0" lang="en-US" sz="1100" spc="-1" strike="noStrike">
              <a:solidFill>
                <a:srgbClr val="ffffff"/>
              </a:solidFill>
              <a:latin typeface="Arial"/>
            </a:endParaRPr>
          </a:p>
        </p:txBody>
      </p:sp>
      <p:sp>
        <p:nvSpPr>
          <p:cNvPr id="1395" name="Text 12"/>
          <p:cNvSpPr/>
          <p:nvPr/>
        </p:nvSpPr>
        <p:spPr>
          <a:xfrm>
            <a:off x="3209400" y="2432160"/>
            <a:ext cx="1533960" cy="326880"/>
          </a:xfrm>
          <a:prstGeom prst="rect">
            <a:avLst/>
          </a:prstGeom>
          <a:noFill/>
          <a:ln w="0">
            <a:noFill/>
          </a:ln>
        </p:spPr>
        <p:style>
          <a:lnRef idx="0"/>
          <a:fillRef idx="0"/>
          <a:effectRef idx="0"/>
          <a:fontRef idx="minor"/>
        </p:style>
        <p:txBody>
          <a:bodyPr lIns="0" rIns="0" tIns="0" bIns="0" anchor="t">
            <a:noAutofit/>
          </a:bodyPr>
          <a:p>
            <a:pPr algn="ctr" defTabSz="914400">
              <a:lnSpc>
                <a:spcPct val="100000"/>
              </a:lnSpc>
              <a:tabLst>
                <a:tab algn="l" pos="0"/>
              </a:tabLst>
            </a:pPr>
            <a:r>
              <a:rPr b="0" lang="en-US" sz="750" spc="-1" strike="noStrike">
                <a:solidFill>
                  <a:srgbClr val="8899aa"/>
                </a:solidFill>
                <a:latin typeface="Calibri"/>
              </a:rPr>
              <a:t>Home/lab router</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8899aa"/>
                </a:solidFill>
                <a:latin typeface="Calibri"/>
              </a:rPr>
              <a:t>Bridges STA to LAN</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8899aa"/>
                </a:solidFill>
                <a:latin typeface="Calibri"/>
              </a:rPr>
              <a:t>Same subnet</a:t>
            </a:r>
            <a:endParaRPr b="0" lang="en-US" sz="750" spc="-1" strike="noStrike">
              <a:solidFill>
                <a:srgbClr val="ffffff"/>
              </a:solidFill>
              <a:latin typeface="Arial"/>
            </a:endParaRPr>
          </a:p>
        </p:txBody>
      </p:sp>
      <p:sp>
        <p:nvSpPr>
          <p:cNvPr id="1396" name="Shape 13"/>
          <p:cNvSpPr/>
          <p:nvPr/>
        </p:nvSpPr>
        <p:spPr>
          <a:xfrm>
            <a:off x="6163200" y="1810440"/>
            <a:ext cx="1625400" cy="985320"/>
          </a:xfrm>
          <a:prstGeom prst="rect">
            <a:avLst/>
          </a:prstGeom>
          <a:solidFill>
            <a:srgbClr val="112240"/>
          </a:solidFill>
          <a:ln w="254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97" name="Text 14"/>
          <p:cNvSpPr/>
          <p:nvPr/>
        </p:nvSpPr>
        <p:spPr>
          <a:xfrm>
            <a:off x="6163200" y="1865520"/>
            <a:ext cx="162540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2000" spc="-1" strike="noStrike">
                <a:solidFill>
                  <a:srgbClr val="000000"/>
                </a:solidFill>
                <a:latin typeface="Calibri"/>
              </a:rPr>
              <a:t>💻</a:t>
            </a:r>
            <a:endParaRPr b="0" lang="en-US" sz="2000" spc="-1" strike="noStrike">
              <a:solidFill>
                <a:srgbClr val="ffffff"/>
              </a:solidFill>
              <a:latin typeface="Arial"/>
            </a:endParaRPr>
          </a:p>
        </p:txBody>
      </p:sp>
      <p:sp>
        <p:nvSpPr>
          <p:cNvPr id="1398" name="Text 15"/>
          <p:cNvSpPr/>
          <p:nvPr/>
        </p:nvSpPr>
        <p:spPr>
          <a:xfrm>
            <a:off x="6163200" y="2194560"/>
            <a:ext cx="1625400" cy="217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 strike="noStrike">
                <a:solidFill>
                  <a:srgbClr val="7b61ff"/>
                </a:solidFill>
                <a:latin typeface="Calibri"/>
              </a:rPr>
              <a:t>Laptop</a:t>
            </a:r>
            <a:endParaRPr b="0" lang="en-US" sz="1100" spc="-1" strike="noStrike">
              <a:solidFill>
                <a:srgbClr val="ffffff"/>
              </a:solidFill>
              <a:latin typeface="Arial"/>
            </a:endParaRPr>
          </a:p>
        </p:txBody>
      </p:sp>
      <p:sp>
        <p:nvSpPr>
          <p:cNvPr id="1399" name="Text 16"/>
          <p:cNvSpPr/>
          <p:nvPr/>
        </p:nvSpPr>
        <p:spPr>
          <a:xfrm>
            <a:off x="6208920" y="2432160"/>
            <a:ext cx="1533960" cy="326880"/>
          </a:xfrm>
          <a:prstGeom prst="rect">
            <a:avLst/>
          </a:prstGeom>
          <a:noFill/>
          <a:ln w="0">
            <a:noFill/>
          </a:ln>
        </p:spPr>
        <p:style>
          <a:lnRef idx="0"/>
          <a:fillRef idx="0"/>
          <a:effectRef idx="0"/>
          <a:fontRef idx="minor"/>
        </p:style>
        <p:txBody>
          <a:bodyPr lIns="0" rIns="0" tIns="0" bIns="0" anchor="t">
            <a:noAutofit/>
          </a:bodyPr>
          <a:p>
            <a:pPr algn="ctr" defTabSz="914400">
              <a:lnSpc>
                <a:spcPct val="100000"/>
              </a:lnSpc>
              <a:tabLst>
                <a:tab algn="l" pos="0"/>
              </a:tabLst>
            </a:pPr>
            <a:r>
              <a:rPr b="0" lang="en-US" sz="750" spc="-1" strike="noStrike">
                <a:solidFill>
                  <a:srgbClr val="8899aa"/>
                </a:solidFill>
                <a:latin typeface="Calibri"/>
              </a:rPr>
              <a:t>RuView WebSocket server</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8899aa"/>
                </a:solidFill>
                <a:latin typeface="Calibri"/>
              </a:rPr>
              <a:t>RF-Pose CNN inference</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8899aa"/>
                </a:solidFill>
                <a:latin typeface="Calibri"/>
              </a:rPr>
              <a:t>DensePose viz</a:t>
            </a:r>
            <a:endParaRPr b="0" lang="en-US" sz="750" spc="-1" strike="noStrike">
              <a:solidFill>
                <a:srgbClr val="ffffff"/>
              </a:solidFill>
              <a:latin typeface="Arial"/>
            </a:endParaRPr>
          </a:p>
        </p:txBody>
      </p:sp>
      <p:sp>
        <p:nvSpPr>
          <p:cNvPr id="1400" name="Shape 17"/>
          <p:cNvSpPr/>
          <p:nvPr/>
        </p:nvSpPr>
        <p:spPr>
          <a:xfrm>
            <a:off x="1810440" y="2304000"/>
            <a:ext cx="1334880" cy="360"/>
          </a:xfrm>
          <a:prstGeom prst="line">
            <a:avLst/>
          </a:prstGeom>
          <a:ln w="25400">
            <a:solidFill>
              <a:srgbClr val="00d4ff"/>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401" name="Text 18"/>
          <p:cNvSpPr/>
          <p:nvPr/>
        </p:nvSpPr>
        <p:spPr>
          <a:xfrm>
            <a:off x="2944440" y="2194560"/>
            <a:ext cx="199080" cy="199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100" spc="-1" strike="noStrike">
                <a:solidFill>
                  <a:srgbClr val="00d4ff"/>
                </a:solidFill>
                <a:latin typeface="Calibri"/>
              </a:rPr>
              <a:t>▶</a:t>
            </a:r>
            <a:endParaRPr b="0" lang="en-US" sz="1100" spc="-1" strike="noStrike">
              <a:solidFill>
                <a:srgbClr val="ffffff"/>
              </a:solidFill>
              <a:latin typeface="Arial"/>
            </a:endParaRPr>
          </a:p>
        </p:txBody>
      </p:sp>
      <p:sp>
        <p:nvSpPr>
          <p:cNvPr id="1402" name="Text 19"/>
          <p:cNvSpPr/>
          <p:nvPr/>
        </p:nvSpPr>
        <p:spPr>
          <a:xfrm>
            <a:off x="1810440" y="1975680"/>
            <a:ext cx="1332720" cy="1623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d4ff"/>
                </a:solidFill>
                <a:latin typeface="Calibri"/>
              </a:rPr>
              <a:t>802.11ax Wi-Fi</a:t>
            </a:r>
            <a:endParaRPr b="0" lang="en-US" sz="850" spc="-1" strike="noStrike">
              <a:solidFill>
                <a:srgbClr val="ffffff"/>
              </a:solidFill>
              <a:latin typeface="Arial"/>
            </a:endParaRPr>
          </a:p>
        </p:txBody>
      </p:sp>
      <p:sp>
        <p:nvSpPr>
          <p:cNvPr id="1403" name="Text 20"/>
          <p:cNvSpPr/>
          <p:nvPr/>
        </p:nvSpPr>
        <p:spPr>
          <a:xfrm>
            <a:off x="1810440" y="2302560"/>
            <a:ext cx="1332720" cy="1623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50" spc="-1" strike="noStrike">
                <a:solidFill>
                  <a:srgbClr val="8899aa"/>
                </a:solidFill>
                <a:latin typeface="Calibri"/>
              </a:rPr>
              <a:t>CSI-rich NDPs</a:t>
            </a:r>
            <a:endParaRPr b="0" lang="en-US" sz="750" spc="-1" strike="noStrike">
              <a:solidFill>
                <a:srgbClr val="ffffff"/>
              </a:solidFill>
              <a:latin typeface="Arial"/>
            </a:endParaRPr>
          </a:p>
        </p:txBody>
      </p:sp>
      <p:sp>
        <p:nvSpPr>
          <p:cNvPr id="1404" name="Shape 21"/>
          <p:cNvSpPr/>
          <p:nvPr/>
        </p:nvSpPr>
        <p:spPr>
          <a:xfrm>
            <a:off x="4809600" y="2304000"/>
            <a:ext cx="1334880" cy="360"/>
          </a:xfrm>
          <a:prstGeom prst="line">
            <a:avLst/>
          </a:prstGeom>
          <a:ln w="25400">
            <a:solidFill>
              <a:srgbClr val="00ff9d"/>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405" name="Text 22"/>
          <p:cNvSpPr/>
          <p:nvPr/>
        </p:nvSpPr>
        <p:spPr>
          <a:xfrm>
            <a:off x="5943600" y="2194560"/>
            <a:ext cx="199080" cy="199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100" spc="-1" strike="noStrike">
                <a:solidFill>
                  <a:srgbClr val="00ff9d"/>
                </a:solidFill>
                <a:latin typeface="Calibri"/>
              </a:rPr>
              <a:t>▶</a:t>
            </a:r>
            <a:endParaRPr b="0" lang="en-US" sz="1100" spc="-1" strike="noStrike">
              <a:solidFill>
                <a:srgbClr val="ffffff"/>
              </a:solidFill>
              <a:latin typeface="Arial"/>
            </a:endParaRPr>
          </a:p>
        </p:txBody>
      </p:sp>
      <p:sp>
        <p:nvSpPr>
          <p:cNvPr id="1406" name="Text 23"/>
          <p:cNvSpPr/>
          <p:nvPr/>
        </p:nvSpPr>
        <p:spPr>
          <a:xfrm>
            <a:off x="4809600" y="2011680"/>
            <a:ext cx="1332720" cy="1623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d4ff"/>
                </a:solidFill>
                <a:latin typeface="Calibri"/>
              </a:rPr>
              <a:t>LAN bridge</a:t>
            </a:r>
            <a:endParaRPr b="0" lang="en-US" sz="850" spc="-1" strike="noStrike">
              <a:solidFill>
                <a:srgbClr val="ffffff"/>
              </a:solidFill>
              <a:latin typeface="Arial"/>
            </a:endParaRPr>
          </a:p>
        </p:txBody>
      </p:sp>
      <p:sp>
        <p:nvSpPr>
          <p:cNvPr id="1407" name="Text 24"/>
          <p:cNvSpPr/>
          <p:nvPr/>
        </p:nvSpPr>
        <p:spPr>
          <a:xfrm>
            <a:off x="4809600" y="2338560"/>
            <a:ext cx="1332720" cy="1623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50" spc="-1" strike="noStrike">
                <a:solidFill>
                  <a:srgbClr val="8899aa"/>
                </a:solidFill>
                <a:latin typeface="Calibri"/>
              </a:rPr>
              <a:t>Ethernet/Wi-Fi</a:t>
            </a:r>
            <a:endParaRPr b="0" lang="en-US" sz="750" spc="-1" strike="noStrike">
              <a:solidFill>
                <a:srgbClr val="ffffff"/>
              </a:solidFill>
              <a:latin typeface="Arial"/>
            </a:endParaRPr>
          </a:p>
        </p:txBody>
      </p:sp>
      <p:sp>
        <p:nvSpPr>
          <p:cNvPr id="1408" name="Shape 25"/>
          <p:cNvSpPr/>
          <p:nvPr/>
        </p:nvSpPr>
        <p:spPr>
          <a:xfrm>
            <a:off x="164520" y="2816280"/>
            <a:ext cx="7642080" cy="34560"/>
          </a:xfrm>
          <a:prstGeom prst="rect">
            <a:avLst/>
          </a:prstGeom>
          <a:solidFill>
            <a:srgbClr val="00ff9d"/>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000000"/>
              </a:solidFill>
              <a:latin typeface="Arial"/>
            </a:endParaRPr>
          </a:p>
        </p:txBody>
      </p:sp>
      <p:sp>
        <p:nvSpPr>
          <p:cNvPr id="1409" name="Text 26"/>
          <p:cNvSpPr/>
          <p:nvPr/>
        </p:nvSpPr>
        <p:spPr>
          <a:xfrm>
            <a:off x="164520" y="2849400"/>
            <a:ext cx="7642080" cy="1623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ff9d"/>
                </a:solidFill>
                <a:latin typeface="Calibri"/>
              </a:rPr>
              <a:t>◀─── </a:t>
            </a:r>
            <a:r>
              <a:rPr b="1" lang="en-US" sz="850" spc="-1" strike="noStrike">
                <a:solidFill>
                  <a:srgbClr val="00ff9d"/>
                </a:solidFill>
                <a:latin typeface="Calibri"/>
              </a:rPr>
              <a:t>WebSocket connection: ESP32-C6 (client) connects to Laptop (server) via AP bridge ───▶</a:t>
            </a:r>
            <a:endParaRPr b="0" lang="en-US" sz="850" spc="-1" strike="noStrike">
              <a:solidFill>
                <a:srgbClr val="ffffff"/>
              </a:solidFill>
              <a:latin typeface="Arial"/>
            </a:endParaRPr>
          </a:p>
        </p:txBody>
      </p:sp>
      <p:sp>
        <p:nvSpPr>
          <p:cNvPr id="1410" name="Text 27"/>
          <p:cNvSpPr/>
          <p:nvPr/>
        </p:nvSpPr>
        <p:spPr>
          <a:xfrm>
            <a:off x="320040" y="290772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8899aa"/>
                </a:solidFill>
                <a:latin typeface="Calibri"/>
              </a:rPr>
              <a:t>Data flow detail:</a:t>
            </a:r>
            <a:endParaRPr b="0" lang="en-US" sz="1000" spc="-1" strike="noStrike">
              <a:solidFill>
                <a:srgbClr val="ffffff"/>
              </a:solidFill>
              <a:latin typeface="Arial"/>
            </a:endParaRPr>
          </a:p>
        </p:txBody>
      </p:sp>
      <p:sp>
        <p:nvSpPr>
          <p:cNvPr id="1411" name="Shape 28"/>
          <p:cNvSpPr/>
          <p:nvPr/>
        </p:nvSpPr>
        <p:spPr>
          <a:xfrm>
            <a:off x="164520" y="3163680"/>
            <a:ext cx="1625400" cy="1460880"/>
          </a:xfrm>
          <a:prstGeom prst="rect">
            <a:avLst/>
          </a:prstGeom>
          <a:solidFill>
            <a:srgbClr val="11224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12" name="Shape 29"/>
          <p:cNvSpPr/>
          <p:nvPr/>
        </p:nvSpPr>
        <p:spPr>
          <a:xfrm>
            <a:off x="164520" y="3163680"/>
            <a:ext cx="1625400" cy="34560"/>
          </a:xfrm>
          <a:prstGeom prst="rect">
            <a:avLst/>
          </a:prstGeom>
          <a:solidFill>
            <a:srgbClr val="00ff9d"/>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000000"/>
              </a:solidFill>
              <a:latin typeface="Arial"/>
            </a:endParaRPr>
          </a:p>
        </p:txBody>
      </p:sp>
      <p:sp>
        <p:nvSpPr>
          <p:cNvPr id="1413" name="Text 30"/>
          <p:cNvSpPr/>
          <p:nvPr/>
        </p:nvSpPr>
        <p:spPr>
          <a:xfrm>
            <a:off x="237600" y="3218760"/>
            <a:ext cx="14976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ESP32-C6 Firmware</a:t>
            </a:r>
            <a:endParaRPr b="0" lang="en-US" sz="900" spc="-1" strike="noStrike">
              <a:solidFill>
                <a:srgbClr val="ffffff"/>
              </a:solidFill>
              <a:latin typeface="Arial"/>
            </a:endParaRPr>
          </a:p>
        </p:txBody>
      </p:sp>
      <p:sp>
        <p:nvSpPr>
          <p:cNvPr id="1414" name="Text 31"/>
          <p:cNvSpPr/>
          <p:nvPr/>
        </p:nvSpPr>
        <p:spPr>
          <a:xfrm>
            <a:off x="255960" y="345636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esp_wifi_set_csi() callback per packet</a:t>
            </a:r>
            <a:endParaRPr b="0" lang="en-US" sz="850" spc="-1" strike="noStrike">
              <a:solidFill>
                <a:srgbClr val="ffffff"/>
              </a:solidFill>
              <a:latin typeface="Arial"/>
            </a:endParaRPr>
          </a:p>
        </p:txBody>
      </p:sp>
      <p:sp>
        <p:nvSpPr>
          <p:cNvPr id="1415" name="Text 32"/>
          <p:cNvSpPr/>
          <p:nvPr/>
        </p:nvSpPr>
        <p:spPr>
          <a:xfrm>
            <a:off x="255960" y="380376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Buffer H[Nrx×Ntx×Nsc] + timestamp</a:t>
            </a:r>
            <a:endParaRPr b="0" lang="en-US" sz="850" spc="-1" strike="noStrike">
              <a:solidFill>
                <a:srgbClr val="ffffff"/>
              </a:solidFill>
              <a:latin typeface="Arial"/>
            </a:endParaRPr>
          </a:p>
        </p:txBody>
      </p:sp>
      <p:sp>
        <p:nvSpPr>
          <p:cNvPr id="1416" name="Text 33"/>
          <p:cNvSpPr/>
          <p:nvPr/>
        </p:nvSpPr>
        <p:spPr>
          <a:xfrm>
            <a:off x="255960" y="415152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Serialize → JSON over WebSocket</a:t>
            </a:r>
            <a:endParaRPr b="0" lang="en-US" sz="850" spc="-1" strike="noStrike">
              <a:solidFill>
                <a:srgbClr val="ffffff"/>
              </a:solidFill>
              <a:latin typeface="Arial"/>
            </a:endParaRPr>
          </a:p>
        </p:txBody>
      </p:sp>
      <p:sp>
        <p:nvSpPr>
          <p:cNvPr id="1417" name="Shape 34"/>
          <p:cNvSpPr/>
          <p:nvPr/>
        </p:nvSpPr>
        <p:spPr>
          <a:xfrm>
            <a:off x="3163680" y="3163680"/>
            <a:ext cx="1625400" cy="146088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18" name="Shape 35"/>
          <p:cNvSpPr/>
          <p:nvPr/>
        </p:nvSpPr>
        <p:spPr>
          <a:xfrm>
            <a:off x="3163680" y="3163680"/>
            <a:ext cx="1625400" cy="34560"/>
          </a:xfrm>
          <a:prstGeom prst="rect">
            <a:avLst/>
          </a:prstGeom>
          <a:solidFill>
            <a:srgbClr val="00d4ff"/>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419" name="Text 36"/>
          <p:cNvSpPr/>
          <p:nvPr/>
        </p:nvSpPr>
        <p:spPr>
          <a:xfrm>
            <a:off x="3237120" y="3218760"/>
            <a:ext cx="14976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AP (no config needed)</a:t>
            </a:r>
            <a:endParaRPr b="0" lang="en-US" sz="900" spc="-1" strike="noStrike">
              <a:solidFill>
                <a:srgbClr val="ffffff"/>
              </a:solidFill>
              <a:latin typeface="Arial"/>
            </a:endParaRPr>
          </a:p>
        </p:txBody>
      </p:sp>
      <p:sp>
        <p:nvSpPr>
          <p:cNvPr id="1420" name="Text 37"/>
          <p:cNvSpPr/>
          <p:nvPr/>
        </p:nvSpPr>
        <p:spPr>
          <a:xfrm>
            <a:off x="3255120" y="345636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Standard infra mode: ESP32 as STA</a:t>
            </a:r>
            <a:endParaRPr b="0" lang="en-US" sz="850" spc="-1" strike="noStrike">
              <a:solidFill>
                <a:srgbClr val="ffffff"/>
              </a:solidFill>
              <a:latin typeface="Arial"/>
            </a:endParaRPr>
          </a:p>
        </p:txBody>
      </p:sp>
      <p:sp>
        <p:nvSpPr>
          <p:cNvPr id="1421" name="Text 38"/>
          <p:cNvSpPr/>
          <p:nvPr/>
        </p:nvSpPr>
        <p:spPr>
          <a:xfrm>
            <a:off x="3255120" y="380376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Laptop is DHCP client on same LAN</a:t>
            </a:r>
            <a:endParaRPr b="0" lang="en-US" sz="850" spc="-1" strike="noStrike">
              <a:solidFill>
                <a:srgbClr val="ffffff"/>
              </a:solidFill>
              <a:latin typeface="Arial"/>
            </a:endParaRPr>
          </a:p>
        </p:txBody>
      </p:sp>
      <p:sp>
        <p:nvSpPr>
          <p:cNvPr id="1422" name="Text 39"/>
          <p:cNvSpPr/>
          <p:nvPr/>
        </p:nvSpPr>
        <p:spPr>
          <a:xfrm>
            <a:off x="3255120" y="415152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WebSocket server runs on laptop port</a:t>
            </a:r>
            <a:endParaRPr b="0" lang="en-US" sz="850" spc="-1" strike="noStrike">
              <a:solidFill>
                <a:srgbClr val="ffffff"/>
              </a:solidFill>
              <a:latin typeface="Arial"/>
            </a:endParaRPr>
          </a:p>
        </p:txBody>
      </p:sp>
      <p:sp>
        <p:nvSpPr>
          <p:cNvPr id="1423" name="Shape 40"/>
          <p:cNvSpPr/>
          <p:nvPr/>
        </p:nvSpPr>
        <p:spPr>
          <a:xfrm>
            <a:off x="6163200" y="3163680"/>
            <a:ext cx="1625400" cy="1460880"/>
          </a:xfrm>
          <a:prstGeom prst="rect">
            <a:avLst/>
          </a:prstGeom>
          <a:solidFill>
            <a:srgbClr val="11224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24" name="Shape 41"/>
          <p:cNvSpPr/>
          <p:nvPr/>
        </p:nvSpPr>
        <p:spPr>
          <a:xfrm>
            <a:off x="6163200" y="3163680"/>
            <a:ext cx="1625400" cy="34560"/>
          </a:xfrm>
          <a:prstGeom prst="rect">
            <a:avLst/>
          </a:prstGeom>
          <a:solidFill>
            <a:srgbClr val="7b61ff"/>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425" name="Text 42"/>
          <p:cNvSpPr/>
          <p:nvPr/>
        </p:nvSpPr>
        <p:spPr>
          <a:xfrm>
            <a:off x="6236280" y="3218760"/>
            <a:ext cx="14976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7b61ff"/>
                </a:solidFill>
                <a:latin typeface="Calibri"/>
              </a:rPr>
              <a:t>Laptop (RuView Server)</a:t>
            </a:r>
            <a:endParaRPr b="0" lang="en-US" sz="900" spc="-1" strike="noStrike">
              <a:solidFill>
                <a:srgbClr val="ffffff"/>
              </a:solidFill>
              <a:latin typeface="Arial"/>
            </a:endParaRPr>
          </a:p>
        </p:txBody>
      </p:sp>
      <p:sp>
        <p:nvSpPr>
          <p:cNvPr id="1426" name="Text 43"/>
          <p:cNvSpPr/>
          <p:nvPr/>
        </p:nvSpPr>
        <p:spPr>
          <a:xfrm>
            <a:off x="6254640" y="345636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Receives CSI JSON stream</a:t>
            </a:r>
            <a:endParaRPr b="0" lang="en-US" sz="850" spc="-1" strike="noStrike">
              <a:solidFill>
                <a:srgbClr val="ffffff"/>
              </a:solidFill>
              <a:latin typeface="Arial"/>
            </a:endParaRPr>
          </a:p>
        </p:txBody>
      </p:sp>
      <p:sp>
        <p:nvSpPr>
          <p:cNvPr id="1427" name="Text 44"/>
          <p:cNvSpPr/>
          <p:nvPr/>
        </p:nvSpPr>
        <p:spPr>
          <a:xfrm>
            <a:off x="6254640" y="380376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CFO/SFO removal → STFT features</a:t>
            </a:r>
            <a:endParaRPr b="0" lang="en-US" sz="850" spc="-1" strike="noStrike">
              <a:solidFill>
                <a:srgbClr val="ffffff"/>
              </a:solidFill>
              <a:latin typeface="Arial"/>
            </a:endParaRPr>
          </a:p>
        </p:txBody>
      </p:sp>
      <p:sp>
        <p:nvSpPr>
          <p:cNvPr id="1428" name="Text 45"/>
          <p:cNvSpPr/>
          <p:nvPr/>
        </p:nvSpPr>
        <p:spPr>
          <a:xfrm>
            <a:off x="6254640" y="4151520"/>
            <a:ext cx="1460880" cy="32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RF-Pose CNN → DensePose UV output</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9"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430"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RUVIEW LIVE DEMO</a:t>
            </a:r>
            <a:endParaRPr b="0" lang="en-US" sz="750" spc="-1" strike="noStrike">
              <a:solidFill>
                <a:srgbClr val="ffffff"/>
              </a:solidFill>
              <a:latin typeface="Arial"/>
            </a:endParaRPr>
          </a:p>
        </p:txBody>
      </p:sp>
      <p:sp>
        <p:nvSpPr>
          <p:cNvPr id="1431" name="Text 2"/>
          <p:cNvSpPr/>
          <p:nvPr/>
        </p:nvSpPr>
        <p:spPr>
          <a:xfrm>
            <a:off x="320040" y="457200"/>
            <a:ext cx="804456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3000" spc="-1" strike="noStrike">
                <a:solidFill>
                  <a:srgbClr val="ffffff"/>
                </a:solidFill>
                <a:latin typeface="Calibri"/>
                <a:ea typeface="Calibri"/>
              </a:rPr>
              <a:t>RuView — Wi-Fi DensePose in Action</a:t>
            </a:r>
            <a:endParaRPr b="0" lang="en-US" sz="3000" spc="-1" strike="noStrike">
              <a:solidFill>
                <a:srgbClr val="ffffff"/>
              </a:solidFill>
              <a:latin typeface="Arial"/>
            </a:endParaRPr>
          </a:p>
        </p:txBody>
      </p:sp>
      <p:sp>
        <p:nvSpPr>
          <p:cNvPr id="1432" name="Text 3"/>
          <p:cNvSpPr/>
          <p:nvPr/>
        </p:nvSpPr>
        <p:spPr>
          <a:xfrm>
            <a:off x="320040" y="1115640"/>
            <a:ext cx="804456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1100" spc="-1" strike="noStrike">
                <a:solidFill>
                  <a:srgbClr val="00ff9d"/>
                </a:solidFill>
                <a:latin typeface="Calibri"/>
              </a:rPr>
              <a:t>Wi-Fi Sensing → Human Pose + Vital Signs · ESP32-C6 · 802.11ax CSI · No Camera</a:t>
            </a:r>
            <a:endParaRPr b="0" lang="en-US" sz="1100" spc="-1" strike="noStrike">
              <a:solidFill>
                <a:srgbClr val="ffffff"/>
              </a:solidFill>
              <a:latin typeface="Arial"/>
            </a:endParaRPr>
          </a:p>
        </p:txBody>
      </p:sp>
      <p:sp>
        <p:nvSpPr>
          <p:cNvPr id="1433" name="Shape 4"/>
          <p:cNvSpPr/>
          <p:nvPr/>
        </p:nvSpPr>
        <p:spPr>
          <a:xfrm>
            <a:off x="320040" y="144468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434" name="Shape 5"/>
          <p:cNvSpPr/>
          <p:nvPr/>
        </p:nvSpPr>
        <p:spPr>
          <a:xfrm>
            <a:off x="320040" y="4224600"/>
            <a:ext cx="5118480" cy="199080"/>
          </a:xfrm>
          <a:prstGeom prst="rect">
            <a:avLst/>
          </a:prstGeom>
          <a:solidFill>
            <a:srgbClr val="00000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35" name="Text 6"/>
          <p:cNvSpPr/>
          <p:nvPr/>
        </p:nvSpPr>
        <p:spPr>
          <a:xfrm>
            <a:off x="365760" y="4242960"/>
            <a:ext cx="502704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00" spc="-1" strike="noStrike">
                <a:solidFill>
                  <a:srgbClr val="00ff9d"/>
                </a:solidFill>
                <a:latin typeface="Calibri"/>
              </a:rPr>
              <a:t>▶  </a:t>
            </a:r>
            <a:r>
              <a:rPr b="0" lang="en-US" sz="800" spc="-1" strike="noStrike">
                <a:solidFill>
                  <a:srgbClr val="00ff9d"/>
                </a:solidFill>
                <a:latin typeface="Calibri"/>
              </a:rPr>
              <a:t>output.mp4 — 39s live demo · RuView DensePose Observatory</a:t>
            </a:r>
            <a:endParaRPr b="0" lang="en-US" sz="800" spc="-1" strike="noStrike">
              <a:solidFill>
                <a:srgbClr val="ffffff"/>
              </a:solidFill>
              <a:latin typeface="Arial"/>
            </a:endParaRPr>
          </a:p>
        </p:txBody>
      </p:sp>
      <p:sp>
        <p:nvSpPr>
          <p:cNvPr id="1436" name="Shape 7"/>
          <p:cNvSpPr/>
          <p:nvPr/>
        </p:nvSpPr>
        <p:spPr>
          <a:xfrm>
            <a:off x="5577840" y="1517760"/>
            <a:ext cx="3243960" cy="2887200"/>
          </a:xfrm>
          <a:prstGeom prst="rect">
            <a:avLst/>
          </a:prstGeom>
          <a:solidFill>
            <a:srgbClr val="060c15"/>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37" name="Text 8"/>
          <p:cNvSpPr/>
          <p:nvPr/>
        </p:nvSpPr>
        <p:spPr>
          <a:xfrm>
            <a:off x="5669280" y="1591200"/>
            <a:ext cx="3061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LIVE OUTPUT — from video</a:t>
            </a:r>
            <a:endParaRPr b="0" lang="en-US" sz="900" spc="-1" strike="noStrike">
              <a:solidFill>
                <a:srgbClr val="ffffff"/>
              </a:solidFill>
              <a:latin typeface="Arial"/>
            </a:endParaRPr>
          </a:p>
        </p:txBody>
      </p:sp>
      <p:sp>
        <p:nvSpPr>
          <p:cNvPr id="1438" name="Shape 9"/>
          <p:cNvSpPr/>
          <p:nvPr/>
        </p:nvSpPr>
        <p:spPr>
          <a:xfrm>
            <a:off x="5577840" y="1883520"/>
            <a:ext cx="3243960" cy="36360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39" name="Text 10"/>
          <p:cNvSpPr/>
          <p:nvPr/>
        </p:nvSpPr>
        <p:spPr>
          <a:xfrm>
            <a:off x="5687640" y="1956960"/>
            <a:ext cx="14608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8899aa"/>
                </a:solidFill>
                <a:latin typeface="Calibri"/>
              </a:rPr>
              <a:t>♥ </a:t>
            </a:r>
            <a:r>
              <a:rPr b="0" lang="en-US" sz="1000" spc="-1" strike="noStrike">
                <a:solidFill>
                  <a:srgbClr val="8899aa"/>
                </a:solidFill>
                <a:latin typeface="Calibri"/>
              </a:rPr>
              <a:t>Heart Rate</a:t>
            </a:r>
            <a:endParaRPr b="0" lang="en-US" sz="1000" spc="-1" strike="noStrike">
              <a:solidFill>
                <a:srgbClr val="ffffff"/>
              </a:solidFill>
              <a:latin typeface="Arial"/>
            </a:endParaRPr>
          </a:p>
        </p:txBody>
      </p:sp>
      <p:sp>
        <p:nvSpPr>
          <p:cNvPr id="1440" name="Text 11"/>
          <p:cNvSpPr/>
          <p:nvPr/>
        </p:nvSpPr>
        <p:spPr>
          <a:xfrm>
            <a:off x="7150680" y="1938600"/>
            <a:ext cx="1598040" cy="25380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1200" spc="-1" strike="noStrike">
                <a:solidFill>
                  <a:srgbClr val="ff6b6b"/>
                </a:solidFill>
                <a:latin typeface="Calibri"/>
              </a:rPr>
              <a:t>68 BPM</a:t>
            </a:r>
            <a:endParaRPr b="0" lang="en-US" sz="1200" spc="-1" strike="noStrike">
              <a:solidFill>
                <a:srgbClr val="ffffff"/>
              </a:solidFill>
              <a:latin typeface="Arial"/>
            </a:endParaRPr>
          </a:p>
        </p:txBody>
      </p:sp>
      <p:sp>
        <p:nvSpPr>
          <p:cNvPr id="1441" name="Shape 12"/>
          <p:cNvSpPr/>
          <p:nvPr/>
        </p:nvSpPr>
        <p:spPr>
          <a:xfrm>
            <a:off x="5577840" y="2304360"/>
            <a:ext cx="3243960" cy="36360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42" name="Text 13"/>
          <p:cNvSpPr/>
          <p:nvPr/>
        </p:nvSpPr>
        <p:spPr>
          <a:xfrm>
            <a:off x="5687640" y="2377440"/>
            <a:ext cx="14608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8899aa"/>
                </a:solidFill>
                <a:latin typeface="Calibri"/>
              </a:rPr>
              <a:t>◎ </a:t>
            </a:r>
            <a:r>
              <a:rPr b="0" lang="en-US" sz="1000" spc="-1" strike="noStrike">
                <a:solidFill>
                  <a:srgbClr val="8899aa"/>
                </a:solidFill>
                <a:latin typeface="Calibri"/>
              </a:rPr>
              <a:t>Respiration</a:t>
            </a:r>
            <a:endParaRPr b="0" lang="en-US" sz="1000" spc="-1" strike="noStrike">
              <a:solidFill>
                <a:srgbClr val="ffffff"/>
              </a:solidFill>
              <a:latin typeface="Arial"/>
            </a:endParaRPr>
          </a:p>
        </p:txBody>
      </p:sp>
      <p:sp>
        <p:nvSpPr>
          <p:cNvPr id="1443" name="Text 14"/>
          <p:cNvSpPr/>
          <p:nvPr/>
        </p:nvSpPr>
        <p:spPr>
          <a:xfrm>
            <a:off x="7150680" y="2359080"/>
            <a:ext cx="1598040" cy="25380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1200" spc="-1" strike="noStrike">
                <a:solidFill>
                  <a:srgbClr val="00ff9d"/>
                </a:solidFill>
                <a:latin typeface="Calibri"/>
              </a:rPr>
              <a:t>12 RPM</a:t>
            </a:r>
            <a:endParaRPr b="0" lang="en-US" sz="1200" spc="-1" strike="noStrike">
              <a:solidFill>
                <a:srgbClr val="ffffff"/>
              </a:solidFill>
              <a:latin typeface="Arial"/>
            </a:endParaRPr>
          </a:p>
        </p:txBody>
      </p:sp>
      <p:sp>
        <p:nvSpPr>
          <p:cNvPr id="1444" name="Shape 15"/>
          <p:cNvSpPr/>
          <p:nvPr/>
        </p:nvSpPr>
        <p:spPr>
          <a:xfrm>
            <a:off x="5577840" y="2724840"/>
            <a:ext cx="3243960" cy="36360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45" name="Text 16"/>
          <p:cNvSpPr/>
          <p:nvPr/>
        </p:nvSpPr>
        <p:spPr>
          <a:xfrm>
            <a:off x="5687640" y="2797920"/>
            <a:ext cx="14608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8899aa"/>
                </a:solidFill>
                <a:latin typeface="Calibri"/>
              </a:rPr>
              <a:t>✦ </a:t>
            </a:r>
            <a:r>
              <a:rPr b="0" lang="en-US" sz="1000" spc="-1" strike="noStrike">
                <a:solidFill>
                  <a:srgbClr val="8899aa"/>
                </a:solidFill>
                <a:latin typeface="Calibri"/>
              </a:rPr>
              <a:t>Confidence</a:t>
            </a:r>
            <a:endParaRPr b="0" lang="en-US" sz="1000" spc="-1" strike="noStrike">
              <a:solidFill>
                <a:srgbClr val="ffffff"/>
              </a:solidFill>
              <a:latin typeface="Arial"/>
            </a:endParaRPr>
          </a:p>
        </p:txBody>
      </p:sp>
      <p:sp>
        <p:nvSpPr>
          <p:cNvPr id="1446" name="Text 17"/>
          <p:cNvSpPr/>
          <p:nvPr/>
        </p:nvSpPr>
        <p:spPr>
          <a:xfrm>
            <a:off x="7150680" y="2779920"/>
            <a:ext cx="1598040" cy="25380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1200" spc="-1" strike="noStrike">
                <a:solidFill>
                  <a:srgbClr val="00d4ff"/>
                </a:solidFill>
                <a:latin typeface="Calibri"/>
              </a:rPr>
              <a:t>88%</a:t>
            </a:r>
            <a:endParaRPr b="0" lang="en-US" sz="1200" spc="-1" strike="noStrike">
              <a:solidFill>
                <a:srgbClr val="ffffff"/>
              </a:solidFill>
              <a:latin typeface="Arial"/>
            </a:endParaRPr>
          </a:p>
        </p:txBody>
      </p:sp>
      <p:sp>
        <p:nvSpPr>
          <p:cNvPr id="1447" name="Shape 18"/>
          <p:cNvSpPr/>
          <p:nvPr/>
        </p:nvSpPr>
        <p:spPr>
          <a:xfrm>
            <a:off x="5577840" y="3145680"/>
            <a:ext cx="3243960" cy="36360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48" name="Text 19"/>
          <p:cNvSpPr/>
          <p:nvPr/>
        </p:nvSpPr>
        <p:spPr>
          <a:xfrm>
            <a:off x="5687640" y="3218760"/>
            <a:ext cx="14608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8899aa"/>
                </a:solidFill>
                <a:latin typeface="Calibri"/>
              </a:rPr>
              <a:t>⬟ </a:t>
            </a:r>
            <a:r>
              <a:rPr b="0" lang="en-US" sz="1000" spc="-1" strike="noStrike">
                <a:solidFill>
                  <a:srgbClr val="8899aa"/>
                </a:solidFill>
                <a:latin typeface="Calibri"/>
              </a:rPr>
              <a:t>Persons</a:t>
            </a:r>
            <a:endParaRPr b="0" lang="en-US" sz="1000" spc="-1" strike="noStrike">
              <a:solidFill>
                <a:srgbClr val="ffffff"/>
              </a:solidFill>
              <a:latin typeface="Arial"/>
            </a:endParaRPr>
          </a:p>
        </p:txBody>
      </p:sp>
      <p:sp>
        <p:nvSpPr>
          <p:cNvPr id="1449" name="Text 20"/>
          <p:cNvSpPr/>
          <p:nvPr/>
        </p:nvSpPr>
        <p:spPr>
          <a:xfrm>
            <a:off x="7150680" y="3200400"/>
            <a:ext cx="1598040" cy="25380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1200" spc="-1" strike="noStrike">
                <a:solidFill>
                  <a:srgbClr val="ffb830"/>
                </a:solidFill>
                <a:latin typeface="Calibri"/>
              </a:rPr>
              <a:t>1</a:t>
            </a:r>
            <a:endParaRPr b="0" lang="en-US" sz="1200" spc="-1" strike="noStrike">
              <a:solidFill>
                <a:srgbClr val="ffffff"/>
              </a:solidFill>
              <a:latin typeface="Arial"/>
            </a:endParaRPr>
          </a:p>
        </p:txBody>
      </p:sp>
      <p:sp>
        <p:nvSpPr>
          <p:cNvPr id="1450" name="Shape 21"/>
          <p:cNvSpPr/>
          <p:nvPr/>
        </p:nvSpPr>
        <p:spPr>
          <a:xfrm>
            <a:off x="5577840" y="3566160"/>
            <a:ext cx="3243960" cy="36360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51" name="Text 22"/>
          <p:cNvSpPr/>
          <p:nvPr/>
        </p:nvSpPr>
        <p:spPr>
          <a:xfrm>
            <a:off x="5687640" y="3639240"/>
            <a:ext cx="14608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8899aa"/>
                </a:solidFill>
                <a:latin typeface="Calibri"/>
              </a:rPr>
              <a:t>● </a:t>
            </a:r>
            <a:r>
              <a:rPr b="0" lang="en-US" sz="1000" spc="-1" strike="noStrike">
                <a:solidFill>
                  <a:srgbClr val="8899aa"/>
                </a:solidFill>
                <a:latin typeface="Calibri"/>
              </a:rPr>
              <a:t>Presence</a:t>
            </a:r>
            <a:endParaRPr b="0" lang="en-US" sz="1000" spc="-1" strike="noStrike">
              <a:solidFill>
                <a:srgbClr val="ffffff"/>
              </a:solidFill>
              <a:latin typeface="Arial"/>
            </a:endParaRPr>
          </a:p>
        </p:txBody>
      </p:sp>
      <p:sp>
        <p:nvSpPr>
          <p:cNvPr id="1452" name="Text 23"/>
          <p:cNvSpPr/>
          <p:nvPr/>
        </p:nvSpPr>
        <p:spPr>
          <a:xfrm>
            <a:off x="7150680" y="3620880"/>
            <a:ext cx="1598040" cy="253800"/>
          </a:xfrm>
          <a:prstGeom prst="rect">
            <a:avLst/>
          </a:prstGeom>
          <a:noFill/>
          <a:ln w="0">
            <a:noFill/>
          </a:ln>
        </p:spPr>
        <p:style>
          <a:lnRef idx="0"/>
          <a:fillRef idx="0"/>
          <a:effectRef idx="0"/>
          <a:fontRef idx="minor"/>
        </p:style>
        <p:txBody>
          <a:bodyPr lIns="0" rIns="0" tIns="0" bIns="0" anchor="ctr">
            <a:noAutofit/>
          </a:bodyPr>
          <a:p>
            <a:pPr algn="r" defTabSz="914400">
              <a:lnSpc>
                <a:spcPct val="100000"/>
              </a:lnSpc>
              <a:tabLst>
                <a:tab algn="l" pos="0"/>
              </a:tabLst>
            </a:pPr>
            <a:r>
              <a:rPr b="1" lang="en-US" sz="1200" spc="-1" strike="noStrike">
                <a:solidFill>
                  <a:srgbClr val="00ff9d"/>
                </a:solidFill>
                <a:latin typeface="Calibri"/>
              </a:rPr>
              <a:t>PRESENT</a:t>
            </a:r>
            <a:endParaRPr b="0" lang="en-US" sz="1200" spc="-1" strike="noStrike">
              <a:solidFill>
                <a:srgbClr val="ffffff"/>
              </a:solidFill>
              <a:latin typeface="Arial"/>
            </a:endParaRPr>
          </a:p>
        </p:txBody>
      </p:sp>
      <p:sp>
        <p:nvSpPr>
          <p:cNvPr id="1453" name="Shape 24"/>
          <p:cNvSpPr/>
          <p:nvPr/>
        </p:nvSpPr>
        <p:spPr>
          <a:xfrm>
            <a:off x="5577840" y="3986640"/>
            <a:ext cx="3243960" cy="418320"/>
          </a:xfrm>
          <a:prstGeom prst="rect">
            <a:avLst/>
          </a:prstGeom>
          <a:solidFill>
            <a:srgbClr val="112240"/>
          </a:solidFill>
          <a:ln w="63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54" name="Text 25"/>
          <p:cNvSpPr/>
          <p:nvPr/>
        </p:nvSpPr>
        <p:spPr>
          <a:xfrm>
            <a:off x="5687640" y="4023360"/>
            <a:ext cx="301536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Wi-Fi Signal (from SMR)</a:t>
            </a:r>
            <a:endParaRPr b="0" lang="en-US" sz="900" spc="-1" strike="noStrike">
              <a:solidFill>
                <a:srgbClr val="ffffff"/>
              </a:solidFill>
              <a:latin typeface="Arial"/>
            </a:endParaRPr>
          </a:p>
        </p:txBody>
      </p:sp>
      <p:sp>
        <p:nvSpPr>
          <p:cNvPr id="1455" name="Text 26"/>
          <p:cNvSpPr/>
          <p:nvPr/>
        </p:nvSpPr>
        <p:spPr>
          <a:xfrm>
            <a:off x="5687640" y="4206240"/>
            <a:ext cx="301536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8899aa"/>
                </a:solidFill>
                <a:latin typeface="Calibri"/>
              </a:rPr>
              <a:t>RSSI: −39 dBm  ·  Variance: 0.80  ·  Motion: 0.020</a:t>
            </a:r>
            <a:endParaRPr b="0" lang="en-US" sz="900" spc="-1" strike="noStrike">
              <a:solidFill>
                <a:srgbClr val="ffffff"/>
              </a:solidFill>
              <a:latin typeface="Arial"/>
            </a:endParaRPr>
          </a:p>
        </p:txBody>
      </p:sp>
      <p:sp>
        <p:nvSpPr>
          <p:cNvPr id="1456" name="Shape 27"/>
          <p:cNvSpPr/>
          <p:nvPr/>
        </p:nvSpPr>
        <p:spPr>
          <a:xfrm>
            <a:off x="320040" y="4480560"/>
            <a:ext cx="8410320" cy="326880"/>
          </a:xfrm>
          <a:prstGeom prst="rect">
            <a:avLst/>
          </a:prstGeom>
          <a:solidFill>
            <a:srgbClr val="0a282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57" name="Text 28"/>
          <p:cNvSpPr/>
          <p:nvPr/>
        </p:nvSpPr>
        <p:spPr>
          <a:xfrm>
            <a:off x="411480" y="4507920"/>
            <a:ext cx="822744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00ff9d"/>
                </a:solidFill>
                <a:latin typeface="Calibri"/>
              </a:rPr>
              <a:t>github.com/ruvnet/RuView  ·  </a:t>
            </a:r>
            <a:r>
              <a:rPr b="0" lang="en-US" sz="900" spc="-1" strike="noStrike">
                <a:solidFill>
                  <a:srgbClr val="8899aa"/>
                </a:solidFill>
                <a:latin typeface="Calibri"/>
              </a:rPr>
              <a:t>ESP32-C6 · esp_wifi_set_csi() · MQTT → RF-Pose inference  ·  </a:t>
            </a:r>
            <a:r>
              <a:rPr b="1" lang="en-US" sz="900" spc="-1" strike="noStrike">
                <a:solidFill>
                  <a:srgbClr val="00d4ff"/>
                </a:solidFill>
                <a:latin typeface="Calibri"/>
              </a:rPr>
              <a:t>Previously: needed hacked Intel 5300.  Now: $4 IoT chip.</a:t>
            </a:r>
            <a:endParaRPr b="0" lang="en-US" sz="900" spc="-1" strike="noStrike">
              <a:solidFill>
                <a:srgbClr val="ffffff"/>
              </a:solidFill>
              <a:latin typeface="Arial"/>
            </a:endParaRPr>
          </a:p>
        </p:txBody>
      </p:sp>
      <p:pic>
        <p:nvPicPr>
          <p:cNvPr id="1458" name="" descr="">
            <a:hlinkClick r:id="" action="ppaction://media"/>
          </p:cNvPr>
          <p:cNvPicPr/>
          <p:nvPr>
            <a:videoFile r:link="rId1"/>
            <p:extLst>
              <p:ext uri="{DAA4B4D4-6D71-4841-9C94-3DE7FCFB9230}">
                <p14:media r:embed="rId2"/>
              </p:ext>
            </p:extLst>
          </p:nvPr>
        </p:nvPicPr>
        <p:blipFill>
          <a:blip r:embed="rId3"/>
          <a:stretch>
            <a:fillRect/>
          </a:stretch>
        </p:blipFill>
        <p:spPr>
          <a:xfrm>
            <a:off x="222120" y="1517760"/>
            <a:ext cx="5198400" cy="259524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9" name="Shape 0"/>
          <p:cNvSpPr/>
          <p:nvPr/>
        </p:nvSpPr>
        <p:spPr>
          <a:xfrm>
            <a:off x="0" y="0"/>
            <a:ext cx="52560" cy="51415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460" name="Text 1"/>
          <p:cNvSpPr/>
          <p:nvPr/>
        </p:nvSpPr>
        <p:spPr>
          <a:xfrm>
            <a:off x="320040" y="274320"/>
            <a:ext cx="8044560" cy="473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000" spc="-1" strike="noStrike">
                <a:solidFill>
                  <a:srgbClr val="00ff9d"/>
                </a:solidFill>
                <a:latin typeface="Calibri"/>
              </a:rPr>
              <a:t>🙏 </a:t>
            </a:r>
            <a:r>
              <a:rPr b="1" lang="hi-IN" sz="2000" spc="-1" strike="noStrike">
                <a:solidFill>
                  <a:srgbClr val="00ff9d"/>
                </a:solidFill>
                <a:latin typeface="Calibri"/>
              </a:rPr>
              <a:t>ಧನ್ಯವಾದಗಳು</a:t>
            </a:r>
            <a:endParaRPr b="0" lang="en-US" sz="2000" spc="-1" strike="noStrike">
              <a:solidFill>
                <a:srgbClr val="ffffff"/>
              </a:solidFill>
              <a:latin typeface="Arial"/>
            </a:endParaRPr>
          </a:p>
        </p:txBody>
      </p:sp>
      <p:sp>
        <p:nvSpPr>
          <p:cNvPr id="1461" name="Text 2"/>
          <p:cNvSpPr/>
          <p:nvPr/>
        </p:nvSpPr>
        <p:spPr>
          <a:xfrm>
            <a:off x="320040" y="749880"/>
            <a:ext cx="804456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3400" spc="-1" strike="noStrike">
                <a:solidFill>
                  <a:srgbClr val="ffffff"/>
                </a:solidFill>
                <a:latin typeface="Calibri"/>
                <a:ea typeface="Calibri"/>
              </a:rPr>
              <a:t>Dhanyavaadagalu  ·  Thank You</a:t>
            </a:r>
            <a:endParaRPr b="0" lang="en-US" sz="3400" spc="-1" strike="noStrike">
              <a:solidFill>
                <a:srgbClr val="ffffff"/>
              </a:solidFill>
              <a:latin typeface="Arial"/>
            </a:endParaRPr>
          </a:p>
        </p:txBody>
      </p:sp>
      <p:sp>
        <p:nvSpPr>
          <p:cNvPr id="1462" name="Text 3"/>
          <p:cNvSpPr/>
          <p:nvPr/>
        </p:nvSpPr>
        <p:spPr>
          <a:xfrm>
            <a:off x="320040" y="1408320"/>
            <a:ext cx="594144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300" spc="-1" strike="noStrike">
                <a:solidFill>
                  <a:srgbClr val="8899aa"/>
                </a:solidFill>
                <a:latin typeface="Calibri"/>
              </a:rPr>
              <a:t>Wi-Fi Knowledge Summit 2026  ·  Bengaluru</a:t>
            </a:r>
            <a:endParaRPr b="0" lang="en-US" sz="1300" spc="-1" strike="noStrike">
              <a:solidFill>
                <a:srgbClr val="ffffff"/>
              </a:solidFill>
              <a:latin typeface="Arial"/>
            </a:endParaRPr>
          </a:p>
        </p:txBody>
      </p:sp>
      <p:sp>
        <p:nvSpPr>
          <p:cNvPr id="1463" name="Shape 4"/>
          <p:cNvSpPr/>
          <p:nvPr/>
        </p:nvSpPr>
        <p:spPr>
          <a:xfrm>
            <a:off x="320040" y="173736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464" name="Text 5"/>
          <p:cNvSpPr/>
          <p:nvPr/>
        </p:nvSpPr>
        <p:spPr>
          <a:xfrm>
            <a:off x="320040" y="1828800"/>
            <a:ext cx="383832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ff9d"/>
                </a:solidFill>
                <a:latin typeface="Calibri"/>
              </a:rPr>
              <a:t>Let's connect</a:t>
            </a:r>
            <a:endParaRPr b="0" lang="en-US" sz="1200" spc="-1" strike="noStrike">
              <a:solidFill>
                <a:srgbClr val="ffffff"/>
              </a:solidFill>
              <a:latin typeface="Arial"/>
            </a:endParaRPr>
          </a:p>
        </p:txBody>
      </p:sp>
      <p:sp>
        <p:nvSpPr>
          <p:cNvPr id="1465" name="Text 6"/>
          <p:cNvSpPr/>
          <p:nvPr/>
        </p:nvSpPr>
        <p:spPr>
          <a:xfrm>
            <a:off x="320040" y="2139840"/>
            <a:ext cx="397548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50" spc="-1" strike="noStrike">
                <a:solidFill>
                  <a:srgbClr val="e8f4fd"/>
                </a:solidFill>
                <a:latin typeface="Calibri"/>
              </a:rPr>
              <a:t>🌐  </a:t>
            </a:r>
            <a:r>
              <a:rPr b="0" lang="en-US" sz="1150" spc="-1" strike="noStrike">
                <a:solidFill>
                  <a:srgbClr val="e8f4fd"/>
                </a:solidFill>
                <a:latin typeface="Calibri"/>
              </a:rPr>
              <a:t>dotstarconsulting.com</a:t>
            </a:r>
            <a:endParaRPr b="0" lang="en-US" sz="1150" spc="-1" strike="noStrike">
              <a:solidFill>
                <a:srgbClr val="ffffff"/>
              </a:solidFill>
              <a:latin typeface="Arial"/>
            </a:endParaRPr>
          </a:p>
        </p:txBody>
      </p:sp>
      <p:sp>
        <p:nvSpPr>
          <p:cNvPr id="1466" name="Text 7"/>
          <p:cNvSpPr/>
          <p:nvPr/>
        </p:nvSpPr>
        <p:spPr>
          <a:xfrm>
            <a:off x="320040" y="2541960"/>
            <a:ext cx="397548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50" spc="-1" strike="noStrike">
                <a:solidFill>
                  <a:srgbClr val="e8f4fd"/>
                </a:solidFill>
                <a:latin typeface="Calibri"/>
              </a:rPr>
              <a:t>✉  </a:t>
            </a:r>
            <a:r>
              <a:rPr b="0" lang="en-US" sz="1150" spc="-1" strike="noStrike">
                <a:solidFill>
                  <a:srgbClr val="e8f4fd"/>
                </a:solidFill>
                <a:latin typeface="Calibri"/>
              </a:rPr>
              <a:t>info@dotstarconsulting.com</a:t>
            </a:r>
            <a:endParaRPr b="0" lang="en-US" sz="1150" spc="-1" strike="noStrike">
              <a:solidFill>
                <a:srgbClr val="ffffff"/>
              </a:solidFill>
              <a:latin typeface="Arial"/>
            </a:endParaRPr>
          </a:p>
        </p:txBody>
      </p:sp>
      <p:sp>
        <p:nvSpPr>
          <p:cNvPr id="1467" name="Text 8"/>
          <p:cNvSpPr/>
          <p:nvPr/>
        </p:nvSpPr>
        <p:spPr>
          <a:xfrm>
            <a:off x="320040" y="2944440"/>
            <a:ext cx="397548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50" spc="-1" strike="noStrike">
                <a:solidFill>
                  <a:srgbClr val="e8f4fd"/>
                </a:solidFill>
                <a:latin typeface="Calibri"/>
              </a:rPr>
              <a:t>📅  </a:t>
            </a:r>
            <a:r>
              <a:rPr b="0" lang="en-US" sz="1150" spc="-1" strike="noStrike">
                <a:solidFill>
                  <a:srgbClr val="e8f4fd"/>
                </a:solidFill>
                <a:latin typeface="Calibri"/>
              </a:rPr>
              <a:t>calendly.com/chaitanya-dotstarconsulting/30min</a:t>
            </a:r>
            <a:endParaRPr b="0" lang="en-US" sz="1150" spc="-1" strike="noStrike">
              <a:solidFill>
                <a:srgbClr val="ffffff"/>
              </a:solidFill>
              <a:latin typeface="Arial"/>
            </a:endParaRPr>
          </a:p>
        </p:txBody>
      </p:sp>
      <p:sp>
        <p:nvSpPr>
          <p:cNvPr id="1468" name="Text 9"/>
          <p:cNvSpPr/>
          <p:nvPr/>
        </p:nvSpPr>
        <p:spPr>
          <a:xfrm>
            <a:off x="320040" y="3346560"/>
            <a:ext cx="397548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50" spc="-1" strike="noStrike">
                <a:solidFill>
                  <a:srgbClr val="e8f4fd"/>
                </a:solidFill>
                <a:latin typeface="Calibri"/>
              </a:rPr>
              <a:t>💼  </a:t>
            </a:r>
            <a:r>
              <a:rPr b="0" lang="en-US" sz="1150" spc="-1" strike="noStrike">
                <a:solidFill>
                  <a:srgbClr val="e8f4fd"/>
                </a:solidFill>
                <a:latin typeface="Calibri"/>
              </a:rPr>
              <a:t>Chaitanya Tata · Founder &amp; CTO</a:t>
            </a:r>
            <a:endParaRPr b="0" lang="en-US" sz="1150" spc="-1" strike="noStrike">
              <a:solidFill>
                <a:srgbClr val="ffffff"/>
              </a:solidFill>
              <a:latin typeface="Arial"/>
            </a:endParaRPr>
          </a:p>
        </p:txBody>
      </p:sp>
      <p:sp>
        <p:nvSpPr>
          <p:cNvPr id="1469" name="Shape 10"/>
          <p:cNvSpPr/>
          <p:nvPr/>
        </p:nvSpPr>
        <p:spPr>
          <a:xfrm>
            <a:off x="320040" y="3913560"/>
            <a:ext cx="3975480" cy="235440"/>
          </a:xfrm>
          <a:prstGeom prst="rect">
            <a:avLst/>
          </a:prstGeom>
          <a:solidFill>
            <a:srgbClr val="112240"/>
          </a:solidFill>
          <a:ln w="6350">
            <a:solidFill>
              <a:srgbClr val="334455"/>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70" name="Text 11"/>
          <p:cNvSpPr/>
          <p:nvPr/>
        </p:nvSpPr>
        <p:spPr>
          <a:xfrm>
            <a:off x="411480" y="3940920"/>
            <a:ext cx="379260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750" spc="-1" strike="noStrike">
                <a:solidFill>
                  <a:srgbClr val="8899aa"/>
                </a:solidFill>
                <a:latin typeface="Calibri"/>
              </a:rPr>
              <a:t>✦  </a:t>
            </a:r>
            <a:r>
              <a:rPr b="0" i="1" lang="en-US" sz="750" spc="-1" strike="noStrike">
                <a:solidFill>
                  <a:srgbClr val="8899aa"/>
                </a:solidFill>
                <a:latin typeface="Calibri"/>
              </a:rPr>
              <a:t>Deck prepared with assistance from Claude (Anthropic)</a:t>
            </a:r>
            <a:endParaRPr b="0" lang="en-US" sz="750" spc="-1" strike="noStrike">
              <a:solidFill>
                <a:srgbClr val="ffffff"/>
              </a:solidFill>
              <a:latin typeface="Arial"/>
            </a:endParaRPr>
          </a:p>
        </p:txBody>
      </p:sp>
      <p:sp>
        <p:nvSpPr>
          <p:cNvPr id="1471" name="Shape 12"/>
          <p:cNvSpPr/>
          <p:nvPr/>
        </p:nvSpPr>
        <p:spPr>
          <a:xfrm>
            <a:off x="4462200" y="1828800"/>
            <a:ext cx="1826640" cy="1826640"/>
          </a:xfrm>
          <a:prstGeom prst="rect">
            <a:avLst/>
          </a:prstGeom>
          <a:solidFill>
            <a:srgbClr val="ffffff"/>
          </a:solidFill>
          <a:ln w="254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pic>
        <p:nvPicPr>
          <p:cNvPr id="1472" name="Image 0" descr="preencoded.png"/>
          <p:cNvPicPr/>
          <p:nvPr/>
        </p:nvPicPr>
        <p:blipFill>
          <a:blip r:embed="rId1"/>
          <a:stretch/>
        </p:blipFill>
        <p:spPr>
          <a:xfrm>
            <a:off x="4535280" y="1901880"/>
            <a:ext cx="1680480" cy="1680480"/>
          </a:xfrm>
          <a:prstGeom prst="rect">
            <a:avLst/>
          </a:prstGeom>
          <a:ln w="0">
            <a:noFill/>
          </a:ln>
        </p:spPr>
      </p:pic>
      <p:sp>
        <p:nvSpPr>
          <p:cNvPr id="1473" name="Text 13"/>
          <p:cNvSpPr/>
          <p:nvPr/>
        </p:nvSpPr>
        <p:spPr>
          <a:xfrm>
            <a:off x="4462200" y="3694320"/>
            <a:ext cx="1826640" cy="199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8899aa"/>
                </a:solidFill>
                <a:latin typeface="Calibri"/>
              </a:rPr>
              <a:t>Scan → Digital Card</a:t>
            </a:r>
            <a:endParaRPr b="0" lang="en-US" sz="850" spc="-1" strike="noStrike">
              <a:solidFill>
                <a:srgbClr val="ffffff"/>
              </a:solidFill>
              <a:latin typeface="Arial"/>
            </a:endParaRPr>
          </a:p>
        </p:txBody>
      </p:sp>
      <p:sp>
        <p:nvSpPr>
          <p:cNvPr id="1474" name="Shape 14"/>
          <p:cNvSpPr/>
          <p:nvPr/>
        </p:nvSpPr>
        <p:spPr>
          <a:xfrm>
            <a:off x="6492240" y="1828800"/>
            <a:ext cx="2329560" cy="270432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75" name="Shape 15"/>
          <p:cNvSpPr/>
          <p:nvPr/>
        </p:nvSpPr>
        <p:spPr>
          <a:xfrm>
            <a:off x="6492240" y="1828800"/>
            <a:ext cx="2329560" cy="43560"/>
          </a:xfrm>
          <a:prstGeom prst="rect">
            <a:avLst/>
          </a:prstGeom>
          <a:solidFill>
            <a:srgbClr val="00d4ff"/>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1476" name="Text 16"/>
          <p:cNvSpPr/>
          <p:nvPr/>
        </p:nvSpPr>
        <p:spPr>
          <a:xfrm>
            <a:off x="6583680" y="1901880"/>
            <a:ext cx="21466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50" spc="-1" strike="noStrike">
                <a:solidFill>
                  <a:srgbClr val="00d4ff"/>
                </a:solidFill>
                <a:latin typeface="Calibri"/>
              </a:rPr>
              <a:t>📡  </a:t>
            </a:r>
            <a:r>
              <a:rPr b="1" lang="en-US" sz="950" spc="-1" strike="noStrike">
                <a:solidFill>
                  <a:srgbClr val="00d4ff"/>
                </a:solidFill>
                <a:latin typeface="Calibri"/>
              </a:rPr>
              <a:t>Engineer's Confession</a:t>
            </a:r>
            <a:endParaRPr b="0" lang="en-US" sz="950" spc="-1" strike="noStrike">
              <a:solidFill>
                <a:srgbClr val="ffffff"/>
              </a:solidFill>
              <a:latin typeface="Arial"/>
            </a:endParaRPr>
          </a:p>
        </p:txBody>
      </p:sp>
      <p:sp>
        <p:nvSpPr>
          <p:cNvPr id="1477" name="Text 17"/>
          <p:cNvSpPr/>
          <p:nvPr/>
        </p:nvSpPr>
        <p:spPr>
          <a:xfrm>
            <a:off x="6565320" y="2194560"/>
            <a:ext cx="2174040" cy="1625400"/>
          </a:xfrm>
          <a:prstGeom prst="rect">
            <a:avLst/>
          </a:prstGeom>
          <a:noFill/>
          <a:ln w="0">
            <a:noFill/>
          </a:ln>
        </p:spPr>
        <p:style>
          <a:lnRef idx="0"/>
          <a:fillRef idx="0"/>
          <a:effectRef idx="0"/>
          <a:fontRef idx="minor"/>
        </p:style>
        <p:txBody>
          <a:bodyPr lIns="50760" rIns="50760" tIns="50760" bIns="50760" anchor="t">
            <a:noAutofit/>
          </a:bodyPr>
          <a:p>
            <a:pPr>
              <a:lnSpc>
                <a:spcPct val="100000"/>
              </a:lnSpc>
            </a:pPr>
            <a:r>
              <a:rPr b="0" i="1" lang="en-US" sz="950" spc="-1" strike="noStrike">
                <a:solidFill>
                  <a:srgbClr val="e8f4fd"/>
                </a:solidFill>
                <a:latin typeface="Calibri"/>
              </a:rPr>
              <a:t>"I asked my Wi-Fi router</a:t>
            </a:r>
            <a:endParaRPr b="0" lang="en-US" sz="950" spc="-1" strike="noStrike">
              <a:solidFill>
                <a:srgbClr val="ffffff"/>
              </a:solidFill>
              <a:latin typeface="Arial"/>
            </a:endParaRPr>
          </a:p>
          <a:p>
            <a:pPr>
              <a:lnSpc>
                <a:spcPct val="100000"/>
              </a:lnSpc>
            </a:pPr>
            <a:r>
              <a:rPr b="0" i="1" lang="en-US" sz="950" spc="-1" strike="noStrike">
                <a:solidFill>
                  <a:srgbClr val="e8f4fd"/>
                </a:solidFill>
                <a:latin typeface="Calibri"/>
              </a:rPr>
              <a:t>if anyone was home.</a:t>
            </a:r>
            <a:endParaRPr b="0" lang="en-US" sz="950" spc="-1" strike="noStrike">
              <a:solidFill>
                <a:srgbClr val="ffffff"/>
              </a:solidFill>
              <a:latin typeface="Arial"/>
            </a:endParaRPr>
          </a:p>
          <a:p>
            <a:pPr>
              <a:lnSpc>
                <a:spcPct val="100000"/>
              </a:lnSpc>
            </a:pPr>
            <a:endParaRPr b="0" lang="en-US" sz="950" spc="-1" strike="noStrike">
              <a:solidFill>
                <a:srgbClr val="ffffff"/>
              </a:solidFill>
              <a:latin typeface="Arial"/>
            </a:endParaRPr>
          </a:p>
          <a:p>
            <a:pPr>
              <a:lnSpc>
                <a:spcPct val="100000"/>
              </a:lnSpc>
            </a:pPr>
            <a:r>
              <a:rPr b="0" i="1" lang="en-US" sz="950" spc="-1" strike="noStrike">
                <a:solidFill>
                  <a:srgbClr val="00ff9d"/>
                </a:solidFill>
                <a:latin typeface="Calibri"/>
              </a:rPr>
              <a:t>It said: Variance = 0.003.</a:t>
            </a:r>
            <a:endParaRPr b="0" lang="en-US" sz="950" spc="-1" strike="noStrike">
              <a:solidFill>
                <a:srgbClr val="ffffff"/>
              </a:solidFill>
              <a:latin typeface="Arial"/>
            </a:endParaRPr>
          </a:p>
          <a:p>
            <a:pPr>
              <a:lnSpc>
                <a:spcPct val="100000"/>
              </a:lnSpc>
            </a:pPr>
            <a:r>
              <a:rPr b="0" i="1" lang="en-US" sz="800" spc="-1" strike="noStrike">
                <a:solidFill>
                  <a:srgbClr val="8899aa"/>
                </a:solidFill>
                <a:latin typeface="Calibri"/>
              </a:rPr>
              <a:t>(no motion detected)</a:t>
            </a:r>
            <a:endParaRPr b="0" lang="en-US" sz="800" spc="-1" strike="noStrike">
              <a:solidFill>
                <a:srgbClr val="ffffff"/>
              </a:solidFill>
              <a:latin typeface="Arial"/>
            </a:endParaRPr>
          </a:p>
          <a:p>
            <a:pPr>
              <a:lnSpc>
                <a:spcPct val="100000"/>
              </a:lnSpc>
            </a:pPr>
            <a:endParaRPr b="0" lang="en-US" sz="800" spc="-1" strike="noStrike">
              <a:solidFill>
                <a:srgbClr val="ffffff"/>
              </a:solidFill>
              <a:latin typeface="Arial"/>
            </a:endParaRPr>
          </a:p>
          <a:p>
            <a:pPr>
              <a:lnSpc>
                <a:spcPct val="100000"/>
              </a:lnSpc>
            </a:pPr>
            <a:r>
              <a:rPr b="0" i="1" lang="en-US" sz="950" spc="-1" strike="noStrike">
                <a:solidFill>
                  <a:srgbClr val="e8f4fd"/>
                </a:solidFill>
                <a:latin typeface="Calibri"/>
              </a:rPr>
              <a:t>My wife said that is</a:t>
            </a:r>
            <a:endParaRPr b="0" lang="en-US" sz="950" spc="-1" strike="noStrike">
              <a:solidFill>
                <a:srgbClr val="ffffff"/>
              </a:solidFill>
              <a:latin typeface="Arial"/>
            </a:endParaRPr>
          </a:p>
          <a:p>
            <a:pPr>
              <a:lnSpc>
                <a:spcPct val="100000"/>
              </a:lnSpc>
            </a:pPr>
            <a:r>
              <a:rPr b="0" i="1" lang="en-US" sz="950" spc="-1" strike="noStrike">
                <a:solidFill>
                  <a:srgbClr val="e8f4fd"/>
                </a:solidFill>
                <a:latin typeface="Calibri"/>
              </a:rPr>
              <a:t>not romantic.</a:t>
            </a:r>
            <a:endParaRPr b="0" lang="en-US" sz="950" spc="-1" strike="noStrike">
              <a:solidFill>
                <a:srgbClr val="ffffff"/>
              </a:solidFill>
              <a:latin typeface="Arial"/>
            </a:endParaRPr>
          </a:p>
          <a:p>
            <a:pPr>
              <a:lnSpc>
                <a:spcPct val="100000"/>
              </a:lnSpc>
            </a:pPr>
            <a:endParaRPr b="0" lang="en-US" sz="950" spc="-1" strike="noStrike">
              <a:solidFill>
                <a:srgbClr val="ffffff"/>
              </a:solidFill>
              <a:latin typeface="Arial"/>
            </a:endParaRPr>
          </a:p>
          <a:p>
            <a:pPr defTabSz="914400">
              <a:lnSpc>
                <a:spcPct val="100000"/>
              </a:lnSpc>
              <a:tabLst>
                <a:tab algn="l" pos="0"/>
              </a:tabLst>
            </a:pPr>
            <a:r>
              <a:rPr b="0" i="1" lang="en-US" sz="950" spc="-1" strike="noStrike">
                <a:solidFill>
                  <a:srgbClr val="00d4ff"/>
                </a:solidFill>
                <a:latin typeface="Calibri"/>
              </a:rPr>
              <a:t>I said: False negative —</a:t>
            </a:r>
            <a:endParaRPr b="0" lang="en-US" sz="950" spc="-1" strike="noStrike">
              <a:solidFill>
                <a:srgbClr val="ffffff"/>
              </a:solidFill>
              <a:latin typeface="Arial"/>
            </a:endParaRPr>
          </a:p>
          <a:p>
            <a:pPr defTabSz="914400">
              <a:lnSpc>
                <a:spcPct val="100000"/>
              </a:lnSpc>
              <a:tabLst>
                <a:tab algn="l" pos="0"/>
              </a:tabLst>
            </a:pPr>
            <a:r>
              <a:rPr b="0" i="1" lang="en-US" sz="950" spc="-1" strike="noStrike">
                <a:solidFill>
                  <a:srgbClr val="00d4ff"/>
                </a:solidFill>
                <a:latin typeface="Calibri"/>
              </a:rPr>
              <a:t>the model needs retraining."</a:t>
            </a:r>
            <a:endParaRPr b="0" lang="en-US" sz="950" spc="-1" strike="noStrike">
              <a:solidFill>
                <a:srgbClr val="ffffff"/>
              </a:solidFill>
              <a:latin typeface="Arial"/>
            </a:endParaRPr>
          </a:p>
        </p:txBody>
      </p:sp>
      <p:sp>
        <p:nvSpPr>
          <p:cNvPr id="1478" name="Shape 18"/>
          <p:cNvSpPr/>
          <p:nvPr/>
        </p:nvSpPr>
        <p:spPr>
          <a:xfrm>
            <a:off x="6492240" y="3931920"/>
            <a:ext cx="2329560" cy="16200"/>
          </a:xfrm>
          <a:prstGeom prst="rect">
            <a:avLst/>
          </a:prstGeom>
          <a:solidFill>
            <a:srgbClr val="00d4ff"/>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479" name="Text 19"/>
          <p:cNvSpPr/>
          <p:nvPr/>
        </p:nvSpPr>
        <p:spPr>
          <a:xfrm>
            <a:off x="6565320" y="3959280"/>
            <a:ext cx="2174040" cy="4734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i="1" lang="en-US" sz="750" spc="-1" strike="noStrike">
                <a:solidFill>
                  <a:srgbClr val="8899aa"/>
                </a:solidFill>
                <a:latin typeface="Calibri"/>
              </a:rPr>
              <a:t>Variance=0 </a:t>
            </a:r>
            <a:r>
              <a:rPr b="0" i="1" lang="en-US" sz="750" spc="-1" strike="noStrike">
                <a:solidFill>
                  <a:srgbClr val="8899aa"/>
                </a:solidFill>
                <a:latin typeface="Calibri"/>
              </a:rPr>
              <a:t>= flat CSI, nothing moving. </a:t>
            </a:r>
            <a:r>
              <a:rPr b="1" i="1" lang="en-US" sz="750" spc="-1" strike="noStrike">
                <a:solidFill>
                  <a:srgbClr val="00ff9d"/>
                </a:solidFill>
                <a:latin typeface="Calibri"/>
              </a:rPr>
              <a:t>0.003 = nobody home.</a:t>
            </a:r>
            <a:endParaRPr b="0" lang="en-US" sz="750" spc="-1" strike="noStrike">
              <a:solidFill>
                <a:srgbClr val="ffffff"/>
              </a:solidFill>
              <a:latin typeface="Arial"/>
            </a:endParaRPr>
          </a:p>
        </p:txBody>
      </p:sp>
      <p:sp>
        <p:nvSpPr>
          <p:cNvPr id="1480" name="Shape 20"/>
          <p:cNvSpPr/>
          <p:nvPr/>
        </p:nvSpPr>
        <p:spPr>
          <a:xfrm>
            <a:off x="0" y="4663440"/>
            <a:ext cx="9141840" cy="47808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81" name="Text 21"/>
          <p:cNvSpPr/>
          <p:nvPr/>
        </p:nvSpPr>
        <p:spPr>
          <a:xfrm>
            <a:off x="320040" y="4754880"/>
            <a:ext cx="850176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i="1" lang="en-US" sz="900" spc="-1" strike="noStrike">
                <a:solidFill>
                  <a:srgbClr val="8899aa"/>
                </a:solidFill>
                <a:latin typeface="Calibri"/>
              </a:rPr>
              <a:t>Questions? Hecklers? Anyone whose breathing rate I mis-classified? Come find me 🙏</a:t>
            </a:r>
            <a:endParaRPr b="0" lang="en-US" sz="9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1482"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endParaRPr b="0" lang="en-US" sz="1800" spc="-1" strike="noStrike">
              <a:solidFill>
                <a:srgbClr val="000000"/>
              </a:solidFill>
              <a:latin typeface="Calibri"/>
            </a:endParaRPr>
          </a:p>
        </p:txBody>
      </p:sp>
      <p:sp>
        <p:nvSpPr>
          <p:cNvPr id="1483"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HANDSHAKE &amp; CSI FLOW</a:t>
            </a:r>
            <a:endParaRPr b="0" lang="en-US" sz="750" spc="-1" strike="noStrike">
              <a:solidFill>
                <a:srgbClr val="ffffff"/>
              </a:solidFill>
              <a:latin typeface="Arial"/>
            </a:endParaRPr>
          </a:p>
        </p:txBody>
      </p:sp>
      <p:sp>
        <p:nvSpPr>
          <p:cNvPr id="1484" name="Text 2"/>
          <p:cNvSpPr/>
          <p:nvPr/>
        </p:nvSpPr>
        <p:spPr>
          <a:xfrm>
            <a:off x="292680" y="420480"/>
            <a:ext cx="8557200" cy="4100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2200" spc="-1" strike="noStrike">
                <a:solidFill>
                  <a:srgbClr val="ffffff"/>
                </a:solidFill>
                <a:latin typeface="Arial"/>
              </a:rPr>
              <a:t>Power Save, SBP &amp; CSI Variation Feedback</a:t>
            </a:r>
            <a:endParaRPr b="0" lang="en-US" sz="2200" spc="-1" strike="noStrike">
              <a:solidFill>
                <a:srgbClr val="ffffff"/>
              </a:solidFill>
              <a:latin typeface="Arial"/>
            </a:endParaRPr>
          </a:p>
        </p:txBody>
      </p:sp>
      <p:sp>
        <p:nvSpPr>
          <p:cNvPr id="1485" name="Shape 3"/>
          <p:cNvSpPr/>
          <p:nvPr/>
        </p:nvSpPr>
        <p:spPr>
          <a:xfrm>
            <a:off x="292680" y="1080720"/>
            <a:ext cx="8557200" cy="1388520"/>
          </a:xfrm>
          <a:prstGeom prst="rect">
            <a:avLst/>
          </a:prstGeom>
          <a:solidFill>
            <a:srgbClr val="0d1b2e"/>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86" name="Text 4"/>
          <p:cNvSpPr/>
          <p:nvPr/>
        </p:nvSpPr>
        <p:spPr>
          <a:xfrm>
            <a:off x="384120" y="1225440"/>
            <a:ext cx="5484960" cy="2545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100" spc="-1" strike="noStrike">
                <a:solidFill>
                  <a:srgbClr val="10b981"/>
                </a:solidFill>
                <a:latin typeface="Arial"/>
              </a:rPr>
              <a:t>Power Save — ISTA/RSTA Availability Windows  (§9.4.2.298-299)</a:t>
            </a:r>
            <a:endParaRPr b="0" lang="en-US" sz="1100" spc="-1" strike="noStrike">
              <a:solidFill>
                <a:srgbClr val="ffffff"/>
              </a:solidFill>
              <a:latin typeface="Arial"/>
            </a:endParaRPr>
          </a:p>
        </p:txBody>
      </p:sp>
      <p:sp>
        <p:nvSpPr>
          <p:cNvPr id="1487" name="Text 7"/>
          <p:cNvSpPr/>
          <p:nvPr/>
        </p:nvSpPr>
        <p:spPr>
          <a:xfrm>
            <a:off x="384120" y="1508760"/>
            <a:ext cx="8319600" cy="803160"/>
          </a:xfrm>
          <a:prstGeom prst="rect">
            <a:avLst/>
          </a:prstGeom>
          <a:noFill/>
          <a:ln w="0">
            <a:noFill/>
          </a:ln>
        </p:spPr>
        <p:style>
          <a:lnRef idx="0"/>
          <a:fillRef idx="0"/>
          <a:effectRef idx="0"/>
          <a:fontRef idx="minor"/>
        </p:style>
        <p:txBody>
          <a:bodyPr lIns="0" rIns="0" tIns="0" bIns="0" anchor="ctr">
            <a:noAutofit/>
          </a:bodyPr>
          <a:p>
            <a:pPr>
              <a:lnSpc>
                <a:spcPct val="100000"/>
              </a:lnSpc>
            </a:pPr>
            <a:r>
              <a:rPr b="0" lang="en-US" sz="850" spc="-1" strike="noStrike">
                <a:solidFill>
                  <a:srgbClr val="e5e7eb"/>
                </a:solidFill>
                <a:latin typeface="Arial"/>
              </a:rPr>
              <a:t>802.11bf </a:t>
            </a:r>
            <a:r>
              <a:rPr b="1" lang="en-US" sz="850" spc="-1" strike="noStrike">
                <a:solidFill>
                  <a:srgbClr val="10b981"/>
                </a:solidFill>
                <a:latin typeface="Arial"/>
              </a:rPr>
              <a:t>DOES define structured power save</a:t>
            </a:r>
            <a:r>
              <a:rPr b="0" lang="en-US" sz="850" spc="-1" strike="noStrike">
                <a:solidFill>
                  <a:srgbClr val="e5e7eb"/>
                </a:solidFill>
                <a:latin typeface="Arial"/>
              </a:rPr>
              <a:t> using two standard IE elements:</a:t>
            </a:r>
            <a:endParaRPr b="0" lang="en-US" sz="850" spc="-1" strike="noStrike">
              <a:solidFill>
                <a:srgbClr val="ffffff"/>
              </a:solidFill>
              <a:latin typeface="Arial"/>
            </a:endParaRPr>
          </a:p>
          <a:p>
            <a:pPr>
              <a:lnSpc>
                <a:spcPct val="100000"/>
              </a:lnSpc>
            </a:pPr>
            <a:r>
              <a:rPr b="1" lang="en-US" sz="850" spc="-1" strike="noStrike">
                <a:solidFill>
                  <a:srgbClr val="00d4aa"/>
                </a:solidFill>
                <a:latin typeface="Arial"/>
              </a:rPr>
              <a:t>• </a:t>
            </a:r>
            <a:r>
              <a:rPr b="1" lang="en-US" sz="850" spc="-1" strike="noStrike">
                <a:solidFill>
                  <a:srgbClr val="00d4aa"/>
                </a:solidFill>
                <a:latin typeface="Arial"/>
              </a:rPr>
              <a:t>ISTA Availability Window (§9.4.2.298):</a:t>
            </a:r>
            <a:r>
              <a:rPr b="0" lang="en-US" sz="850" spc="-1" strike="noStrike">
                <a:solidFill>
                  <a:srgbClr val="e5e7eb"/>
                </a:solidFill>
                <a:latin typeface="Arial"/>
              </a:rPr>
              <a:t>  The Sensing Initiator (AP) advertises its own TX-active windows — SR can sleep outside these.</a:t>
            </a:r>
            <a:endParaRPr b="0" lang="en-US" sz="850" spc="-1" strike="noStrike">
              <a:solidFill>
                <a:srgbClr val="ffffff"/>
              </a:solidFill>
              <a:latin typeface="Arial"/>
            </a:endParaRPr>
          </a:p>
          <a:p>
            <a:pPr>
              <a:lnSpc>
                <a:spcPct val="100000"/>
              </a:lnSpc>
            </a:pPr>
            <a:r>
              <a:rPr b="1" lang="en-US" sz="850" spc="-1" strike="noStrike">
                <a:solidFill>
                  <a:srgbClr val="00d4aa"/>
                </a:solidFill>
                <a:latin typeface="Arial"/>
              </a:rPr>
              <a:t>• </a:t>
            </a:r>
            <a:r>
              <a:rPr b="1" lang="en-US" sz="850" spc="-1" strike="noStrike">
                <a:solidFill>
                  <a:srgbClr val="00d4aa"/>
                </a:solidFill>
                <a:latin typeface="Arial"/>
              </a:rPr>
              <a:t>RSTA Availability Window (§9.4.2.299):</a:t>
            </a:r>
            <a:r>
              <a:rPr b="0" lang="en-US" sz="850" spc="-1" strike="noStrike">
                <a:solidFill>
                  <a:srgbClr val="e5e7eb"/>
                </a:solidFill>
                <a:latin typeface="Arial"/>
              </a:rPr>
              <a:t>  The Sensing Responder (STA) negotiates its wake windows — SR sleeps between sensing slots and wakes deterministically for the next sensing round.</a:t>
            </a:r>
            <a:endParaRPr b="0" lang="en-US" sz="850" spc="-1" strike="noStrike">
              <a:solidFill>
                <a:srgbClr val="ffffff"/>
              </a:solidFill>
              <a:latin typeface="Arial"/>
            </a:endParaRPr>
          </a:p>
          <a:p>
            <a:pPr>
              <a:lnSpc>
                <a:spcPct val="115000"/>
              </a:lnSpc>
              <a:tabLst>
                <a:tab algn="l" pos="0"/>
              </a:tabLst>
            </a:pPr>
            <a:r>
              <a:rPr b="1" lang="en-US" sz="850" spc="-1" strike="noStrike">
                <a:solidFill>
                  <a:srgbClr val="f59e0b"/>
                </a:solidFill>
                <a:latin typeface="Arial"/>
              </a:rPr>
              <a:t>• </a:t>
            </a:r>
            <a:r>
              <a:rPr b="1" lang="en-US" sz="850" spc="-1" strike="noStrike">
                <a:solidFill>
                  <a:srgbClr val="f59e0b"/>
                </a:solidFill>
                <a:latin typeface="Arial"/>
              </a:rPr>
              <a:t>In TB sensing:</a:t>
            </a:r>
            <a:r>
              <a:rPr b="0" lang="en-US" sz="850" spc="-1" strike="noStrike">
                <a:solidFill>
                  <a:srgbClr val="e5e7eb"/>
                </a:solidFill>
                <a:latin typeface="Arial"/>
              </a:rPr>
              <a:t>  STAs wake only for the Trigger Frame + uplink NDP → immediately sleep. 16 μs SIFS discipline eliminates idle listening.</a:t>
            </a:r>
            <a:endParaRPr b="0" lang="en-US" sz="850" spc="-1" strike="noStrike">
              <a:solidFill>
                <a:srgbClr val="ffffff"/>
              </a:solidFill>
              <a:latin typeface="Arial"/>
            </a:endParaRPr>
          </a:p>
        </p:txBody>
      </p:sp>
      <p:sp>
        <p:nvSpPr>
          <p:cNvPr id="1488" name="Shape 8"/>
          <p:cNvSpPr/>
          <p:nvPr/>
        </p:nvSpPr>
        <p:spPr>
          <a:xfrm>
            <a:off x="292680" y="2651760"/>
            <a:ext cx="8557200" cy="638640"/>
          </a:xfrm>
          <a:prstGeom prst="rect">
            <a:avLst/>
          </a:prstGeom>
          <a:solidFill>
            <a:srgbClr val="020d04"/>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89" name="Text 9"/>
          <p:cNvSpPr/>
          <p:nvPr/>
        </p:nvSpPr>
        <p:spPr>
          <a:xfrm>
            <a:off x="384120" y="2688480"/>
            <a:ext cx="912960" cy="1814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10b981"/>
                </a:solidFill>
                <a:latin typeface="Arial"/>
              </a:rPr>
              <a:t>Timeline:</a:t>
            </a:r>
            <a:endParaRPr b="0" lang="en-US" sz="800" spc="-1" strike="noStrike">
              <a:solidFill>
                <a:srgbClr val="ffffff"/>
              </a:solidFill>
              <a:latin typeface="Arial"/>
            </a:endParaRPr>
          </a:p>
        </p:txBody>
      </p:sp>
      <p:sp>
        <p:nvSpPr>
          <p:cNvPr id="1490" name="Shape 10"/>
          <p:cNvSpPr/>
          <p:nvPr/>
        </p:nvSpPr>
        <p:spPr>
          <a:xfrm>
            <a:off x="384120" y="2907720"/>
            <a:ext cx="1242000" cy="318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91" name="Text 11"/>
          <p:cNvSpPr/>
          <p:nvPr/>
        </p:nvSpPr>
        <p:spPr>
          <a:xfrm>
            <a:off x="384120" y="2907720"/>
            <a:ext cx="124200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6b7280"/>
                </a:solidFill>
                <a:latin typeface="Arial"/>
              </a:rPr>
              <a:t>SLEEP</a:t>
            </a:r>
            <a:endParaRPr b="0" lang="en-US" sz="700" spc="-1" strike="noStrike">
              <a:solidFill>
                <a:srgbClr val="ffffff"/>
              </a:solidFill>
              <a:latin typeface="Arial"/>
            </a:endParaRPr>
          </a:p>
        </p:txBody>
      </p:sp>
      <p:sp>
        <p:nvSpPr>
          <p:cNvPr id="1492" name="Shape 12"/>
          <p:cNvSpPr/>
          <p:nvPr/>
        </p:nvSpPr>
        <p:spPr>
          <a:xfrm>
            <a:off x="1664280" y="2907720"/>
            <a:ext cx="1150560" cy="31860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93" name="Text 13"/>
          <p:cNvSpPr/>
          <p:nvPr/>
        </p:nvSpPr>
        <p:spPr>
          <a:xfrm>
            <a:off x="1664280" y="2907720"/>
            <a:ext cx="115056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0a0e1a"/>
                </a:solidFill>
                <a:latin typeface="Arial"/>
              </a:rPr>
              <a:t>WAKE</a:t>
            </a:r>
            <a:endParaRPr b="0" lang="en-US" sz="700" spc="-1" strike="noStrike">
              <a:solidFill>
                <a:srgbClr val="ffffff"/>
              </a:solidFill>
              <a:latin typeface="Arial"/>
            </a:endParaRPr>
          </a:p>
          <a:p>
            <a:pPr algn="ctr">
              <a:lnSpc>
                <a:spcPct val="100000"/>
              </a:lnSpc>
              <a:tabLst>
                <a:tab algn="l" pos="0"/>
              </a:tabLst>
            </a:pPr>
            <a:r>
              <a:rPr b="1" lang="en-US" sz="700" spc="-1" strike="noStrike">
                <a:solidFill>
                  <a:srgbClr val="0a0e1a"/>
                </a:solidFill>
                <a:latin typeface="Arial"/>
              </a:rPr>
              <a:t>(RSTA window)</a:t>
            </a:r>
            <a:endParaRPr b="0" lang="en-US" sz="700" spc="-1" strike="noStrike">
              <a:solidFill>
                <a:srgbClr val="ffffff"/>
              </a:solidFill>
              <a:latin typeface="Arial"/>
            </a:endParaRPr>
          </a:p>
        </p:txBody>
      </p:sp>
      <p:sp>
        <p:nvSpPr>
          <p:cNvPr id="1494" name="Shape 14"/>
          <p:cNvSpPr/>
          <p:nvPr/>
        </p:nvSpPr>
        <p:spPr>
          <a:xfrm>
            <a:off x="2853000" y="2907720"/>
            <a:ext cx="1242000" cy="318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95" name="Text 15"/>
          <p:cNvSpPr/>
          <p:nvPr/>
        </p:nvSpPr>
        <p:spPr>
          <a:xfrm>
            <a:off x="2853000" y="2907720"/>
            <a:ext cx="124200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6b7280"/>
                </a:solidFill>
                <a:latin typeface="Arial"/>
              </a:rPr>
              <a:t>SLEEP</a:t>
            </a:r>
            <a:endParaRPr b="0" lang="en-US" sz="700" spc="-1" strike="noStrike">
              <a:solidFill>
                <a:srgbClr val="ffffff"/>
              </a:solidFill>
              <a:latin typeface="Arial"/>
            </a:endParaRPr>
          </a:p>
        </p:txBody>
      </p:sp>
      <p:sp>
        <p:nvSpPr>
          <p:cNvPr id="1496" name="Shape 16"/>
          <p:cNvSpPr/>
          <p:nvPr/>
        </p:nvSpPr>
        <p:spPr>
          <a:xfrm>
            <a:off x="4133160" y="2907720"/>
            <a:ext cx="1150560" cy="31860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97" name="Text 17"/>
          <p:cNvSpPr/>
          <p:nvPr/>
        </p:nvSpPr>
        <p:spPr>
          <a:xfrm>
            <a:off x="4133160" y="2907720"/>
            <a:ext cx="115056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0a0e1a"/>
                </a:solidFill>
                <a:latin typeface="Arial"/>
              </a:rPr>
              <a:t>WAKE</a:t>
            </a:r>
            <a:endParaRPr b="0" lang="en-US" sz="700" spc="-1" strike="noStrike">
              <a:solidFill>
                <a:srgbClr val="ffffff"/>
              </a:solidFill>
              <a:latin typeface="Arial"/>
            </a:endParaRPr>
          </a:p>
          <a:p>
            <a:pPr algn="ctr">
              <a:lnSpc>
                <a:spcPct val="100000"/>
              </a:lnSpc>
              <a:tabLst>
                <a:tab algn="l" pos="0"/>
              </a:tabLst>
            </a:pPr>
            <a:r>
              <a:rPr b="1" lang="en-US" sz="700" spc="-1" strike="noStrike">
                <a:solidFill>
                  <a:srgbClr val="0a0e1a"/>
                </a:solidFill>
                <a:latin typeface="Arial"/>
              </a:rPr>
              <a:t>(sensing)</a:t>
            </a:r>
            <a:endParaRPr b="0" lang="en-US" sz="700" spc="-1" strike="noStrike">
              <a:solidFill>
                <a:srgbClr val="ffffff"/>
              </a:solidFill>
              <a:latin typeface="Arial"/>
            </a:endParaRPr>
          </a:p>
        </p:txBody>
      </p:sp>
      <p:sp>
        <p:nvSpPr>
          <p:cNvPr id="1498" name="Shape 18"/>
          <p:cNvSpPr/>
          <p:nvPr/>
        </p:nvSpPr>
        <p:spPr>
          <a:xfrm>
            <a:off x="5321880" y="2907720"/>
            <a:ext cx="1059120" cy="318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499" name="Text 19"/>
          <p:cNvSpPr/>
          <p:nvPr/>
        </p:nvSpPr>
        <p:spPr>
          <a:xfrm>
            <a:off x="5321880" y="2907720"/>
            <a:ext cx="105912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6b7280"/>
                </a:solidFill>
                <a:latin typeface="Arial"/>
              </a:rPr>
              <a:t>SLEEP</a:t>
            </a:r>
            <a:endParaRPr b="0" lang="en-US" sz="700" spc="-1" strike="noStrike">
              <a:solidFill>
                <a:srgbClr val="ffffff"/>
              </a:solidFill>
              <a:latin typeface="Arial"/>
            </a:endParaRPr>
          </a:p>
        </p:txBody>
      </p:sp>
      <p:sp>
        <p:nvSpPr>
          <p:cNvPr id="1500" name="Shape 20"/>
          <p:cNvSpPr/>
          <p:nvPr/>
        </p:nvSpPr>
        <p:spPr>
          <a:xfrm>
            <a:off x="6419160" y="2907720"/>
            <a:ext cx="784800" cy="318600"/>
          </a:xfrm>
          <a:prstGeom prst="rect">
            <a:avLst/>
          </a:prstGeom>
          <a:solidFill>
            <a:srgbClr val="10b981"/>
          </a:solidFill>
          <a:ln w="10160">
            <a:solidFill>
              <a:srgbClr val="10b98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501" name="Text 21"/>
          <p:cNvSpPr/>
          <p:nvPr/>
        </p:nvSpPr>
        <p:spPr>
          <a:xfrm>
            <a:off x="6419160" y="2907720"/>
            <a:ext cx="78480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0a0e1a"/>
                </a:solidFill>
                <a:latin typeface="Arial"/>
              </a:rPr>
              <a:t>WAKE</a:t>
            </a:r>
            <a:endParaRPr b="0" lang="en-US" sz="700" spc="-1" strike="noStrike">
              <a:solidFill>
                <a:srgbClr val="ffffff"/>
              </a:solidFill>
              <a:latin typeface="Arial"/>
            </a:endParaRPr>
          </a:p>
        </p:txBody>
      </p:sp>
      <p:sp>
        <p:nvSpPr>
          <p:cNvPr id="1502" name="Shape 22"/>
          <p:cNvSpPr/>
          <p:nvPr/>
        </p:nvSpPr>
        <p:spPr>
          <a:xfrm>
            <a:off x="7242120" y="2907720"/>
            <a:ext cx="967680" cy="318600"/>
          </a:xfrm>
          <a:prstGeom prst="rect">
            <a:avLst/>
          </a:prstGeom>
          <a:solidFill>
            <a:srgbClr val="374151"/>
          </a:solidFill>
          <a:ln w="10160">
            <a:solidFill>
              <a:srgbClr val="374151"/>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503" name="Text 23"/>
          <p:cNvSpPr/>
          <p:nvPr/>
        </p:nvSpPr>
        <p:spPr>
          <a:xfrm>
            <a:off x="7242120" y="2907720"/>
            <a:ext cx="967680" cy="31860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6b7280"/>
                </a:solidFill>
                <a:latin typeface="Arial"/>
              </a:rPr>
              <a:t>SLEEP</a:t>
            </a:r>
            <a:endParaRPr b="0" lang="en-US" sz="700" spc="-1" strike="noStrike">
              <a:solidFill>
                <a:srgbClr val="ffffff"/>
              </a:solidFill>
              <a:latin typeface="Arial"/>
            </a:endParaRPr>
          </a:p>
        </p:txBody>
      </p:sp>
      <p:sp>
        <p:nvSpPr>
          <p:cNvPr id="1504" name="Text 24"/>
          <p:cNvSpPr/>
          <p:nvPr/>
        </p:nvSpPr>
        <p:spPr>
          <a:xfrm>
            <a:off x="384120" y="3255120"/>
            <a:ext cx="8319600" cy="19980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59e0b"/>
                </a:solidFill>
                <a:latin typeface="Arial"/>
              </a:rPr>
              <a:t>★ </a:t>
            </a:r>
            <a:r>
              <a:rPr b="1" lang="en-US" sz="800" spc="-1" strike="noStrike">
                <a:solidFill>
                  <a:srgbClr val="f59e0b"/>
                </a:solidFill>
                <a:latin typeface="Arial"/>
              </a:rPr>
              <a:t>Devices outside availability windows may sleep — contrary to early design assumptions. 802.11bf is power-aware.</a:t>
            </a:r>
            <a:endParaRPr b="0" lang="en-US" sz="800" spc="-1" strike="noStrike">
              <a:solidFill>
                <a:srgbClr val="ffffff"/>
              </a:solidFill>
              <a:latin typeface="Arial"/>
            </a:endParaRPr>
          </a:p>
        </p:txBody>
      </p:sp>
      <p:sp>
        <p:nvSpPr>
          <p:cNvPr id="1505" name="Shape 25"/>
          <p:cNvSpPr/>
          <p:nvPr/>
        </p:nvSpPr>
        <p:spPr>
          <a:xfrm>
            <a:off x="292680" y="3529440"/>
            <a:ext cx="4159080" cy="1077480"/>
          </a:xfrm>
          <a:prstGeom prst="rect">
            <a:avLst/>
          </a:prstGeom>
          <a:solidFill>
            <a:srgbClr val="120a00"/>
          </a:solidFill>
          <a:ln w="10160">
            <a:solidFill>
              <a:srgbClr val="f9731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506" name="Text 26"/>
          <p:cNvSpPr/>
          <p:nvPr/>
        </p:nvSpPr>
        <p:spPr>
          <a:xfrm>
            <a:off x="384120" y="3566160"/>
            <a:ext cx="3976200" cy="236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100" spc="-1" strike="noStrike">
                <a:solidFill>
                  <a:srgbClr val="f97316"/>
                </a:solidFill>
                <a:latin typeface="Arial"/>
              </a:rPr>
              <a:t>SBP — Sensing by Proxy</a:t>
            </a:r>
            <a:endParaRPr b="0" lang="en-US" sz="1100" spc="-1" strike="noStrike">
              <a:solidFill>
                <a:srgbClr val="ffffff"/>
              </a:solidFill>
              <a:latin typeface="Arial"/>
            </a:endParaRPr>
          </a:p>
        </p:txBody>
      </p:sp>
      <p:sp>
        <p:nvSpPr>
          <p:cNvPr id="1507" name="Text 27"/>
          <p:cNvSpPr/>
          <p:nvPr/>
        </p:nvSpPr>
        <p:spPr>
          <a:xfrm>
            <a:off x="384120" y="3822120"/>
            <a:ext cx="3976200" cy="748440"/>
          </a:xfrm>
          <a:prstGeom prst="rect">
            <a:avLst/>
          </a:prstGeom>
          <a:noFill/>
          <a:ln w="0">
            <a:noFill/>
          </a:ln>
        </p:spPr>
        <p:style>
          <a:lnRef idx="0"/>
          <a:fillRef idx="0"/>
          <a:effectRef idx="0"/>
          <a:fontRef idx="minor"/>
        </p:style>
        <p:txBody>
          <a:bodyPr lIns="0" rIns="0" tIns="0" bIns="0" anchor="ctr">
            <a:noAutofit/>
          </a:bodyPr>
          <a:p>
            <a:pPr>
              <a:lnSpc>
                <a:spcPct val="100000"/>
              </a:lnSpc>
            </a:pPr>
            <a:r>
              <a:rPr b="1" lang="en-US" sz="800" spc="-1" strike="noStrike">
                <a:solidFill>
                  <a:srgbClr val="f59e0b"/>
                </a:solidFill>
                <a:latin typeface="Arial"/>
              </a:rPr>
              <a:t>Problem: </a:t>
            </a:r>
            <a:r>
              <a:rPr b="0" lang="en-US" sz="800" spc="-1" strike="noStrike">
                <a:solidFill>
                  <a:srgbClr val="e5e7eb"/>
                </a:solidFill>
                <a:latin typeface="Arial"/>
              </a:rPr>
              <a:t>Hidden node — IoT battery device cannot hear the AP's NDP directly.</a:t>
            </a:r>
            <a:endParaRPr b="0" lang="en-US" sz="800" spc="-1" strike="noStrike">
              <a:solidFill>
                <a:srgbClr val="ffffff"/>
              </a:solidFill>
              <a:latin typeface="Arial"/>
            </a:endParaRPr>
          </a:p>
          <a:p>
            <a:pPr>
              <a:lnSpc>
                <a:spcPct val="100000"/>
              </a:lnSpc>
            </a:pPr>
            <a:r>
              <a:rPr b="1" lang="en-US" sz="800" spc="-1" strike="noStrike">
                <a:solidFill>
                  <a:srgbClr val="f97316"/>
                </a:solidFill>
                <a:latin typeface="Arial"/>
              </a:rPr>
              <a:t>SBP Solution: </a:t>
            </a:r>
            <a:r>
              <a:rPr b="0" lang="en-US" sz="800" spc="-1" strike="noStrike">
                <a:solidFill>
                  <a:srgbClr val="e5e7eb"/>
                </a:solidFill>
                <a:latin typeface="Arial"/>
              </a:rPr>
              <a:t>A third device (Proxy STA, usually mains-powered) receives the NDP on behalf of the hidden node, extracts the CSI, and forwards the SMR to the AP.</a:t>
            </a:r>
            <a:endParaRPr b="0" lang="en-US" sz="800" spc="-1" strike="noStrike">
              <a:solidFill>
                <a:srgbClr val="ffffff"/>
              </a:solidFill>
              <a:latin typeface="Arial"/>
            </a:endParaRPr>
          </a:p>
          <a:p>
            <a:pPr>
              <a:lnSpc>
                <a:spcPct val="100000"/>
              </a:lnSpc>
            </a:pPr>
            <a:endParaRPr b="0" lang="en-US" sz="800" spc="-1" strike="noStrike">
              <a:solidFill>
                <a:srgbClr val="ffffff"/>
              </a:solidFill>
              <a:latin typeface="Arial"/>
            </a:endParaRPr>
          </a:p>
          <a:p>
            <a:pPr>
              <a:lnSpc>
                <a:spcPct val="120000"/>
              </a:lnSpc>
              <a:tabLst>
                <a:tab algn="l" pos="0"/>
              </a:tabLst>
            </a:pPr>
            <a:r>
              <a:rPr b="1" lang="en-US" sz="800" spc="-1" strike="noStrike">
                <a:solidFill>
                  <a:srgbClr val="00d4aa"/>
                </a:solidFill>
                <a:latin typeface="Arial"/>
              </a:rPr>
              <a:t>Key benefit: </a:t>
            </a:r>
            <a:r>
              <a:rPr b="0" lang="en-US" sz="800" spc="-1" strike="noStrike">
                <a:solidFill>
                  <a:srgbClr val="6b7280"/>
                </a:solidFill>
                <a:latin typeface="Arial"/>
              </a:rPr>
              <a:t>IoT/battery STAs in poor RF coverage can participate in multistatic sensing grids without direct AP visibility. Proxy can be any associated STA.</a:t>
            </a:r>
            <a:endParaRPr b="0" lang="en-US" sz="800" spc="-1" strike="noStrike">
              <a:solidFill>
                <a:srgbClr val="ffffff"/>
              </a:solidFill>
              <a:latin typeface="Arial"/>
            </a:endParaRPr>
          </a:p>
        </p:txBody>
      </p:sp>
      <p:sp>
        <p:nvSpPr>
          <p:cNvPr id="1508" name="Shape 28"/>
          <p:cNvSpPr/>
          <p:nvPr/>
        </p:nvSpPr>
        <p:spPr>
          <a:xfrm>
            <a:off x="4617720" y="3529440"/>
            <a:ext cx="4296960" cy="1270440"/>
          </a:xfrm>
          <a:prstGeom prst="rect">
            <a:avLst/>
          </a:prstGeom>
          <a:solidFill>
            <a:srgbClr val="00100d"/>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sp>
        <p:nvSpPr>
          <p:cNvPr id="1509" name="Text 29"/>
          <p:cNvSpPr/>
          <p:nvPr/>
        </p:nvSpPr>
        <p:spPr>
          <a:xfrm>
            <a:off x="4709160" y="3566160"/>
            <a:ext cx="4049280" cy="236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100" spc="-1" strike="noStrike">
                <a:solidFill>
                  <a:srgbClr val="00d4aa"/>
                </a:solidFill>
                <a:latin typeface="Arial"/>
              </a:rPr>
              <a:t>CSI Variation Feedback Optimization</a:t>
            </a:r>
            <a:endParaRPr b="0" lang="en-US" sz="1100" spc="-1" strike="noStrike">
              <a:solidFill>
                <a:srgbClr val="ffffff"/>
              </a:solidFill>
              <a:latin typeface="Arial"/>
            </a:endParaRPr>
          </a:p>
        </p:txBody>
      </p:sp>
      <p:sp>
        <p:nvSpPr>
          <p:cNvPr id="1510" name="Text 30"/>
          <p:cNvSpPr/>
          <p:nvPr/>
        </p:nvSpPr>
        <p:spPr>
          <a:xfrm>
            <a:off x="4709160" y="3894120"/>
            <a:ext cx="4049280" cy="748440"/>
          </a:xfrm>
          <a:prstGeom prst="rect">
            <a:avLst/>
          </a:prstGeom>
          <a:noFill/>
          <a:ln w="0">
            <a:noFill/>
          </a:ln>
        </p:spPr>
        <p:style>
          <a:lnRef idx="0"/>
          <a:fillRef idx="0"/>
          <a:effectRef idx="0"/>
          <a:fontRef idx="minor"/>
        </p:style>
        <p:txBody>
          <a:bodyPr lIns="0" rIns="0" tIns="0" bIns="0" anchor="ctr">
            <a:noAutofit/>
          </a:bodyPr>
          <a:p>
            <a:pPr>
              <a:lnSpc>
                <a:spcPct val="100000"/>
              </a:lnSpc>
            </a:pPr>
            <a:r>
              <a:rPr b="1" lang="en-US" sz="800" spc="-1" strike="noStrike">
                <a:solidFill>
                  <a:srgbClr val="f59e0b"/>
                </a:solidFill>
                <a:latin typeface="Arial"/>
              </a:rPr>
              <a:t>Problem: </a:t>
            </a:r>
            <a:r>
              <a:rPr b="0" lang="en-US" sz="800" spc="-1" strike="noStrike">
                <a:solidFill>
                  <a:srgbClr val="e5e7eb"/>
                </a:solidFill>
                <a:latin typeface="Arial"/>
              </a:rPr>
              <a:t>Sending full CSI (I+jQ per Ng group) every packet is wasteful when the channel is mostly static.</a:t>
            </a:r>
            <a:endParaRPr b="0" lang="en-US" sz="800" spc="-1" strike="noStrike">
              <a:solidFill>
                <a:srgbClr val="ffffff"/>
              </a:solidFill>
              <a:latin typeface="Arial"/>
            </a:endParaRPr>
          </a:p>
          <a:p>
            <a:pPr>
              <a:lnSpc>
                <a:spcPct val="100000"/>
              </a:lnSpc>
            </a:pPr>
            <a:r>
              <a:rPr b="1" lang="en-US" sz="800" spc="-1" strike="noStrike">
                <a:solidFill>
                  <a:srgbClr val="00d4aa"/>
                </a:solidFill>
                <a:latin typeface="Arial"/>
              </a:rPr>
              <a:t>CSI Variation Feedback: </a:t>
            </a:r>
            <a:r>
              <a:rPr b="0" lang="en-US" sz="800" spc="-1" strike="noStrike">
                <a:solidFill>
                  <a:srgbClr val="e5e7eb"/>
                </a:solidFill>
                <a:latin typeface="Arial"/>
              </a:rPr>
              <a:t>Instead of sending full H matrix, the SR reports only the </a:t>
            </a:r>
            <a:r>
              <a:rPr b="1" lang="en-US" sz="800" spc="-1" strike="noStrike">
                <a:solidFill>
                  <a:srgbClr val="00d4aa"/>
                </a:solidFill>
                <a:latin typeface="Arial"/>
              </a:rPr>
              <a:t>threshold-based</a:t>
            </a:r>
            <a:r>
              <a:rPr b="0" lang="en-US" sz="800" spc="-1" strike="noStrike">
                <a:solidFill>
                  <a:srgbClr val="e5e7eb"/>
                </a:solidFill>
                <a:latin typeface="Arial"/>
              </a:rPr>
              <a:t> ΔH from the last reference CSI. Dramatically reduces SMR payload.</a:t>
            </a:r>
            <a:endParaRPr b="0" lang="en-US" sz="800" spc="-1" strike="noStrike">
              <a:solidFill>
                <a:srgbClr val="ffffff"/>
              </a:solidFill>
              <a:latin typeface="Arial"/>
            </a:endParaRPr>
          </a:p>
          <a:p>
            <a:pPr>
              <a:lnSpc>
                <a:spcPct val="100000"/>
              </a:lnSpc>
            </a:pPr>
            <a:endParaRPr b="0" lang="en-US" sz="800" spc="-1" strike="noStrike">
              <a:solidFill>
                <a:srgbClr val="ffffff"/>
              </a:solidFill>
              <a:latin typeface="Arial"/>
            </a:endParaRPr>
          </a:p>
          <a:p>
            <a:pPr>
              <a:lnSpc>
                <a:spcPct val="120000"/>
              </a:lnSpc>
              <a:tabLst>
                <a:tab algn="l" pos="0"/>
              </a:tabLst>
            </a:pPr>
            <a:r>
              <a:rPr b="1" lang="en-US" sz="800" spc="-1" strike="noStrike">
                <a:solidFill>
                  <a:srgbClr val="10b981"/>
                </a:solidFill>
                <a:latin typeface="Arial"/>
              </a:rPr>
              <a:t>Result: </a:t>
            </a:r>
            <a:r>
              <a:rPr b="0" lang="en-US" sz="800" spc="-1" strike="noStrike">
                <a:solidFill>
                  <a:srgbClr val="6b7280"/>
                </a:solidFill>
                <a:latin typeface="Arial"/>
              </a:rPr>
              <a:t>SR skips expensive SMR transmission during static periods. When motion is detected (variation exceeds threshold), full SMR resumes. The SI sets per-SR thresholds — different thresholds for different room zones. Defined in §9.4.2.297.</a:t>
            </a:r>
            <a:endParaRPr b="0" lang="en-US" sz="800" spc="-1" strike="noStrike">
              <a:solidFill>
                <a:srgbClr val="ffffff"/>
              </a:solidFill>
              <a:latin typeface="Arial"/>
            </a:endParaRPr>
          </a:p>
        </p:txBody>
      </p:sp>
      <p:sp>
        <p:nvSpPr>
          <p:cNvPr id="1511" name="Text 31"/>
          <p:cNvSpPr/>
          <p:nvPr/>
        </p:nvSpPr>
        <p:spPr>
          <a:xfrm>
            <a:off x="292680" y="4775400"/>
            <a:ext cx="855720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650" spc="-1" strike="noStrike">
                <a:solidFill>
                  <a:srgbClr val="6b7280"/>
                </a:solidFill>
                <a:latin typeface="Arial"/>
              </a:rPr>
              <a:t>Ref: IEEE 802.11bf-2025 §9.4.2.298 ISTA Avail Window · §9.4.2.299 RSTA Avail Window · §11 SBP · CSI Variation Feedback §9.4.2.297</a:t>
            </a:r>
            <a:endParaRPr b="0" lang="en-US" sz="6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1512"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513"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BAKCUP - PASN</a:t>
            </a:r>
            <a:endParaRPr b="0" lang="en-US" sz="750" spc="-1" strike="noStrike">
              <a:solidFill>
                <a:srgbClr val="ffffff"/>
              </a:solidFill>
              <a:latin typeface="Arial"/>
            </a:endParaRPr>
          </a:p>
        </p:txBody>
      </p:sp>
      <p:sp>
        <p:nvSpPr>
          <p:cNvPr id="1514" name="Text 2"/>
          <p:cNvSpPr/>
          <p:nvPr/>
        </p:nvSpPr>
        <p:spPr>
          <a:xfrm>
            <a:off x="292680" y="420480"/>
            <a:ext cx="8557200" cy="41004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2200" spc="-1" strike="noStrike">
                <a:solidFill>
                  <a:srgbClr val="ffffff"/>
                </a:solidFill>
                <a:latin typeface="Arial"/>
              </a:rPr>
              <a:t>PASN-Based Unassociated Sensing Handshake</a:t>
            </a:r>
            <a:endParaRPr b="0" lang="en-US" sz="2200" spc="-1" strike="noStrike">
              <a:solidFill>
                <a:srgbClr val="ffffff"/>
              </a:solidFill>
              <a:latin typeface="Arial"/>
            </a:endParaRPr>
          </a:p>
        </p:txBody>
      </p:sp>
      <p:sp>
        <p:nvSpPr>
          <p:cNvPr id="1515" name="Text 3"/>
          <p:cNvSpPr/>
          <p:nvPr/>
        </p:nvSpPr>
        <p:spPr>
          <a:xfrm>
            <a:off x="292680" y="868680"/>
            <a:ext cx="8557200" cy="2728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i="1" lang="en-US" sz="900" spc="-1" strike="noStrike">
                <a:solidFill>
                  <a:srgbClr val="e5e7eb"/>
                </a:solidFill>
                <a:latin typeface="Arial"/>
              </a:rPr>
              <a:t>Phase 2 of 802.11bf enables unassociated clients to participate in sensing WITHOUT joining the BSS. PASN (Pre-Association Security Negotiation) from 802.11be provides the secure key exchange.</a:t>
            </a:r>
            <a:endParaRPr b="0" lang="en-US" sz="900" spc="-1" strike="noStrike">
              <a:solidFill>
                <a:srgbClr val="ffffff"/>
              </a:solidFill>
              <a:latin typeface="Arial"/>
            </a:endParaRPr>
          </a:p>
        </p:txBody>
      </p:sp>
      <p:sp>
        <p:nvSpPr>
          <p:cNvPr id="1516" name="Shape 4"/>
          <p:cNvSpPr/>
          <p:nvPr/>
        </p:nvSpPr>
        <p:spPr>
          <a:xfrm>
            <a:off x="292680" y="1207080"/>
            <a:ext cx="4159080" cy="2284560"/>
          </a:xfrm>
          <a:prstGeom prst="rect">
            <a:avLst/>
          </a:prstGeom>
          <a:solidFill>
            <a:srgbClr val="0d1b2e"/>
          </a:solidFill>
          <a:ln w="10160">
            <a:solidFill>
              <a:srgbClr val="8b5c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17" name="Text 5"/>
          <p:cNvSpPr/>
          <p:nvPr/>
        </p:nvSpPr>
        <p:spPr>
          <a:xfrm>
            <a:off x="384120" y="1243440"/>
            <a:ext cx="3976200" cy="2545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8b5cf6"/>
                </a:solidFill>
                <a:latin typeface="Arial"/>
              </a:rPr>
              <a:t>Phase 1: PASN Authentication (3-Frame Exchange)</a:t>
            </a:r>
            <a:endParaRPr b="0" lang="en-US" sz="1000" spc="-1" strike="noStrike">
              <a:solidFill>
                <a:srgbClr val="ffffff"/>
              </a:solidFill>
              <a:latin typeface="Arial"/>
            </a:endParaRPr>
          </a:p>
        </p:txBody>
      </p:sp>
      <p:sp>
        <p:nvSpPr>
          <p:cNvPr id="1518" name="Shape 6"/>
          <p:cNvSpPr/>
          <p:nvPr/>
        </p:nvSpPr>
        <p:spPr>
          <a:xfrm>
            <a:off x="384120" y="1554480"/>
            <a:ext cx="1095840" cy="236160"/>
          </a:xfrm>
          <a:prstGeom prst="rect">
            <a:avLst/>
          </a:prstGeom>
          <a:solidFill>
            <a:srgbClr val="8b5cf6"/>
          </a:solidFill>
          <a:ln w="10160">
            <a:solidFill>
              <a:srgbClr val="8b5c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19" name="Text 7"/>
          <p:cNvSpPr/>
          <p:nvPr/>
        </p:nvSpPr>
        <p:spPr>
          <a:xfrm>
            <a:off x="384120" y="1554480"/>
            <a:ext cx="1095840" cy="23616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ffffff"/>
                </a:solidFill>
                <a:latin typeface="Arial"/>
              </a:rPr>
              <a:t>Client STA</a:t>
            </a:r>
            <a:endParaRPr b="0" lang="en-US" sz="700" spc="-1" strike="noStrike">
              <a:solidFill>
                <a:srgbClr val="ffffff"/>
              </a:solidFill>
              <a:latin typeface="Arial"/>
            </a:endParaRPr>
          </a:p>
          <a:p>
            <a:pPr algn="ctr">
              <a:lnSpc>
                <a:spcPct val="100000"/>
              </a:lnSpc>
              <a:tabLst>
                <a:tab algn="l" pos="0"/>
              </a:tabLst>
            </a:pPr>
            <a:r>
              <a:rPr b="1" lang="en-US" sz="700" spc="-1" strike="noStrike">
                <a:solidFill>
                  <a:srgbClr val="ffffff"/>
                </a:solidFill>
                <a:latin typeface="Arial"/>
              </a:rPr>
              <a:t>(Unassociated)</a:t>
            </a:r>
            <a:endParaRPr b="0" lang="en-US" sz="700" spc="-1" strike="noStrike">
              <a:solidFill>
                <a:srgbClr val="ffffff"/>
              </a:solidFill>
              <a:latin typeface="Arial"/>
            </a:endParaRPr>
          </a:p>
        </p:txBody>
      </p:sp>
      <p:sp>
        <p:nvSpPr>
          <p:cNvPr id="1520" name="Shape 8"/>
          <p:cNvSpPr/>
          <p:nvPr/>
        </p:nvSpPr>
        <p:spPr>
          <a:xfrm>
            <a:off x="3173040" y="1554480"/>
            <a:ext cx="1095840" cy="236160"/>
          </a:xfrm>
          <a:prstGeom prst="rect">
            <a:avLst/>
          </a:prstGeom>
          <a:solidFill>
            <a:srgbClr val="8b5cf6"/>
          </a:solidFill>
          <a:ln w="10160">
            <a:solidFill>
              <a:srgbClr val="8b5cf6"/>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21" name="Text 9"/>
          <p:cNvSpPr/>
          <p:nvPr/>
        </p:nvSpPr>
        <p:spPr>
          <a:xfrm>
            <a:off x="3173040" y="1554480"/>
            <a:ext cx="1095840" cy="23616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00" spc="-1" strike="noStrike">
                <a:solidFill>
                  <a:srgbClr val="ffffff"/>
                </a:solidFill>
                <a:latin typeface="Arial"/>
              </a:rPr>
              <a:t>Access Point</a:t>
            </a:r>
            <a:endParaRPr b="0" lang="en-US" sz="700" spc="-1" strike="noStrike">
              <a:solidFill>
                <a:srgbClr val="ffffff"/>
              </a:solidFill>
              <a:latin typeface="Arial"/>
            </a:endParaRPr>
          </a:p>
          <a:p>
            <a:pPr algn="ctr">
              <a:lnSpc>
                <a:spcPct val="100000"/>
              </a:lnSpc>
              <a:tabLst>
                <a:tab algn="l" pos="0"/>
              </a:tabLst>
            </a:pPr>
            <a:r>
              <a:rPr b="1" lang="en-US" sz="700" spc="-1" strike="noStrike">
                <a:solidFill>
                  <a:srgbClr val="ffffff"/>
                </a:solidFill>
                <a:latin typeface="Arial"/>
              </a:rPr>
              <a:t>(SR)</a:t>
            </a:r>
            <a:endParaRPr b="0" lang="en-US" sz="700" spc="-1" strike="noStrike">
              <a:solidFill>
                <a:srgbClr val="ffffff"/>
              </a:solidFill>
              <a:latin typeface="Arial"/>
            </a:endParaRPr>
          </a:p>
        </p:txBody>
      </p:sp>
      <p:sp>
        <p:nvSpPr>
          <p:cNvPr id="1522" name="Shape 10"/>
          <p:cNvSpPr/>
          <p:nvPr/>
        </p:nvSpPr>
        <p:spPr>
          <a:xfrm>
            <a:off x="932400" y="1828800"/>
            <a:ext cx="360" cy="1554480"/>
          </a:xfrm>
          <a:prstGeom prst="line">
            <a:avLst/>
          </a:prstGeom>
          <a:ln w="12700">
            <a:solidFill>
              <a:srgbClr val="8b5cf6"/>
            </a:solidFill>
            <a:prstDash val="dash"/>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1523" name="Shape 11"/>
          <p:cNvSpPr/>
          <p:nvPr/>
        </p:nvSpPr>
        <p:spPr>
          <a:xfrm>
            <a:off x="3721320" y="1828800"/>
            <a:ext cx="360" cy="1554480"/>
          </a:xfrm>
          <a:prstGeom prst="line">
            <a:avLst/>
          </a:prstGeom>
          <a:ln w="12700">
            <a:solidFill>
              <a:srgbClr val="8b5cf6"/>
            </a:solidFill>
            <a:prstDash val="dash"/>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1524" name="Shape 12"/>
          <p:cNvSpPr/>
          <p:nvPr/>
        </p:nvSpPr>
        <p:spPr>
          <a:xfrm>
            <a:off x="978120" y="1901880"/>
            <a:ext cx="2743200" cy="360"/>
          </a:xfrm>
          <a:prstGeom prst="line">
            <a:avLst/>
          </a:prstGeom>
          <a:ln w="15240">
            <a:solidFill>
              <a:srgbClr val="8b5cf6"/>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525" name="Shape 13"/>
          <p:cNvSpPr/>
          <p:nvPr/>
        </p:nvSpPr>
        <p:spPr>
          <a:xfrm rot="5400000">
            <a:off x="3631320" y="1837800"/>
            <a:ext cx="126720" cy="126720"/>
          </a:xfrm>
          <a:prstGeom prst="triangle">
            <a:avLst>
              <a:gd name="adj" fmla="val 50000"/>
            </a:avLst>
          </a:prstGeom>
          <a:solidFill>
            <a:srgbClr val="8b5cf6"/>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526" name="Text 14"/>
          <p:cNvSpPr/>
          <p:nvPr/>
        </p:nvSpPr>
        <p:spPr>
          <a:xfrm>
            <a:off x="1005840" y="1719000"/>
            <a:ext cx="2650320" cy="1630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ffffff"/>
                </a:solidFill>
                <a:latin typeface="Arial"/>
              </a:rPr>
              <a:t>1. PASN Auth Request</a:t>
            </a:r>
            <a:endParaRPr b="0" lang="en-US" sz="750" spc="-1" strike="noStrike">
              <a:solidFill>
                <a:srgbClr val="ffffff"/>
              </a:solidFill>
              <a:latin typeface="Arial"/>
            </a:endParaRPr>
          </a:p>
        </p:txBody>
      </p:sp>
      <p:sp>
        <p:nvSpPr>
          <p:cNvPr id="1527" name="Text 15"/>
          <p:cNvSpPr/>
          <p:nvPr/>
        </p:nvSpPr>
        <p:spPr>
          <a:xfrm>
            <a:off x="384120" y="1938600"/>
            <a:ext cx="3839040" cy="2728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0" lang="en-US" sz="700" spc="-1" strike="noStrike">
                <a:solidFill>
                  <a:srgbClr val="6b7280"/>
                </a:solidFill>
                <a:latin typeface="Arial"/>
              </a:rPr>
              <a:t>SENS Caps + DH PubKey + ISTA Avail Window</a:t>
            </a:r>
            <a:endParaRPr b="0" lang="en-US" sz="700" spc="-1" strike="noStrike">
              <a:solidFill>
                <a:srgbClr val="ffffff"/>
              </a:solidFill>
              <a:latin typeface="Arial"/>
            </a:endParaRPr>
          </a:p>
        </p:txBody>
      </p:sp>
      <p:sp>
        <p:nvSpPr>
          <p:cNvPr id="1528" name="Shape 16"/>
          <p:cNvSpPr/>
          <p:nvPr/>
        </p:nvSpPr>
        <p:spPr>
          <a:xfrm>
            <a:off x="2761200" y="2286000"/>
            <a:ext cx="2743200" cy="360"/>
          </a:xfrm>
          <a:prstGeom prst="line">
            <a:avLst/>
          </a:prstGeom>
          <a:ln w="15240">
            <a:solidFill>
              <a:srgbClr val="8b5cf6"/>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529" name="Shape 17"/>
          <p:cNvSpPr/>
          <p:nvPr/>
        </p:nvSpPr>
        <p:spPr>
          <a:xfrm rot="16200000">
            <a:off x="2724840" y="2223360"/>
            <a:ext cx="126720" cy="126720"/>
          </a:xfrm>
          <a:prstGeom prst="triangle">
            <a:avLst>
              <a:gd name="adj" fmla="val 50000"/>
            </a:avLst>
          </a:prstGeom>
          <a:solidFill>
            <a:srgbClr val="8b5cf6"/>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530" name="Text 18"/>
          <p:cNvSpPr/>
          <p:nvPr/>
        </p:nvSpPr>
        <p:spPr>
          <a:xfrm>
            <a:off x="1024200" y="2103120"/>
            <a:ext cx="2650320" cy="1630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ffffff"/>
                </a:solidFill>
                <a:latin typeface="Arial"/>
              </a:rPr>
              <a:t>2. PASN Auth Response</a:t>
            </a:r>
            <a:endParaRPr b="0" lang="en-US" sz="750" spc="-1" strike="noStrike">
              <a:solidFill>
                <a:srgbClr val="ffffff"/>
              </a:solidFill>
              <a:latin typeface="Arial"/>
            </a:endParaRPr>
          </a:p>
        </p:txBody>
      </p:sp>
      <p:sp>
        <p:nvSpPr>
          <p:cNvPr id="1531" name="Text 19"/>
          <p:cNvSpPr/>
          <p:nvPr/>
        </p:nvSpPr>
        <p:spPr>
          <a:xfrm>
            <a:off x="384120" y="2322720"/>
            <a:ext cx="3839040" cy="2728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0" lang="en-US" sz="700" spc="-1" strike="noStrike">
                <a:solidFill>
                  <a:srgbClr val="6b7280"/>
                </a:solidFill>
                <a:latin typeface="Arial"/>
              </a:rPr>
              <a:t>AP SENS Caps + DH PubKey + RSTA Avail Window + Anonce</a:t>
            </a:r>
            <a:endParaRPr b="0" lang="en-US" sz="700" spc="-1" strike="noStrike">
              <a:solidFill>
                <a:srgbClr val="ffffff"/>
              </a:solidFill>
              <a:latin typeface="Arial"/>
            </a:endParaRPr>
          </a:p>
        </p:txBody>
      </p:sp>
      <p:sp>
        <p:nvSpPr>
          <p:cNvPr id="1532" name="Shape 20"/>
          <p:cNvSpPr/>
          <p:nvPr/>
        </p:nvSpPr>
        <p:spPr>
          <a:xfrm>
            <a:off x="978120" y="2669760"/>
            <a:ext cx="2743200" cy="360"/>
          </a:xfrm>
          <a:prstGeom prst="line">
            <a:avLst/>
          </a:prstGeom>
          <a:ln w="15240">
            <a:solidFill>
              <a:srgbClr val="8b5cf6"/>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533" name="Shape 21"/>
          <p:cNvSpPr/>
          <p:nvPr/>
        </p:nvSpPr>
        <p:spPr>
          <a:xfrm rot="5400000">
            <a:off x="3631320" y="2606040"/>
            <a:ext cx="126720" cy="126720"/>
          </a:xfrm>
          <a:prstGeom prst="triangle">
            <a:avLst>
              <a:gd name="adj" fmla="val 50000"/>
            </a:avLst>
          </a:prstGeom>
          <a:solidFill>
            <a:srgbClr val="8b5cf6"/>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534" name="Text 22"/>
          <p:cNvSpPr/>
          <p:nvPr/>
        </p:nvSpPr>
        <p:spPr>
          <a:xfrm>
            <a:off x="1005840" y="2487240"/>
            <a:ext cx="2650320" cy="1630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ffffff"/>
                </a:solidFill>
                <a:latin typeface="Arial"/>
              </a:rPr>
              <a:t>3. PASN Auth Confirm</a:t>
            </a:r>
            <a:endParaRPr b="0" lang="en-US" sz="750" spc="-1" strike="noStrike">
              <a:solidFill>
                <a:srgbClr val="ffffff"/>
              </a:solidFill>
              <a:latin typeface="Arial"/>
            </a:endParaRPr>
          </a:p>
        </p:txBody>
      </p:sp>
      <p:sp>
        <p:nvSpPr>
          <p:cNvPr id="1535" name="Text 23"/>
          <p:cNvSpPr/>
          <p:nvPr/>
        </p:nvSpPr>
        <p:spPr>
          <a:xfrm>
            <a:off x="384120" y="2706480"/>
            <a:ext cx="3839040" cy="2728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0" lang="en-US" sz="700" spc="-1" strike="noStrike">
                <a:solidFill>
                  <a:srgbClr val="6b7280"/>
                </a:solidFill>
                <a:latin typeface="Arial"/>
              </a:rPr>
              <a:t>Crypto verification + Final sensing session params</a:t>
            </a:r>
            <a:endParaRPr b="0" lang="en-US" sz="700" spc="-1" strike="noStrike">
              <a:solidFill>
                <a:srgbClr val="ffffff"/>
              </a:solidFill>
              <a:latin typeface="Arial"/>
            </a:endParaRPr>
          </a:p>
        </p:txBody>
      </p:sp>
      <p:sp>
        <p:nvSpPr>
          <p:cNvPr id="1536" name="Shape 24"/>
          <p:cNvSpPr/>
          <p:nvPr/>
        </p:nvSpPr>
        <p:spPr>
          <a:xfrm>
            <a:off x="384120" y="3163680"/>
            <a:ext cx="3884760" cy="254520"/>
          </a:xfrm>
          <a:prstGeom prst="rect">
            <a:avLst/>
          </a:prstGeom>
          <a:solidFill>
            <a:srgbClr val="8b5cf6">
              <a:alpha val="20000"/>
            </a:srgbClr>
          </a:solidFill>
          <a:ln w="6350">
            <a:solidFill>
              <a:srgbClr val="8b5cf6"/>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37" name="Text 25"/>
          <p:cNvSpPr/>
          <p:nvPr/>
        </p:nvSpPr>
        <p:spPr>
          <a:xfrm>
            <a:off x="429840" y="3163680"/>
            <a:ext cx="3839040" cy="2545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8b5cf6"/>
                </a:solidFill>
                <a:latin typeface="Arial"/>
              </a:rPr>
              <a:t>★  </a:t>
            </a:r>
            <a:r>
              <a:rPr b="1" lang="en-US" sz="750" spc="-1" strike="noStrike">
                <a:solidFill>
                  <a:srgbClr val="8b5cf6"/>
                </a:solidFill>
                <a:latin typeface="Arial"/>
              </a:rPr>
              <a:t>Session keys established via ECDH (P-256/P-384) + AES-GCM. No BSS association needed.</a:t>
            </a:r>
            <a:endParaRPr b="0" lang="en-US" sz="750" spc="-1" strike="noStrike">
              <a:solidFill>
                <a:srgbClr val="ffffff"/>
              </a:solidFill>
              <a:latin typeface="Arial"/>
            </a:endParaRPr>
          </a:p>
        </p:txBody>
      </p:sp>
      <p:sp>
        <p:nvSpPr>
          <p:cNvPr id="1538" name="Shape 26"/>
          <p:cNvSpPr/>
          <p:nvPr/>
        </p:nvSpPr>
        <p:spPr>
          <a:xfrm>
            <a:off x="4617720" y="1207080"/>
            <a:ext cx="4232160" cy="2284560"/>
          </a:xfrm>
          <a:prstGeom prst="rect">
            <a:avLst/>
          </a:prstGeom>
          <a:solidFill>
            <a:srgbClr val="030f1a"/>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39" name="Text 27"/>
          <p:cNvSpPr/>
          <p:nvPr/>
        </p:nvSpPr>
        <p:spPr>
          <a:xfrm>
            <a:off x="4709160" y="1243440"/>
            <a:ext cx="4049280" cy="2545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00d4aa"/>
                </a:solidFill>
                <a:latin typeface="Arial"/>
              </a:rPr>
              <a:t>Phase 2: Sensing Exchange (Within Availability Window)</a:t>
            </a:r>
            <a:endParaRPr b="0" lang="en-US" sz="1000" spc="-1" strike="noStrike">
              <a:solidFill>
                <a:srgbClr val="ffffff"/>
              </a:solidFill>
              <a:latin typeface="Arial"/>
            </a:endParaRPr>
          </a:p>
        </p:txBody>
      </p:sp>
      <p:sp>
        <p:nvSpPr>
          <p:cNvPr id="1540" name="Shape 28"/>
          <p:cNvSpPr/>
          <p:nvPr/>
        </p:nvSpPr>
        <p:spPr>
          <a:xfrm>
            <a:off x="4709160" y="1554480"/>
            <a:ext cx="3976200" cy="236160"/>
          </a:xfrm>
          <a:prstGeom prst="rect">
            <a:avLst/>
          </a:prstGeom>
          <a:solidFill>
            <a:srgbClr val="00d4aa"/>
          </a:solidFill>
          <a:ln w="10160">
            <a:solidFill>
              <a:srgbClr val="00d4aa"/>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41" name="Text 29"/>
          <p:cNvSpPr/>
          <p:nvPr/>
        </p:nvSpPr>
        <p:spPr>
          <a:xfrm>
            <a:off x="4709160" y="1554480"/>
            <a:ext cx="3976200" cy="23616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a0e1a"/>
                </a:solidFill>
                <a:latin typeface="Arial"/>
              </a:rPr>
              <a:t>Negotiated Availability Window Opens (ISTA/RSTA)</a:t>
            </a:r>
            <a:endParaRPr b="0" lang="en-US" sz="750" spc="-1" strike="noStrike">
              <a:solidFill>
                <a:srgbClr val="ffffff"/>
              </a:solidFill>
              <a:latin typeface="Arial"/>
            </a:endParaRPr>
          </a:p>
        </p:txBody>
      </p:sp>
      <p:sp>
        <p:nvSpPr>
          <p:cNvPr id="1542" name="Shape 30"/>
          <p:cNvSpPr/>
          <p:nvPr/>
        </p:nvSpPr>
        <p:spPr>
          <a:xfrm>
            <a:off x="5212080" y="1901880"/>
            <a:ext cx="2743200" cy="360"/>
          </a:xfrm>
          <a:prstGeom prst="line">
            <a:avLst/>
          </a:prstGeom>
          <a:ln w="15240">
            <a:solidFill>
              <a:srgbClr val="00d4aa"/>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543" name="Shape 31"/>
          <p:cNvSpPr/>
          <p:nvPr/>
        </p:nvSpPr>
        <p:spPr>
          <a:xfrm rot="16200000">
            <a:off x="5175360" y="1839240"/>
            <a:ext cx="126720" cy="126720"/>
          </a:xfrm>
          <a:prstGeom prst="triangle">
            <a:avLst>
              <a:gd name="adj" fmla="val 50000"/>
            </a:avLst>
          </a:prstGeom>
          <a:solidFill>
            <a:srgbClr val="00d4aa"/>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544" name="Text 32"/>
          <p:cNvSpPr/>
          <p:nvPr/>
        </p:nvSpPr>
        <p:spPr>
          <a:xfrm>
            <a:off x="4709160" y="1755000"/>
            <a:ext cx="4049280" cy="1630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ffffff"/>
                </a:solidFill>
                <a:latin typeface="Arial"/>
              </a:rPr>
              <a:t>4. SENS NDPA</a:t>
            </a:r>
            <a:endParaRPr b="0" lang="en-US" sz="750" spc="-1" strike="noStrike">
              <a:solidFill>
                <a:srgbClr val="ffffff"/>
              </a:solidFill>
              <a:latin typeface="Arial"/>
            </a:endParaRPr>
          </a:p>
        </p:txBody>
      </p:sp>
      <p:sp>
        <p:nvSpPr>
          <p:cNvPr id="1545" name="Text 33"/>
          <p:cNvSpPr/>
          <p:nvPr/>
        </p:nvSpPr>
        <p:spPr>
          <a:xfrm>
            <a:off x="4709160" y="1938600"/>
            <a:ext cx="4049280" cy="2728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0" lang="en-US" sz="700" spc="-1" strike="noStrike">
                <a:solidFill>
                  <a:srgbClr val="6b7280"/>
                </a:solidFill>
                <a:latin typeface="Arial"/>
              </a:rPr>
              <a:t>NDP Announcement — tells STA sensing NDP is coming</a:t>
            </a:r>
            <a:endParaRPr b="0" lang="en-US" sz="700" spc="-1" strike="noStrike">
              <a:solidFill>
                <a:srgbClr val="ffffff"/>
              </a:solidFill>
              <a:latin typeface="Arial"/>
            </a:endParaRPr>
          </a:p>
        </p:txBody>
      </p:sp>
      <p:sp>
        <p:nvSpPr>
          <p:cNvPr id="1546" name="Shape 34"/>
          <p:cNvSpPr/>
          <p:nvPr/>
        </p:nvSpPr>
        <p:spPr>
          <a:xfrm>
            <a:off x="5212080" y="2286000"/>
            <a:ext cx="2743200" cy="360"/>
          </a:xfrm>
          <a:prstGeom prst="line">
            <a:avLst/>
          </a:prstGeom>
          <a:ln w="15240">
            <a:solidFill>
              <a:srgbClr val="00d4aa"/>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547" name="Shape 35"/>
          <p:cNvSpPr/>
          <p:nvPr/>
        </p:nvSpPr>
        <p:spPr>
          <a:xfrm rot="16200000">
            <a:off x="5175360" y="2223360"/>
            <a:ext cx="126720" cy="126720"/>
          </a:xfrm>
          <a:prstGeom prst="triangle">
            <a:avLst>
              <a:gd name="adj" fmla="val 50000"/>
            </a:avLst>
          </a:prstGeom>
          <a:solidFill>
            <a:srgbClr val="00d4aa"/>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548" name="Text 36"/>
          <p:cNvSpPr/>
          <p:nvPr/>
        </p:nvSpPr>
        <p:spPr>
          <a:xfrm>
            <a:off x="4709160" y="2103120"/>
            <a:ext cx="4049280" cy="1630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ffffff"/>
                </a:solidFill>
                <a:latin typeface="Arial"/>
              </a:rPr>
              <a:t>5. SENS NDP</a:t>
            </a:r>
            <a:endParaRPr b="0" lang="en-US" sz="750" spc="-1" strike="noStrike">
              <a:solidFill>
                <a:srgbClr val="ffffff"/>
              </a:solidFill>
              <a:latin typeface="Arial"/>
            </a:endParaRPr>
          </a:p>
        </p:txBody>
      </p:sp>
      <p:sp>
        <p:nvSpPr>
          <p:cNvPr id="1549" name="Text 37"/>
          <p:cNvSpPr/>
          <p:nvPr/>
        </p:nvSpPr>
        <p:spPr>
          <a:xfrm>
            <a:off x="4709160" y="2322720"/>
            <a:ext cx="4049280" cy="2728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0" lang="en-US" sz="700" spc="-1" strike="noStrike">
                <a:solidFill>
                  <a:srgbClr val="6b7280"/>
                </a:solidFill>
                <a:latin typeface="Arial"/>
              </a:rPr>
              <a:t>Sounding preamble (HE-LTFs) — STA extracts raw CSI matrix H</a:t>
            </a:r>
            <a:endParaRPr b="0" lang="en-US" sz="700" spc="-1" strike="noStrike">
              <a:solidFill>
                <a:srgbClr val="ffffff"/>
              </a:solidFill>
              <a:latin typeface="Arial"/>
            </a:endParaRPr>
          </a:p>
        </p:txBody>
      </p:sp>
      <p:sp>
        <p:nvSpPr>
          <p:cNvPr id="1550" name="Shape 38"/>
          <p:cNvSpPr/>
          <p:nvPr/>
        </p:nvSpPr>
        <p:spPr>
          <a:xfrm>
            <a:off x="5303520" y="2669760"/>
            <a:ext cx="2743200" cy="360"/>
          </a:xfrm>
          <a:prstGeom prst="line">
            <a:avLst/>
          </a:prstGeom>
          <a:ln w="15240">
            <a:solidFill>
              <a:srgbClr val="00d4aa"/>
            </a:solidFill>
            <a:round/>
          </a:ln>
        </p:spPr>
        <p:style>
          <a:lnRef idx="0"/>
          <a:fillRef idx="0"/>
          <a:effectRef idx="0"/>
          <a:fontRef idx="minor"/>
        </p:style>
        <p:txBody>
          <a:bodyPr lIns="90000" rIns="90000" tIns="-44640" bIns="-44640" anchor="t" anchorCtr="1">
            <a:noAutofit/>
          </a:bodyPr>
          <a:p>
            <a:endParaRPr b="0" lang="en-US" sz="1800" spc="-1" strike="noStrike">
              <a:solidFill>
                <a:srgbClr val="ffffff"/>
              </a:solidFill>
              <a:latin typeface="Arial"/>
            </a:endParaRPr>
          </a:p>
        </p:txBody>
      </p:sp>
      <p:sp>
        <p:nvSpPr>
          <p:cNvPr id="1551" name="Shape 39"/>
          <p:cNvSpPr/>
          <p:nvPr/>
        </p:nvSpPr>
        <p:spPr>
          <a:xfrm rot="5400000">
            <a:off x="7956720" y="2606040"/>
            <a:ext cx="126720" cy="126720"/>
          </a:xfrm>
          <a:prstGeom prst="triangle">
            <a:avLst>
              <a:gd name="adj" fmla="val 50000"/>
            </a:avLst>
          </a:prstGeom>
          <a:solidFill>
            <a:srgbClr val="00d4aa"/>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ffffff"/>
              </a:solidFill>
              <a:latin typeface="Arial"/>
            </a:endParaRPr>
          </a:p>
        </p:txBody>
      </p:sp>
      <p:sp>
        <p:nvSpPr>
          <p:cNvPr id="1552" name="Text 40"/>
          <p:cNvSpPr/>
          <p:nvPr/>
        </p:nvSpPr>
        <p:spPr>
          <a:xfrm>
            <a:off x="4709160" y="2487240"/>
            <a:ext cx="4049280" cy="1630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ffffff"/>
                </a:solidFill>
                <a:latin typeface="Arial"/>
              </a:rPr>
              <a:t>6. SENS Feedback (optional)</a:t>
            </a:r>
            <a:endParaRPr b="0" lang="en-US" sz="750" spc="-1" strike="noStrike">
              <a:solidFill>
                <a:srgbClr val="ffffff"/>
              </a:solidFill>
              <a:latin typeface="Arial"/>
            </a:endParaRPr>
          </a:p>
        </p:txBody>
      </p:sp>
      <p:sp>
        <p:nvSpPr>
          <p:cNvPr id="1553" name="Text 41"/>
          <p:cNvSpPr/>
          <p:nvPr/>
        </p:nvSpPr>
        <p:spPr>
          <a:xfrm>
            <a:off x="4709160" y="2706480"/>
            <a:ext cx="4049280" cy="27288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0" lang="en-US" sz="700" spc="-1" strike="noStrike">
                <a:solidFill>
                  <a:srgbClr val="6b7280"/>
                </a:solidFill>
                <a:latin typeface="Arial"/>
              </a:rPr>
              <a:t>Compressed I/Q or SNR matrix sent back to AP</a:t>
            </a:r>
            <a:endParaRPr b="0" lang="en-US" sz="700" spc="-1" strike="noStrike">
              <a:solidFill>
                <a:srgbClr val="ffffff"/>
              </a:solidFill>
              <a:latin typeface="Arial"/>
            </a:endParaRPr>
          </a:p>
        </p:txBody>
      </p:sp>
      <p:sp>
        <p:nvSpPr>
          <p:cNvPr id="1554" name="Shape 42"/>
          <p:cNvSpPr/>
          <p:nvPr/>
        </p:nvSpPr>
        <p:spPr>
          <a:xfrm>
            <a:off x="4709160" y="3163680"/>
            <a:ext cx="4049280" cy="254520"/>
          </a:xfrm>
          <a:prstGeom prst="rect">
            <a:avLst/>
          </a:prstGeom>
          <a:solidFill>
            <a:srgbClr val="00d4aa">
              <a:alpha val="15000"/>
            </a:srgbClr>
          </a:solidFill>
          <a:ln w="6350">
            <a:solidFill>
              <a:srgbClr val="00d4a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55" name="Text 43"/>
          <p:cNvSpPr/>
          <p:nvPr/>
        </p:nvSpPr>
        <p:spPr>
          <a:xfrm>
            <a:off x="4754880" y="3163680"/>
            <a:ext cx="4003560" cy="254520"/>
          </a:xfrm>
          <a:prstGeom prst="rect">
            <a:avLst/>
          </a:prstGeom>
          <a:noFill/>
          <a:ln w="0">
            <a:noFill/>
          </a:ln>
        </p:spPr>
        <p:style>
          <a:lnRef idx="0"/>
          <a:fillRef idx="0"/>
          <a:effectRef idx="0"/>
          <a:fontRef idx="minor"/>
        </p:style>
        <p:txBody>
          <a:bodyPr lIns="0" rIns="0" tIns="0" bIns="0" anchor="ctr">
            <a:noAutofit/>
          </a:bodyPr>
          <a:p>
            <a:pPr algn="ctr">
              <a:lnSpc>
                <a:spcPct val="100000"/>
              </a:lnSpc>
              <a:tabLst>
                <a:tab algn="l" pos="0"/>
              </a:tabLst>
            </a:pPr>
            <a:r>
              <a:rPr b="1" lang="en-US" sz="750" spc="-1" strike="noStrike">
                <a:solidFill>
                  <a:srgbClr val="00d4aa"/>
                </a:solidFill>
                <a:latin typeface="Arial"/>
              </a:rPr>
              <a:t>★  </a:t>
            </a:r>
            <a:r>
              <a:rPr b="1" lang="en-US" sz="750" spc="-1" strike="noStrike">
                <a:solidFill>
                  <a:srgbClr val="00d4aa"/>
                </a:solidFill>
                <a:latin typeface="Arial"/>
              </a:rPr>
              <a:t>Sensing frames are MAC-layer encrypted with PASN session keys (AES-GCM)</a:t>
            </a:r>
            <a:endParaRPr b="0" lang="en-US" sz="750" spc="-1" strike="noStrike">
              <a:solidFill>
                <a:srgbClr val="ffffff"/>
              </a:solidFill>
              <a:latin typeface="Arial"/>
            </a:endParaRPr>
          </a:p>
        </p:txBody>
      </p:sp>
      <p:sp>
        <p:nvSpPr>
          <p:cNvPr id="1556" name="Shape 44"/>
          <p:cNvSpPr/>
          <p:nvPr/>
        </p:nvSpPr>
        <p:spPr>
          <a:xfrm>
            <a:off x="292680" y="3566160"/>
            <a:ext cx="8557200" cy="1005120"/>
          </a:xfrm>
          <a:prstGeom prst="rect">
            <a:avLst/>
          </a:prstGeom>
          <a:solidFill>
            <a:srgbClr val="111827"/>
          </a:solidFill>
          <a:ln w="10160">
            <a:solidFill>
              <a:srgbClr val="f59e0b"/>
            </a:solidFill>
            <a:round/>
          </a:ln>
          <a:effectLst>
            <a:outerShdw algn="bl" blurRad="101520" dir="8100000" dist="37674" kx="0" ky="0" rotWithShape="0" sx="100000" sy="100000">
              <a:srgbClr val="000000">
                <a:alpha val="25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57" name="Text 45"/>
          <p:cNvSpPr/>
          <p:nvPr/>
        </p:nvSpPr>
        <p:spPr>
          <a:xfrm>
            <a:off x="384120" y="3602880"/>
            <a:ext cx="2558880" cy="22716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1000" spc="-1" strike="noStrike">
                <a:solidFill>
                  <a:srgbClr val="f59e0b"/>
                </a:solidFill>
                <a:latin typeface="Arial"/>
              </a:rPr>
              <a:t>Why PASN for Multistatic Sensing?</a:t>
            </a:r>
            <a:endParaRPr b="0" lang="en-US" sz="1000" spc="-1" strike="noStrike">
              <a:solidFill>
                <a:srgbClr val="ffffff"/>
              </a:solidFill>
              <a:latin typeface="Arial"/>
            </a:endParaRPr>
          </a:p>
        </p:txBody>
      </p:sp>
      <p:sp>
        <p:nvSpPr>
          <p:cNvPr id="1558" name="Text 46"/>
          <p:cNvSpPr/>
          <p:nvPr/>
        </p:nvSpPr>
        <p:spPr>
          <a:xfrm>
            <a:off x="384120" y="3858840"/>
            <a:ext cx="201024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59e0b"/>
                </a:solidFill>
                <a:latin typeface="Arial"/>
              </a:rPr>
              <a:t>No BSS join</a:t>
            </a:r>
            <a:endParaRPr b="0" lang="en-US" sz="800" spc="-1" strike="noStrike">
              <a:solidFill>
                <a:srgbClr val="ffffff"/>
              </a:solidFill>
              <a:latin typeface="Arial"/>
            </a:endParaRPr>
          </a:p>
        </p:txBody>
      </p:sp>
      <p:sp>
        <p:nvSpPr>
          <p:cNvPr id="1559" name="Text 47"/>
          <p:cNvSpPr/>
          <p:nvPr/>
        </p:nvSpPr>
        <p:spPr>
          <a:xfrm>
            <a:off x="384120" y="4104360"/>
            <a:ext cx="2010240" cy="1447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e5e7eb"/>
                </a:solidFill>
                <a:latin typeface="Arial"/>
              </a:rPr>
              <a:t>Unassociated client can serve as a passive SR without 4-way handshake overhead — critical for battery IoT</a:t>
            </a:r>
            <a:endParaRPr b="0" lang="en-US" sz="750" spc="-1" strike="noStrike">
              <a:solidFill>
                <a:srgbClr val="ffffff"/>
              </a:solidFill>
              <a:latin typeface="Arial"/>
            </a:endParaRPr>
          </a:p>
        </p:txBody>
      </p:sp>
      <p:sp>
        <p:nvSpPr>
          <p:cNvPr id="1560" name="Text 48"/>
          <p:cNvSpPr/>
          <p:nvPr/>
        </p:nvSpPr>
        <p:spPr>
          <a:xfrm>
            <a:off x="2514600" y="3858840"/>
            <a:ext cx="201024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59e0b"/>
                </a:solidFill>
                <a:latin typeface="Arial"/>
              </a:rPr>
              <a:t>Secure CSI</a:t>
            </a:r>
            <a:endParaRPr b="0" lang="en-US" sz="800" spc="-1" strike="noStrike">
              <a:solidFill>
                <a:srgbClr val="ffffff"/>
              </a:solidFill>
              <a:latin typeface="Arial"/>
            </a:endParaRPr>
          </a:p>
        </p:txBody>
      </p:sp>
      <p:sp>
        <p:nvSpPr>
          <p:cNvPr id="1561" name="Text 49"/>
          <p:cNvSpPr/>
          <p:nvPr/>
        </p:nvSpPr>
        <p:spPr>
          <a:xfrm>
            <a:off x="2514600" y="4104360"/>
            <a:ext cx="2010240" cy="1447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e5e7eb"/>
                </a:solidFill>
                <a:latin typeface="Arial"/>
              </a:rPr>
              <a:t>SMRs encrypted in flight — prevents neighbour devices from intercepting your room's CSI matrix</a:t>
            </a:r>
            <a:endParaRPr b="0" lang="en-US" sz="750" spc="-1" strike="noStrike">
              <a:solidFill>
                <a:srgbClr val="ffffff"/>
              </a:solidFill>
              <a:latin typeface="Arial"/>
            </a:endParaRPr>
          </a:p>
        </p:txBody>
      </p:sp>
      <p:sp>
        <p:nvSpPr>
          <p:cNvPr id="1562" name="Text 50"/>
          <p:cNvSpPr/>
          <p:nvPr/>
        </p:nvSpPr>
        <p:spPr>
          <a:xfrm>
            <a:off x="4645080" y="3858840"/>
            <a:ext cx="201024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59e0b"/>
                </a:solidFill>
                <a:latin typeface="Arial"/>
              </a:rPr>
              <a:t>ISTA/RSTA windows</a:t>
            </a:r>
            <a:endParaRPr b="0" lang="en-US" sz="800" spc="-1" strike="noStrike">
              <a:solidFill>
                <a:srgbClr val="ffffff"/>
              </a:solidFill>
              <a:latin typeface="Arial"/>
            </a:endParaRPr>
          </a:p>
        </p:txBody>
      </p:sp>
      <p:sp>
        <p:nvSpPr>
          <p:cNvPr id="1563" name="Text 51"/>
          <p:cNvSpPr/>
          <p:nvPr/>
        </p:nvSpPr>
        <p:spPr>
          <a:xfrm>
            <a:off x="4645080" y="4104360"/>
            <a:ext cx="2010240" cy="1447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e5e7eb"/>
                </a:solidFill>
                <a:latin typeface="Arial"/>
              </a:rPr>
              <a:t>Both sides negotiate wake/sleep intervals in auth frames — enables deep power save (see next)</a:t>
            </a:r>
            <a:endParaRPr b="0" lang="en-US" sz="750" spc="-1" strike="noStrike">
              <a:solidFill>
                <a:srgbClr val="ffffff"/>
              </a:solidFill>
              <a:latin typeface="Arial"/>
            </a:endParaRPr>
          </a:p>
        </p:txBody>
      </p:sp>
      <p:sp>
        <p:nvSpPr>
          <p:cNvPr id="1564" name="Text 52"/>
          <p:cNvSpPr/>
          <p:nvPr/>
        </p:nvSpPr>
        <p:spPr>
          <a:xfrm>
            <a:off x="6775560" y="3858840"/>
            <a:ext cx="201024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1" lang="en-US" sz="800" spc="-1" strike="noStrike">
                <a:solidFill>
                  <a:srgbClr val="f59e0b"/>
                </a:solidFill>
                <a:latin typeface="Arial"/>
              </a:rPr>
              <a:t>Multistatic scale</a:t>
            </a:r>
            <a:endParaRPr b="0" lang="en-US" sz="800" spc="-1" strike="noStrike">
              <a:solidFill>
                <a:srgbClr val="ffffff"/>
              </a:solidFill>
              <a:latin typeface="Arial"/>
            </a:endParaRPr>
          </a:p>
        </p:txBody>
      </p:sp>
      <p:sp>
        <p:nvSpPr>
          <p:cNvPr id="1565" name="Text 53"/>
          <p:cNvSpPr/>
          <p:nvPr/>
        </p:nvSpPr>
        <p:spPr>
          <a:xfrm>
            <a:off x="6775560" y="4068360"/>
            <a:ext cx="2010240" cy="14472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750" spc="-1" strike="noStrike">
                <a:solidFill>
                  <a:srgbClr val="e5e7eb"/>
                </a:solidFill>
                <a:latin typeface="Arial"/>
              </a:rPr>
              <a:t>Multiple unassociated STAs can act as SRs simultaneously — AP aggregates from all</a:t>
            </a:r>
            <a:endParaRPr b="0" lang="en-US" sz="750" spc="-1" strike="noStrike">
              <a:solidFill>
                <a:srgbClr val="ffffff"/>
              </a:solidFill>
              <a:latin typeface="Arial"/>
            </a:endParaRPr>
          </a:p>
        </p:txBody>
      </p:sp>
      <p:sp>
        <p:nvSpPr>
          <p:cNvPr id="1566" name="Text 54"/>
          <p:cNvSpPr/>
          <p:nvPr/>
        </p:nvSpPr>
        <p:spPr>
          <a:xfrm>
            <a:off x="292680" y="4703400"/>
            <a:ext cx="8557200" cy="163080"/>
          </a:xfrm>
          <a:prstGeom prst="rect">
            <a:avLst/>
          </a:prstGeom>
          <a:noFill/>
          <a:ln w="0">
            <a:noFill/>
          </a:ln>
        </p:spPr>
        <p:style>
          <a:lnRef idx="0"/>
          <a:fillRef idx="0"/>
          <a:effectRef idx="0"/>
          <a:fontRef idx="minor"/>
        </p:style>
        <p:txBody>
          <a:bodyPr lIns="0" rIns="0" tIns="0" bIns="0" anchor="ctr">
            <a:noAutofit/>
          </a:bodyPr>
          <a:p>
            <a:pPr>
              <a:lnSpc>
                <a:spcPct val="100000"/>
              </a:lnSpc>
              <a:tabLst>
                <a:tab algn="l" pos="0"/>
              </a:tabLst>
            </a:pPr>
            <a:r>
              <a:rPr b="0" lang="en-US" sz="650" spc="-1" strike="noStrike">
                <a:solidFill>
                  <a:srgbClr val="6b7280"/>
                </a:solidFill>
                <a:latin typeface="Arial"/>
              </a:rPr>
              <a:t>Ref: IEEE 802.11bf-2025 §11 (PASN sensing handshake) · §9.4.2.298-299 (ISTA/RSTA Availability Window elements) · 802.11be PASN §12.7.10</a:t>
            </a:r>
            <a:endParaRPr b="0" lang="en-US" sz="6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7"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568"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BEAMFORMING / RU / Ng</a:t>
            </a:r>
            <a:endParaRPr b="0" lang="en-US" sz="750" spc="-1" strike="noStrike">
              <a:solidFill>
                <a:srgbClr val="ffffff"/>
              </a:solidFill>
              <a:latin typeface="Arial"/>
            </a:endParaRPr>
          </a:p>
        </p:txBody>
      </p:sp>
      <p:sp>
        <p:nvSpPr>
          <p:cNvPr id="1569"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Beamforming, RUs &amp; PHY — Their Impact on Sensing</a:t>
            </a:r>
            <a:endParaRPr b="0" lang="en-US" sz="2600" spc="-1" strike="noStrike">
              <a:solidFill>
                <a:srgbClr val="ffffff"/>
              </a:solidFill>
              <a:latin typeface="Arial"/>
            </a:endParaRPr>
          </a:p>
        </p:txBody>
      </p:sp>
      <p:sp>
        <p:nvSpPr>
          <p:cNvPr id="1570"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571"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How existing Wi-Fi PHY techniques interact with — and can corrupt — sensing measurements</a:t>
            </a:r>
            <a:endParaRPr b="0" lang="en-US" sz="950" spc="-1" strike="noStrike">
              <a:solidFill>
                <a:srgbClr val="ffffff"/>
              </a:solidFill>
              <a:latin typeface="Arial"/>
            </a:endParaRPr>
          </a:p>
        </p:txBody>
      </p:sp>
      <p:sp>
        <p:nvSpPr>
          <p:cNvPr id="1572" name="Shape 5"/>
          <p:cNvSpPr/>
          <p:nvPr/>
        </p:nvSpPr>
        <p:spPr>
          <a:xfrm>
            <a:off x="320040" y="1508760"/>
            <a:ext cx="2741040" cy="3216600"/>
          </a:xfrm>
          <a:prstGeom prst="rect">
            <a:avLst/>
          </a:prstGeom>
          <a:solidFill>
            <a:srgbClr val="112240"/>
          </a:solidFill>
          <a:ln w="190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73" name="Shape 6"/>
          <p:cNvSpPr/>
          <p:nvPr/>
        </p:nvSpPr>
        <p:spPr>
          <a:xfrm>
            <a:off x="320040" y="1508760"/>
            <a:ext cx="2741040" cy="43560"/>
          </a:xfrm>
          <a:prstGeom prst="rect">
            <a:avLst/>
          </a:prstGeom>
          <a:solidFill>
            <a:srgbClr val="ffb830"/>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1574" name="Text 7"/>
          <p:cNvSpPr/>
          <p:nvPr/>
        </p:nvSpPr>
        <p:spPr>
          <a:xfrm>
            <a:off x="429840" y="1581840"/>
            <a:ext cx="252144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Beamforming vs Sensing</a:t>
            </a:r>
            <a:endParaRPr b="0" lang="en-US" sz="1100" spc="-1" strike="noStrike">
              <a:solidFill>
                <a:srgbClr val="ffffff"/>
              </a:solidFill>
              <a:latin typeface="Arial"/>
            </a:endParaRPr>
          </a:p>
        </p:txBody>
      </p:sp>
      <p:sp>
        <p:nvSpPr>
          <p:cNvPr id="1575" name="Text 8"/>
          <p:cNvSpPr/>
          <p:nvPr/>
        </p:nvSpPr>
        <p:spPr>
          <a:xfrm>
            <a:off x="429840" y="1947600"/>
            <a:ext cx="25214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ffb830"/>
                </a:solidFill>
                <a:latin typeface="Calibri"/>
              </a:rPr>
              <a:t>⚠ </a:t>
            </a:r>
            <a:r>
              <a:rPr b="1" lang="en-US" sz="850" spc="-1" strike="noStrike">
                <a:solidFill>
                  <a:srgbClr val="ffb830"/>
                </a:solidFill>
                <a:latin typeface="Calibri"/>
              </a:rPr>
              <a:t>Problem:</a:t>
            </a:r>
            <a:endParaRPr b="0" lang="en-US" sz="850" spc="-1" strike="noStrike">
              <a:solidFill>
                <a:srgbClr val="ffffff"/>
              </a:solidFill>
              <a:latin typeface="Arial"/>
            </a:endParaRPr>
          </a:p>
        </p:txBody>
      </p:sp>
      <p:sp>
        <p:nvSpPr>
          <p:cNvPr id="1576" name="Text 9"/>
          <p:cNvSpPr/>
          <p:nvPr/>
        </p:nvSpPr>
        <p:spPr>
          <a:xfrm>
            <a:off x="429840" y="2148840"/>
            <a:ext cx="2521440" cy="1186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Communication beamforming steers the channel H toward data throughput, creating a directional H_eq ≠ H_raw. The resulting CSI sees only the beam path — not the full room multipath. Motion outside the beam cone is invisible.</a:t>
            </a:r>
            <a:endParaRPr b="0" lang="en-US" sz="850" spc="-1" strike="noStrike">
              <a:solidFill>
                <a:srgbClr val="ffffff"/>
              </a:solidFill>
              <a:latin typeface="Arial"/>
            </a:endParaRPr>
          </a:p>
        </p:txBody>
      </p:sp>
      <p:sp>
        <p:nvSpPr>
          <p:cNvPr id="1577" name="Shape 10"/>
          <p:cNvSpPr/>
          <p:nvPr/>
        </p:nvSpPr>
        <p:spPr>
          <a:xfrm>
            <a:off x="429840" y="3364920"/>
            <a:ext cx="2521440" cy="16200"/>
          </a:xfrm>
          <a:prstGeom prst="rect">
            <a:avLst/>
          </a:prstGeom>
          <a:solidFill>
            <a:srgbClr val="ffb830"/>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000000"/>
              </a:solidFill>
              <a:latin typeface="Arial"/>
            </a:endParaRPr>
          </a:p>
        </p:txBody>
      </p:sp>
      <p:sp>
        <p:nvSpPr>
          <p:cNvPr id="1578" name="Text 11"/>
          <p:cNvSpPr/>
          <p:nvPr/>
        </p:nvSpPr>
        <p:spPr>
          <a:xfrm>
            <a:off x="429840" y="3420000"/>
            <a:ext cx="25214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ffb830"/>
                </a:solidFill>
                <a:latin typeface="Calibri"/>
              </a:rPr>
              <a:t>✓ </a:t>
            </a:r>
            <a:r>
              <a:rPr b="1" lang="en-US" sz="850" spc="-1" strike="noStrike">
                <a:solidFill>
                  <a:srgbClr val="ffb830"/>
                </a:solidFill>
                <a:latin typeface="Calibri"/>
              </a:rPr>
              <a:t>802.11bf Fix:</a:t>
            </a:r>
            <a:endParaRPr b="0" lang="en-US" sz="850" spc="-1" strike="noStrike">
              <a:solidFill>
                <a:srgbClr val="ffffff"/>
              </a:solidFill>
              <a:latin typeface="Arial"/>
            </a:endParaRPr>
          </a:p>
        </p:txBody>
      </p:sp>
      <p:sp>
        <p:nvSpPr>
          <p:cNvPr id="1579" name="Text 12"/>
          <p:cNvSpPr/>
          <p:nvPr/>
        </p:nvSpPr>
        <p:spPr>
          <a:xfrm>
            <a:off x="429840" y="3630240"/>
            <a:ext cx="2521440" cy="1022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00" spc="-1" strike="noStrike">
                <a:solidFill>
                  <a:srgbClr val="8899aa"/>
                </a:solidFill>
                <a:latin typeface="Calibri"/>
              </a:rPr>
              <a:t>802.11bf Solution: (1) Non-beamformed sensing NDPs — AP injects omnidirectional frames for sensing, preserving full H_raw. (2) BFI Recovery — H_raw ≈ H_eq x V-inv where V is the steering matrix from Beamforming Feedback Info. 802.11bf standardises BFI reporting for this extraction.</a:t>
            </a:r>
            <a:endParaRPr b="0" lang="en-US" sz="800" spc="-1" strike="noStrike">
              <a:solidFill>
                <a:srgbClr val="ffffff"/>
              </a:solidFill>
              <a:latin typeface="Arial"/>
            </a:endParaRPr>
          </a:p>
        </p:txBody>
      </p:sp>
      <p:sp>
        <p:nvSpPr>
          <p:cNvPr id="1580" name="Shape 13"/>
          <p:cNvSpPr/>
          <p:nvPr/>
        </p:nvSpPr>
        <p:spPr>
          <a:xfrm>
            <a:off x="3182040" y="1508760"/>
            <a:ext cx="2741040" cy="3216600"/>
          </a:xfrm>
          <a:prstGeom prst="rect">
            <a:avLst/>
          </a:prstGeom>
          <a:solidFill>
            <a:srgbClr val="112240"/>
          </a:solidFill>
          <a:ln w="190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81" name="Shape 14"/>
          <p:cNvSpPr/>
          <p:nvPr/>
        </p:nvSpPr>
        <p:spPr>
          <a:xfrm>
            <a:off x="3182040" y="1508760"/>
            <a:ext cx="2741040" cy="43560"/>
          </a:xfrm>
          <a:prstGeom prst="rect">
            <a:avLst/>
          </a:prstGeom>
          <a:solidFill>
            <a:srgbClr val="7b61ff"/>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1582" name="Text 15"/>
          <p:cNvSpPr/>
          <p:nvPr/>
        </p:nvSpPr>
        <p:spPr>
          <a:xfrm>
            <a:off x="3291840" y="1581840"/>
            <a:ext cx="252144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7b61ff"/>
                </a:solidFill>
                <a:latin typeface="Calibri"/>
              </a:rPr>
              <a:t>Resource Units (RUs)</a:t>
            </a:r>
            <a:endParaRPr b="0" lang="en-US" sz="1100" spc="-1" strike="noStrike">
              <a:solidFill>
                <a:srgbClr val="ffffff"/>
              </a:solidFill>
              <a:latin typeface="Arial"/>
            </a:endParaRPr>
          </a:p>
        </p:txBody>
      </p:sp>
      <p:sp>
        <p:nvSpPr>
          <p:cNvPr id="1583" name="Text 16"/>
          <p:cNvSpPr/>
          <p:nvPr/>
        </p:nvSpPr>
        <p:spPr>
          <a:xfrm>
            <a:off x="3291840" y="1947600"/>
            <a:ext cx="25214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ffb830"/>
                </a:solidFill>
                <a:latin typeface="Calibri"/>
              </a:rPr>
              <a:t>⚠ </a:t>
            </a:r>
            <a:r>
              <a:rPr b="1" lang="en-US" sz="850" spc="-1" strike="noStrike">
                <a:solidFill>
                  <a:srgbClr val="ffb830"/>
                </a:solidFill>
                <a:latin typeface="Calibri"/>
              </a:rPr>
              <a:t>Problem:</a:t>
            </a:r>
            <a:endParaRPr b="0" lang="en-US" sz="850" spc="-1" strike="noStrike">
              <a:solidFill>
                <a:srgbClr val="ffffff"/>
              </a:solidFill>
              <a:latin typeface="Arial"/>
            </a:endParaRPr>
          </a:p>
        </p:txBody>
      </p:sp>
      <p:sp>
        <p:nvSpPr>
          <p:cNvPr id="1584" name="Text 17"/>
          <p:cNvSpPr/>
          <p:nvPr/>
        </p:nvSpPr>
        <p:spPr>
          <a:xfrm>
            <a:off x="3291840" y="2148840"/>
            <a:ext cx="2521440" cy="1186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OFDMA splits the 80 MHz channel into RUs assigned to different STAs. A sensing NDP on a narrow RU (e.g., 26-tone = 2 MHz) gives only 26 subcarrier estimates instead of 996 — massively degrading range resolution and Doppler sensitivity.</a:t>
            </a:r>
            <a:endParaRPr b="0" lang="en-US" sz="850" spc="-1" strike="noStrike">
              <a:solidFill>
                <a:srgbClr val="ffffff"/>
              </a:solidFill>
              <a:latin typeface="Arial"/>
            </a:endParaRPr>
          </a:p>
        </p:txBody>
      </p:sp>
      <p:sp>
        <p:nvSpPr>
          <p:cNvPr id="1585" name="Shape 18"/>
          <p:cNvSpPr/>
          <p:nvPr/>
        </p:nvSpPr>
        <p:spPr>
          <a:xfrm>
            <a:off x="3291840" y="3364920"/>
            <a:ext cx="2521440" cy="16200"/>
          </a:xfrm>
          <a:prstGeom prst="rect">
            <a:avLst/>
          </a:prstGeom>
          <a:solidFill>
            <a:srgbClr val="7b61ff"/>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586" name="Text 19"/>
          <p:cNvSpPr/>
          <p:nvPr/>
        </p:nvSpPr>
        <p:spPr>
          <a:xfrm>
            <a:off x="3291840" y="3420000"/>
            <a:ext cx="25214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7b61ff"/>
                </a:solidFill>
                <a:latin typeface="Calibri"/>
              </a:rPr>
              <a:t>✓ </a:t>
            </a:r>
            <a:r>
              <a:rPr b="1" lang="en-US" sz="850" spc="-1" strike="noStrike">
                <a:solidFill>
                  <a:srgbClr val="7b61ff"/>
                </a:solidFill>
                <a:latin typeface="Calibri"/>
              </a:rPr>
              <a:t>802.11bf Fix:</a:t>
            </a:r>
            <a:endParaRPr b="0" lang="en-US" sz="850" spc="-1" strike="noStrike">
              <a:solidFill>
                <a:srgbClr val="ffffff"/>
              </a:solidFill>
              <a:latin typeface="Arial"/>
            </a:endParaRPr>
          </a:p>
        </p:txBody>
      </p:sp>
      <p:sp>
        <p:nvSpPr>
          <p:cNvPr id="1587" name="Text 20"/>
          <p:cNvSpPr/>
          <p:nvPr/>
        </p:nvSpPr>
        <p:spPr>
          <a:xfrm>
            <a:off x="3291840" y="3630240"/>
            <a:ext cx="2521440" cy="1022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00" spc="-1" strike="noStrike">
                <a:solidFill>
                  <a:srgbClr val="8899aa"/>
                </a:solidFill>
                <a:latin typeface="Calibri"/>
              </a:rPr>
              <a:t>802.11bf requires full-bandwidth NDP for sensing — the HE Ranging NDP uses the full channel BW. SI specifies this in SMSR. OFDMA multi-user scheduling and sensing cannot share the same frame — AP must reserve full-BW airtime for sensing sessions.</a:t>
            </a:r>
            <a:endParaRPr b="0" lang="en-US" sz="800" spc="-1" strike="noStrike">
              <a:solidFill>
                <a:srgbClr val="ffffff"/>
              </a:solidFill>
              <a:latin typeface="Arial"/>
            </a:endParaRPr>
          </a:p>
        </p:txBody>
      </p:sp>
      <p:sp>
        <p:nvSpPr>
          <p:cNvPr id="1588" name="Shape 21"/>
          <p:cNvSpPr/>
          <p:nvPr/>
        </p:nvSpPr>
        <p:spPr>
          <a:xfrm>
            <a:off x="6035040" y="1508760"/>
            <a:ext cx="2741040" cy="321660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89" name="Shape 22"/>
          <p:cNvSpPr/>
          <p:nvPr/>
        </p:nvSpPr>
        <p:spPr>
          <a:xfrm>
            <a:off x="6035040" y="1508760"/>
            <a:ext cx="2741040" cy="43560"/>
          </a:xfrm>
          <a:prstGeom prst="rect">
            <a:avLst/>
          </a:prstGeom>
          <a:solidFill>
            <a:srgbClr val="00d4ff"/>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1590" name="Text 23"/>
          <p:cNvSpPr/>
          <p:nvPr/>
        </p:nvSpPr>
        <p:spPr>
          <a:xfrm>
            <a:off x="6144840" y="1581840"/>
            <a:ext cx="2521440" cy="326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d4ff"/>
                </a:solidFill>
                <a:latin typeface="Calibri"/>
              </a:rPr>
              <a:t>Ng Grouping &amp; Pilot Tones</a:t>
            </a:r>
            <a:endParaRPr b="0" lang="en-US" sz="1100" spc="-1" strike="noStrike">
              <a:solidFill>
                <a:srgbClr val="ffffff"/>
              </a:solidFill>
              <a:latin typeface="Arial"/>
            </a:endParaRPr>
          </a:p>
        </p:txBody>
      </p:sp>
      <p:sp>
        <p:nvSpPr>
          <p:cNvPr id="1591" name="Text 24"/>
          <p:cNvSpPr/>
          <p:nvPr/>
        </p:nvSpPr>
        <p:spPr>
          <a:xfrm>
            <a:off x="6144840" y="1947600"/>
            <a:ext cx="25214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ffb830"/>
                </a:solidFill>
                <a:latin typeface="Calibri"/>
              </a:rPr>
              <a:t>⚠ </a:t>
            </a:r>
            <a:r>
              <a:rPr b="1" lang="en-US" sz="850" spc="-1" strike="noStrike">
                <a:solidFill>
                  <a:srgbClr val="ffb830"/>
                </a:solidFill>
                <a:latin typeface="Calibri"/>
              </a:rPr>
              <a:t>Problem:</a:t>
            </a:r>
            <a:endParaRPr b="0" lang="en-US" sz="850" spc="-1" strike="noStrike">
              <a:solidFill>
                <a:srgbClr val="ffffff"/>
              </a:solidFill>
              <a:latin typeface="Arial"/>
            </a:endParaRPr>
          </a:p>
        </p:txBody>
      </p:sp>
      <p:sp>
        <p:nvSpPr>
          <p:cNvPr id="1592" name="Text 25"/>
          <p:cNvSpPr/>
          <p:nvPr/>
        </p:nvSpPr>
        <p:spPr>
          <a:xfrm>
            <a:off x="6144840" y="2148840"/>
            <a:ext cx="2521440" cy="11865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Ng=4 (mandatory) reduces reported groups from 234→60 per stream at 20 MHz. Higher Ng = less spatial resolution and Doppler fidelity. Older standards excluded pilot tones from CSI. Pilots carry phase reference — without them, phase continuity across subcarriers is broken.</a:t>
            </a:r>
            <a:endParaRPr b="0" lang="en-US" sz="850" spc="-1" strike="noStrike">
              <a:solidFill>
                <a:srgbClr val="ffffff"/>
              </a:solidFill>
              <a:latin typeface="Arial"/>
            </a:endParaRPr>
          </a:p>
        </p:txBody>
      </p:sp>
      <p:sp>
        <p:nvSpPr>
          <p:cNvPr id="1593" name="Shape 26"/>
          <p:cNvSpPr/>
          <p:nvPr/>
        </p:nvSpPr>
        <p:spPr>
          <a:xfrm>
            <a:off x="6144840" y="3364920"/>
            <a:ext cx="2521440" cy="16200"/>
          </a:xfrm>
          <a:prstGeom prst="rect">
            <a:avLst/>
          </a:prstGeom>
          <a:solidFill>
            <a:srgbClr val="00d4ff"/>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594" name="Text 27"/>
          <p:cNvSpPr/>
          <p:nvPr/>
        </p:nvSpPr>
        <p:spPr>
          <a:xfrm>
            <a:off x="6144840" y="3420000"/>
            <a:ext cx="252144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00d4ff"/>
                </a:solidFill>
                <a:latin typeface="Calibri"/>
              </a:rPr>
              <a:t>✓ </a:t>
            </a:r>
            <a:r>
              <a:rPr b="1" lang="en-US" sz="850" spc="-1" strike="noStrike">
                <a:solidFill>
                  <a:srgbClr val="00d4ff"/>
                </a:solidFill>
                <a:latin typeface="Calibri"/>
              </a:rPr>
              <a:t>802.11bf Fix:</a:t>
            </a:r>
            <a:endParaRPr b="0" lang="en-US" sz="850" spc="-1" strike="noStrike">
              <a:solidFill>
                <a:srgbClr val="ffffff"/>
              </a:solidFill>
              <a:latin typeface="Arial"/>
            </a:endParaRPr>
          </a:p>
        </p:txBody>
      </p:sp>
      <p:sp>
        <p:nvSpPr>
          <p:cNvPr id="1595" name="Text 28"/>
          <p:cNvSpPr/>
          <p:nvPr/>
        </p:nvSpPr>
        <p:spPr>
          <a:xfrm>
            <a:off x="6144840" y="3630240"/>
            <a:ext cx="2521440" cy="1022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00" spc="-1" strike="noStrike">
                <a:solidFill>
                  <a:srgbClr val="8899aa"/>
                </a:solidFill>
                <a:latin typeface="Calibri"/>
              </a:rPr>
              <a:t>802.11bf includes pilot tones in HE-LTF CSI, ensuring phase continuity (critical for breathing/AoA). Ng=4 (mandatory) = ~60 groups per stream — enough for presence/vitals. Ng=1 (optional) = full 234 groups for gesture/AoA but 4x more airtime. SI specifies Ng in SMSR.</a:t>
            </a:r>
            <a:endParaRPr b="0" lang="en-US" sz="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Shape 0"/>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4" name="Text 1"/>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750" spc="-1" strike="noStrike">
                <a:solidFill>
                  <a:srgbClr val="0a0f1a"/>
                </a:solidFill>
                <a:latin typeface="Calibri"/>
              </a:rPr>
              <a:t>FOUNDATION</a:t>
            </a:r>
            <a:endParaRPr b="0" lang="en-US" sz="750" spc="-1" strike="noStrike">
              <a:solidFill>
                <a:srgbClr val="ffffff"/>
              </a:solidFill>
              <a:latin typeface="Arial"/>
            </a:endParaRPr>
          </a:p>
        </p:txBody>
      </p:sp>
      <p:sp>
        <p:nvSpPr>
          <p:cNvPr id="75" name="Text 2"/>
          <p:cNvSpPr/>
          <p:nvPr/>
        </p:nvSpPr>
        <p:spPr>
          <a:xfrm>
            <a:off x="320040" y="457200"/>
            <a:ext cx="804456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800" spc="-1" strike="noStrike">
                <a:solidFill>
                  <a:srgbClr val="ffffff"/>
                </a:solidFill>
                <a:latin typeface="Calibri"/>
                <a:ea typeface="Calibri"/>
              </a:rPr>
              <a:t>What Are We Actually Sensing?</a:t>
            </a:r>
            <a:endParaRPr b="0" lang="en-US" sz="2800" spc="-1" strike="noStrike">
              <a:solidFill>
                <a:srgbClr val="ffffff"/>
              </a:solidFill>
              <a:latin typeface="Arial"/>
            </a:endParaRPr>
          </a:p>
        </p:txBody>
      </p:sp>
      <p:sp>
        <p:nvSpPr>
          <p:cNvPr id="76"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77" name="Text 4"/>
          <p:cNvSpPr/>
          <p:nvPr/>
        </p:nvSpPr>
        <p:spPr>
          <a:xfrm>
            <a:off x="320040" y="1298520"/>
            <a:ext cx="8410320" cy="4917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800" spc="-1" strike="noStrike">
                <a:solidFill>
                  <a:srgbClr val="ffb830"/>
                </a:solidFill>
                <a:latin typeface="Calibri"/>
              </a:rPr>
              <a:t>Not the device.</a:t>
            </a:r>
            <a:r>
              <a:rPr b="0" lang="en-US" sz="2200" spc="-1" strike="noStrike">
                <a:solidFill>
                  <a:srgbClr val="8899aa"/>
                </a:solidFill>
                <a:latin typeface="Calibri"/>
              </a:rPr>
              <a:t>   Not the channel quality.</a:t>
            </a:r>
            <a:endParaRPr b="0" lang="en-US" sz="2200" spc="-1" strike="noStrike">
              <a:solidFill>
                <a:srgbClr val="ffffff"/>
              </a:solidFill>
              <a:latin typeface="Arial"/>
            </a:endParaRPr>
          </a:p>
        </p:txBody>
      </p:sp>
      <p:sp>
        <p:nvSpPr>
          <p:cNvPr id="78" name="Text 5"/>
          <p:cNvSpPr/>
          <p:nvPr/>
        </p:nvSpPr>
        <p:spPr>
          <a:xfrm>
            <a:off x="320040" y="1810440"/>
            <a:ext cx="8410320" cy="473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2800" spc="-1" strike="noStrike">
                <a:solidFill>
                  <a:srgbClr val="e8f4fd"/>
                </a:solidFill>
                <a:latin typeface="Calibri"/>
              </a:rPr>
              <a:t>The </a:t>
            </a:r>
            <a:r>
              <a:rPr b="1" lang="en-US" sz="2800" spc="-1" strike="noStrike">
                <a:solidFill>
                  <a:srgbClr val="00d4ff"/>
                </a:solidFill>
                <a:latin typeface="Calibri"/>
              </a:rPr>
              <a:t>physical space</a:t>
            </a:r>
            <a:r>
              <a:rPr b="0" lang="en-US" sz="2800" spc="-1" strike="noStrike">
                <a:solidFill>
                  <a:srgbClr val="e8f4fd"/>
                </a:solidFill>
                <a:latin typeface="Calibri"/>
              </a:rPr>
              <a:t> between devices.</a:t>
            </a:r>
            <a:endParaRPr b="0" lang="en-US" sz="2800" spc="-1" strike="noStrike">
              <a:solidFill>
                <a:srgbClr val="ffffff"/>
              </a:solidFill>
              <a:latin typeface="Arial"/>
            </a:endParaRPr>
          </a:p>
        </p:txBody>
      </p:sp>
      <p:sp>
        <p:nvSpPr>
          <p:cNvPr id="79" name="Shape 6"/>
          <p:cNvSpPr/>
          <p:nvPr/>
        </p:nvSpPr>
        <p:spPr>
          <a:xfrm>
            <a:off x="320040" y="2395800"/>
            <a:ext cx="2741040" cy="228384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0" name="Shape 7"/>
          <p:cNvSpPr/>
          <p:nvPr/>
        </p:nvSpPr>
        <p:spPr>
          <a:xfrm>
            <a:off x="320040" y="2395800"/>
            <a:ext cx="2741040" cy="43560"/>
          </a:xfrm>
          <a:prstGeom prst="rect">
            <a:avLst/>
          </a:prstGeom>
          <a:solidFill>
            <a:srgbClr val="00d4ff"/>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81" name="Text 8"/>
          <p:cNvSpPr/>
          <p:nvPr/>
        </p:nvSpPr>
        <p:spPr>
          <a:xfrm>
            <a:off x="429840" y="2468880"/>
            <a:ext cx="252144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 </a:t>
            </a:r>
            <a:r>
              <a:rPr b="1" lang="en-US" sz="1200" spc="-1" strike="noStrike">
                <a:solidFill>
                  <a:srgbClr val="00d4ff"/>
                </a:solidFill>
                <a:latin typeface="Calibri"/>
              </a:rPr>
              <a:t>The Channel H(f,t)</a:t>
            </a:r>
            <a:endParaRPr b="0" lang="en-US" sz="1200" spc="-1" strike="noStrike">
              <a:solidFill>
                <a:srgbClr val="ffffff"/>
              </a:solidFill>
              <a:latin typeface="Arial"/>
            </a:endParaRPr>
          </a:p>
        </p:txBody>
      </p:sp>
      <p:sp>
        <p:nvSpPr>
          <p:cNvPr id="82" name="Text 9"/>
          <p:cNvSpPr/>
          <p:nvPr/>
        </p:nvSpPr>
        <p:spPr>
          <a:xfrm>
            <a:off x="429840" y="2853000"/>
            <a:ext cx="2521440" cy="17352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50" spc="-1" strike="noStrike">
                <a:solidFill>
                  <a:srgbClr val="e8f4fd"/>
                </a:solidFill>
                <a:latin typeface="Calibri"/>
              </a:rPr>
              <a:t>Every Wi-Fi packet travels through a physical environment. Objects, walls, and people scatter, absorb and reflect it. The received channel H encodes all of that geometry — in complex numbers, per subcarrier.</a:t>
            </a:r>
            <a:endParaRPr b="0" lang="en-US" sz="1050" spc="-1" strike="noStrike">
              <a:solidFill>
                <a:srgbClr val="ffffff"/>
              </a:solidFill>
              <a:latin typeface="Arial"/>
            </a:endParaRPr>
          </a:p>
        </p:txBody>
      </p:sp>
      <p:sp>
        <p:nvSpPr>
          <p:cNvPr id="83" name="Shape 10"/>
          <p:cNvSpPr/>
          <p:nvPr/>
        </p:nvSpPr>
        <p:spPr>
          <a:xfrm>
            <a:off x="3182040" y="2395800"/>
            <a:ext cx="2741040" cy="228384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4" name="Shape 11"/>
          <p:cNvSpPr/>
          <p:nvPr/>
        </p:nvSpPr>
        <p:spPr>
          <a:xfrm>
            <a:off x="3182040" y="2395800"/>
            <a:ext cx="2741040" cy="43560"/>
          </a:xfrm>
          <a:prstGeom prst="rect">
            <a:avLst/>
          </a:prstGeom>
          <a:solidFill>
            <a:srgbClr val="00ff9d"/>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85" name="Text 12"/>
          <p:cNvSpPr/>
          <p:nvPr/>
        </p:nvSpPr>
        <p:spPr>
          <a:xfrm>
            <a:off x="3291840" y="2468880"/>
            <a:ext cx="252144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ff9d"/>
                </a:solidFill>
                <a:latin typeface="Calibri"/>
              </a:rPr>
              <a:t>🏃 </a:t>
            </a:r>
            <a:r>
              <a:rPr b="1" lang="en-US" sz="1200" spc="-1" strike="noStrike">
                <a:solidFill>
                  <a:srgbClr val="00ff9d"/>
                </a:solidFill>
                <a:latin typeface="Calibri"/>
              </a:rPr>
              <a:t>Motion Changes H</a:t>
            </a:r>
            <a:endParaRPr b="0" lang="en-US" sz="1200" spc="-1" strike="noStrike">
              <a:solidFill>
                <a:srgbClr val="ffffff"/>
              </a:solidFill>
              <a:latin typeface="Arial"/>
            </a:endParaRPr>
          </a:p>
        </p:txBody>
      </p:sp>
      <p:sp>
        <p:nvSpPr>
          <p:cNvPr id="86" name="Text 13"/>
          <p:cNvSpPr/>
          <p:nvPr/>
        </p:nvSpPr>
        <p:spPr>
          <a:xfrm>
            <a:off x="3291840" y="2853000"/>
            <a:ext cx="2521440" cy="17352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50" spc="-1" strike="noStrike">
                <a:solidFill>
                  <a:srgbClr val="e8f4fd"/>
                </a:solidFill>
                <a:latin typeface="Calibri"/>
              </a:rPr>
              <a:t>A person moving 1 metre away changes H measurably within milliseconds. Even a chest expanding by 2–3 mm at 0.2 Hz (breathing) perturbs the phase of nearby subcarriers. The person IS the signal.</a:t>
            </a:r>
            <a:endParaRPr b="0" lang="en-US" sz="1050" spc="-1" strike="noStrike">
              <a:solidFill>
                <a:srgbClr val="ffffff"/>
              </a:solidFill>
              <a:latin typeface="Arial"/>
            </a:endParaRPr>
          </a:p>
        </p:txBody>
      </p:sp>
      <p:sp>
        <p:nvSpPr>
          <p:cNvPr id="87" name="Shape 14"/>
          <p:cNvSpPr/>
          <p:nvPr/>
        </p:nvSpPr>
        <p:spPr>
          <a:xfrm>
            <a:off x="6035040" y="2395800"/>
            <a:ext cx="2741040" cy="2283840"/>
          </a:xfrm>
          <a:prstGeom prst="rect">
            <a:avLst/>
          </a:prstGeom>
          <a:solidFill>
            <a:srgbClr val="112240"/>
          </a:solidFill>
          <a:ln w="190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88" name="Shape 15"/>
          <p:cNvSpPr/>
          <p:nvPr/>
        </p:nvSpPr>
        <p:spPr>
          <a:xfrm>
            <a:off x="6035040" y="2395800"/>
            <a:ext cx="2741040" cy="43560"/>
          </a:xfrm>
          <a:prstGeom prst="rect">
            <a:avLst/>
          </a:prstGeom>
          <a:solidFill>
            <a:srgbClr val="ffb830"/>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89" name="Text 16"/>
          <p:cNvSpPr/>
          <p:nvPr/>
        </p:nvSpPr>
        <p:spPr>
          <a:xfrm>
            <a:off x="6144840" y="2468880"/>
            <a:ext cx="252144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ffb830"/>
                </a:solidFill>
                <a:latin typeface="Calibri"/>
              </a:rPr>
              <a:t>🎯 </a:t>
            </a:r>
            <a:r>
              <a:rPr b="1" lang="en-US" sz="1200" spc="-1" strike="noStrike">
                <a:solidFill>
                  <a:srgbClr val="ffb830"/>
                </a:solidFill>
                <a:latin typeface="Calibri"/>
              </a:rPr>
              <a:t>We Infer the Scene</a:t>
            </a:r>
            <a:endParaRPr b="0" lang="en-US" sz="1200" spc="-1" strike="noStrike">
              <a:solidFill>
                <a:srgbClr val="ffffff"/>
              </a:solidFill>
              <a:latin typeface="Arial"/>
            </a:endParaRPr>
          </a:p>
        </p:txBody>
      </p:sp>
      <p:sp>
        <p:nvSpPr>
          <p:cNvPr id="90" name="Text 17"/>
          <p:cNvSpPr/>
          <p:nvPr/>
        </p:nvSpPr>
        <p:spPr>
          <a:xfrm>
            <a:off x="6144840" y="2853000"/>
            <a:ext cx="2521440" cy="17352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050" spc="-1" strike="noStrike">
                <a:solidFill>
                  <a:srgbClr val="e8f4fd"/>
                </a:solidFill>
                <a:latin typeface="Calibri"/>
              </a:rPr>
              <a:t>By tracking HOW H changes — amplitude variance, phase slope, Doppler spectrum — we infer presence, motion, gesture, or vital signs. No camera. No contact. No extra hardware.</a:t>
            </a:r>
            <a:endParaRPr b="0" lang="en-US" sz="1050" spc="-1" strike="noStrike">
              <a:solidFill>
                <a:srgbClr val="ffffff"/>
              </a:solidFill>
              <a:latin typeface="Arial"/>
            </a:endParaRPr>
          </a:p>
        </p:txBody>
      </p:sp>
      <p:sp>
        <p:nvSpPr>
          <p:cNvPr id="91" name="Shape 18"/>
          <p:cNvSpPr/>
          <p:nvPr/>
        </p:nvSpPr>
        <p:spPr>
          <a:xfrm>
            <a:off x="320040" y="4736520"/>
            <a:ext cx="8410320" cy="16236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2" name="Text 19"/>
          <p:cNvSpPr/>
          <p:nvPr/>
        </p:nvSpPr>
        <p:spPr>
          <a:xfrm>
            <a:off x="320040" y="4754880"/>
            <a:ext cx="8410320" cy="14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i="1" lang="en-US" sz="900" spc="-1" strike="noStrike">
                <a:solidFill>
                  <a:srgbClr val="8899aa"/>
                </a:solidFill>
                <a:latin typeface="Calibri"/>
              </a:rPr>
              <a:t>802.11bf standardises HOW devices exchange H measurements. What you do with them is still your engineering problem.</a:t>
            </a:r>
            <a:endParaRPr b="0" lang="en-US" sz="9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6"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597"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DEMO: RF-POSE + DENSEPOSE</a:t>
            </a:r>
            <a:endParaRPr b="0" lang="en-US" sz="750" spc="-1" strike="noStrike">
              <a:solidFill>
                <a:srgbClr val="ffffff"/>
              </a:solidFill>
              <a:latin typeface="Arial"/>
            </a:endParaRPr>
          </a:p>
        </p:txBody>
      </p:sp>
      <p:sp>
        <p:nvSpPr>
          <p:cNvPr id="1598" name="Text 3"/>
          <p:cNvSpPr/>
          <p:nvPr/>
        </p:nvSpPr>
        <p:spPr>
          <a:xfrm>
            <a:off x="320040" y="457200"/>
            <a:ext cx="8044560" cy="6836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400" spc="-1" strike="noStrike">
                <a:solidFill>
                  <a:srgbClr val="ffffff"/>
                </a:solidFill>
                <a:latin typeface="Calibri"/>
                <a:ea typeface="Calibri"/>
              </a:rPr>
              <a:t>Wi-Fi Body Pose — RF-Pose + DensePose on ESP32-C6</a:t>
            </a:r>
            <a:endParaRPr b="0" lang="en-US" sz="2400" spc="-1" strike="noStrike">
              <a:solidFill>
                <a:srgbClr val="ffffff"/>
              </a:solidFill>
              <a:latin typeface="Arial"/>
            </a:endParaRPr>
          </a:p>
        </p:txBody>
      </p:sp>
      <p:sp>
        <p:nvSpPr>
          <p:cNvPr id="1599" name="Text 4"/>
          <p:cNvSpPr/>
          <p:nvPr/>
        </p:nvSpPr>
        <p:spPr>
          <a:xfrm>
            <a:off x="320040" y="1143000"/>
            <a:ext cx="8044560" cy="381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600" spc="-1" strike="noStrike">
                <a:solidFill>
                  <a:srgbClr val="7b61ff"/>
                </a:solidFill>
                <a:latin typeface="Calibri"/>
              </a:rPr>
              <a:t>ESP32-C6 (CSI collector) → RF-Pose (body keypoints) → DensePose (UV surface mapping). No camera.</a:t>
            </a:r>
            <a:endParaRPr b="0" lang="en-US" sz="1600" spc="-1" strike="noStrike">
              <a:solidFill>
                <a:srgbClr val="ffffff"/>
              </a:solidFill>
              <a:latin typeface="Arial"/>
            </a:endParaRPr>
          </a:p>
        </p:txBody>
      </p:sp>
      <p:sp>
        <p:nvSpPr>
          <p:cNvPr id="1600" name="Shape 5"/>
          <p:cNvSpPr/>
          <p:nvPr/>
        </p:nvSpPr>
        <p:spPr>
          <a:xfrm>
            <a:off x="320040" y="157284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601" name="Shape 6"/>
          <p:cNvSpPr/>
          <p:nvPr/>
        </p:nvSpPr>
        <p:spPr>
          <a:xfrm>
            <a:off x="320040" y="1664280"/>
            <a:ext cx="4022640" cy="3135600"/>
          </a:xfrm>
          <a:prstGeom prst="rect">
            <a:avLst/>
          </a:prstGeom>
          <a:solidFill>
            <a:srgbClr val="112240"/>
          </a:solidFill>
          <a:ln w="190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02" name="Shape 7"/>
          <p:cNvSpPr/>
          <p:nvPr/>
        </p:nvSpPr>
        <p:spPr>
          <a:xfrm>
            <a:off x="320040" y="1664280"/>
            <a:ext cx="411264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603" name="Text 8"/>
          <p:cNvSpPr/>
          <p:nvPr/>
        </p:nvSpPr>
        <p:spPr>
          <a:xfrm>
            <a:off x="411480" y="1755720"/>
            <a:ext cx="3929760" cy="308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7b61ff"/>
                </a:solidFill>
                <a:latin typeface="Calibri"/>
              </a:rPr>
              <a:t>RuView — github.com/ruvnet/RuView</a:t>
            </a:r>
            <a:endParaRPr b="0" lang="en-US" sz="1200" spc="-1" strike="noStrike">
              <a:solidFill>
                <a:srgbClr val="ffffff"/>
              </a:solidFill>
              <a:latin typeface="Arial"/>
            </a:endParaRPr>
          </a:p>
        </p:txBody>
      </p:sp>
      <p:sp>
        <p:nvSpPr>
          <p:cNvPr id="1604" name="Text 9"/>
          <p:cNvSpPr/>
          <p:nvPr/>
        </p:nvSpPr>
        <p:spPr>
          <a:xfrm>
            <a:off x="411480" y="2103120"/>
            <a:ext cx="3929760" cy="2485080"/>
          </a:xfrm>
          <a:prstGeom prst="rect">
            <a:avLst/>
          </a:prstGeom>
          <a:noFill/>
          <a:ln w="0">
            <a:noFill/>
          </a:ln>
        </p:spPr>
        <p:style>
          <a:lnRef idx="0"/>
          <a:fillRef idx="0"/>
          <a:effectRef idx="0"/>
          <a:fontRef idx="minor"/>
        </p:style>
        <p:txBody>
          <a:bodyPr lIns="50760" rIns="50760" tIns="50760" bIns="50760" anchor="t">
            <a:noAutofit/>
          </a:bodyPr>
          <a:p>
            <a:pPr>
              <a:lnSpc>
                <a:spcPct val="100000"/>
              </a:lnSpc>
            </a:pPr>
            <a:r>
              <a:rPr b="0" lang="en-US" sz="950" spc="-1" strike="noStrike">
                <a:solidFill>
                  <a:srgbClr val="e8f4fd"/>
                </a:solidFill>
                <a:latin typeface="Calibri"/>
              </a:rPr>
              <a:t>Open-source Wi-Fi sensing framework targeting ESP32-C6 / C5 chipset</a:t>
            </a:r>
            <a:endParaRPr b="0" lang="en-US" sz="950" spc="-1" strike="noStrike">
              <a:solidFill>
                <a:srgbClr val="ffffff"/>
              </a:solidFill>
              <a:latin typeface="Arial"/>
            </a:endParaRPr>
          </a:p>
          <a:p>
            <a:pPr>
              <a:lnSpc>
                <a:spcPct val="100000"/>
              </a:lnSpc>
            </a:pPr>
            <a:endParaRPr b="0" lang="en-US" sz="950" spc="-1" strike="noStrike">
              <a:solidFill>
                <a:srgbClr val="ffffff"/>
              </a:solidFill>
              <a:latin typeface="Arial"/>
            </a:endParaRPr>
          </a:p>
          <a:p>
            <a:pPr defTabSz="914400">
              <a:lnSpc>
                <a:spcPct val="100000"/>
              </a:lnSpc>
              <a:tabLst>
                <a:tab algn="l" pos="0"/>
              </a:tabLst>
            </a:pPr>
            <a:endParaRPr b="0" lang="en-US" sz="950" spc="-1" strike="noStrike">
              <a:solidFill>
                <a:srgbClr val="ffffff"/>
              </a:solidFill>
              <a:latin typeface="Arial"/>
            </a:endParaRPr>
          </a:p>
          <a:p>
            <a:pPr defTabSz="914400">
              <a:lnSpc>
                <a:spcPct val="100000"/>
              </a:lnSpc>
              <a:tabLst>
                <a:tab algn="l" pos="0"/>
              </a:tabLst>
            </a:pPr>
            <a:r>
              <a:rPr b="1" lang="en-US" sz="950" spc="-1" strike="noStrike">
                <a:solidFill>
                  <a:srgbClr val="e8f4fd"/>
                </a:solidFill>
                <a:latin typeface="Calibri"/>
              </a:rPr>
              <a:t>What it does:</a:t>
            </a:r>
            <a:endParaRPr b="0" lang="en-US" sz="950" spc="-1" strike="noStrike">
              <a:solidFill>
                <a:srgbClr val="ffffff"/>
              </a:solidFill>
              <a:latin typeface="Arial"/>
            </a:endParaRPr>
          </a:p>
          <a:p>
            <a:pPr defTabSz="914400">
              <a:lnSpc>
                <a:spcPct val="100000"/>
              </a:lnSpc>
              <a:tabLst>
                <a:tab algn="l" pos="0"/>
              </a:tabLst>
            </a:pP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CSI collection via ESP-IDF Wi-Fi CSI APIs</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Per-packet H[Nrx×Ntx×Nsc] extraction</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Onboard FFT + feature pipeline</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MQTT/WebSocket output to inference host</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DensePose mapping via RF-Pose algorithm (MIT)</a:t>
            </a:r>
            <a:endParaRPr b="0" lang="en-US" sz="950" spc="-1" strike="noStrike">
              <a:solidFill>
                <a:srgbClr val="ffffff"/>
              </a:solidFill>
              <a:latin typeface="Arial"/>
            </a:endParaRPr>
          </a:p>
          <a:p>
            <a:pPr defTabSz="914400">
              <a:lnSpc>
                <a:spcPct val="100000"/>
              </a:lnSpc>
              <a:tabLst>
                <a:tab algn="l" pos="0"/>
              </a:tabLst>
            </a:pPr>
            <a:endParaRPr b="0" lang="en-US" sz="950" spc="-1" strike="noStrike">
              <a:solidFill>
                <a:srgbClr val="ffffff"/>
              </a:solidFill>
              <a:latin typeface="Arial"/>
            </a:endParaRPr>
          </a:p>
          <a:p>
            <a:pPr defTabSz="914400">
              <a:lnSpc>
                <a:spcPct val="100000"/>
              </a:lnSpc>
              <a:tabLst>
                <a:tab algn="l" pos="0"/>
              </a:tabLst>
            </a:pPr>
            <a:endParaRPr b="0" lang="en-US" sz="950" spc="-1" strike="noStrike">
              <a:solidFill>
                <a:srgbClr val="ffffff"/>
              </a:solidFill>
              <a:latin typeface="Arial"/>
            </a:endParaRPr>
          </a:p>
          <a:p>
            <a:pPr defTabSz="914400">
              <a:lnSpc>
                <a:spcPct val="100000"/>
              </a:lnSpc>
              <a:tabLst>
                <a:tab algn="l" pos="0"/>
              </a:tabLst>
            </a:pPr>
            <a:r>
              <a:rPr b="1" lang="en-US" sz="950" spc="-1" strike="noStrike">
                <a:solidFill>
                  <a:srgbClr val="e8f4fd"/>
                </a:solidFill>
                <a:latin typeface="Calibri"/>
              </a:rPr>
              <a:t>Hardware:</a:t>
            </a:r>
            <a:endParaRPr b="0" lang="en-US" sz="950" spc="-1" strike="noStrike">
              <a:solidFill>
                <a:srgbClr val="ffffff"/>
              </a:solidFill>
              <a:latin typeface="Arial"/>
            </a:endParaRPr>
          </a:p>
          <a:p>
            <a:pPr defTabSz="914400">
              <a:lnSpc>
                <a:spcPct val="100000"/>
              </a:lnSpc>
              <a:tabLst>
                <a:tab algn="l" pos="0"/>
              </a:tabLst>
            </a:pP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ESP32-C6 devkit (~$4 module)</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802.11ax (Wi-Fi 6) capable</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 </a:t>
            </a:r>
            <a:r>
              <a:rPr b="0" lang="en-US" sz="950" spc="-1" strike="noStrike">
                <a:solidFill>
                  <a:srgbClr val="e8f4fd"/>
                </a:solidFill>
                <a:latin typeface="Calibri"/>
              </a:rPr>
              <a:t>RISC-V + 512KB SRAM</a:t>
            </a:r>
            <a:endParaRPr b="0" lang="en-US" sz="950" spc="-1" strike="noStrike">
              <a:solidFill>
                <a:srgbClr val="ffffff"/>
              </a:solidFill>
              <a:latin typeface="Arial"/>
            </a:endParaRPr>
          </a:p>
        </p:txBody>
      </p:sp>
      <p:sp>
        <p:nvSpPr>
          <p:cNvPr id="1605" name="Shape 10"/>
          <p:cNvSpPr/>
          <p:nvPr/>
        </p:nvSpPr>
        <p:spPr>
          <a:xfrm>
            <a:off x="4617720" y="1664280"/>
            <a:ext cx="4204080" cy="301536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06" name="Shape 11"/>
          <p:cNvSpPr/>
          <p:nvPr/>
        </p:nvSpPr>
        <p:spPr>
          <a:xfrm>
            <a:off x="4617720" y="1664280"/>
            <a:ext cx="4204080" cy="5256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607" name="Text 12"/>
          <p:cNvSpPr/>
          <p:nvPr/>
        </p:nvSpPr>
        <p:spPr>
          <a:xfrm>
            <a:off x="4709160" y="1755720"/>
            <a:ext cx="4021200" cy="308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d4ff"/>
                </a:solidFill>
                <a:latin typeface="Calibri"/>
              </a:rPr>
              <a:t>System Architecture</a:t>
            </a:r>
            <a:endParaRPr b="0" lang="en-US" sz="1200" spc="-1" strike="noStrike">
              <a:solidFill>
                <a:srgbClr val="ffffff"/>
              </a:solidFill>
              <a:latin typeface="Arial"/>
            </a:endParaRPr>
          </a:p>
        </p:txBody>
      </p:sp>
      <p:sp>
        <p:nvSpPr>
          <p:cNvPr id="1608" name="Shape 13"/>
          <p:cNvSpPr/>
          <p:nvPr/>
        </p:nvSpPr>
        <p:spPr>
          <a:xfrm>
            <a:off x="4709160" y="2121480"/>
            <a:ext cx="3929760" cy="473400"/>
          </a:xfrm>
          <a:prstGeom prst="rect">
            <a:avLst/>
          </a:prstGeom>
          <a:solidFill>
            <a:srgbClr val="060c15"/>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09" name="Text 14"/>
          <p:cNvSpPr/>
          <p:nvPr/>
        </p:nvSpPr>
        <p:spPr>
          <a:xfrm>
            <a:off x="4800600" y="215784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ff9d"/>
                </a:solidFill>
                <a:latin typeface="Calibri"/>
              </a:rPr>
              <a:t>ESP32-C6</a:t>
            </a:r>
            <a:endParaRPr b="0" lang="en-US" sz="1000" spc="-1" strike="noStrike">
              <a:solidFill>
                <a:srgbClr val="ffffff"/>
              </a:solidFill>
              <a:latin typeface="Arial"/>
            </a:endParaRPr>
          </a:p>
        </p:txBody>
      </p:sp>
      <p:sp>
        <p:nvSpPr>
          <p:cNvPr id="1610" name="Text 15"/>
          <p:cNvSpPr/>
          <p:nvPr/>
        </p:nvSpPr>
        <p:spPr>
          <a:xfrm>
            <a:off x="4800600" y="2368440"/>
            <a:ext cx="37468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CSI collector</a:t>
            </a:r>
            <a:endParaRPr b="0" lang="en-US" sz="850" spc="-1" strike="noStrike">
              <a:solidFill>
                <a:srgbClr val="ffffff"/>
              </a:solidFill>
              <a:latin typeface="Arial"/>
            </a:endParaRPr>
          </a:p>
          <a:p>
            <a:pPr defTabSz="914400">
              <a:lnSpc>
                <a:spcPct val="100000"/>
              </a:lnSpc>
              <a:tabLst>
                <a:tab algn="l" pos="0"/>
              </a:tabLst>
            </a:pPr>
            <a:r>
              <a:rPr b="0" lang="en-US" sz="850" spc="-1" strike="noStrike">
                <a:solidFill>
                  <a:srgbClr val="8899aa"/>
                </a:solidFill>
                <a:latin typeface="Calibri"/>
              </a:rPr>
              <a:t>802.11ax STA</a:t>
            </a:r>
            <a:endParaRPr b="0" lang="en-US" sz="850" spc="-1" strike="noStrike">
              <a:solidFill>
                <a:srgbClr val="ffffff"/>
              </a:solidFill>
              <a:latin typeface="Arial"/>
            </a:endParaRPr>
          </a:p>
        </p:txBody>
      </p:sp>
      <p:sp>
        <p:nvSpPr>
          <p:cNvPr id="1611" name="Text 16"/>
          <p:cNvSpPr/>
          <p:nvPr/>
        </p:nvSpPr>
        <p:spPr>
          <a:xfrm>
            <a:off x="6400800" y="2578680"/>
            <a:ext cx="272160" cy="1807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00ff9d"/>
                </a:solidFill>
                <a:latin typeface="Calibri"/>
              </a:rPr>
              <a:t>↓</a:t>
            </a:r>
            <a:endParaRPr b="0" lang="en-US" sz="1000" spc="-1" strike="noStrike">
              <a:solidFill>
                <a:srgbClr val="ffffff"/>
              </a:solidFill>
              <a:latin typeface="Arial"/>
            </a:endParaRPr>
          </a:p>
        </p:txBody>
      </p:sp>
      <p:sp>
        <p:nvSpPr>
          <p:cNvPr id="1612" name="Shape 17"/>
          <p:cNvSpPr/>
          <p:nvPr/>
        </p:nvSpPr>
        <p:spPr>
          <a:xfrm>
            <a:off x="4709160" y="2706480"/>
            <a:ext cx="3929760" cy="473400"/>
          </a:xfrm>
          <a:prstGeom prst="rect">
            <a:avLst/>
          </a:prstGeom>
          <a:solidFill>
            <a:srgbClr val="060c15"/>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13" name="Text 18"/>
          <p:cNvSpPr/>
          <p:nvPr/>
        </p:nvSpPr>
        <p:spPr>
          <a:xfrm>
            <a:off x="4800600" y="274320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ESP-IDF Pipeline</a:t>
            </a:r>
            <a:endParaRPr b="0" lang="en-US" sz="1000" spc="-1" strike="noStrike">
              <a:solidFill>
                <a:srgbClr val="ffffff"/>
              </a:solidFill>
              <a:latin typeface="Arial"/>
            </a:endParaRPr>
          </a:p>
        </p:txBody>
      </p:sp>
      <p:sp>
        <p:nvSpPr>
          <p:cNvPr id="1614" name="Text 19"/>
          <p:cNvSpPr/>
          <p:nvPr/>
        </p:nvSpPr>
        <p:spPr>
          <a:xfrm>
            <a:off x="4800600" y="2953440"/>
            <a:ext cx="37468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FFT · variance · phase diff</a:t>
            </a:r>
            <a:endParaRPr b="0" lang="en-US" sz="850" spc="-1" strike="noStrike">
              <a:solidFill>
                <a:srgbClr val="ffffff"/>
              </a:solidFill>
              <a:latin typeface="Arial"/>
            </a:endParaRPr>
          </a:p>
        </p:txBody>
      </p:sp>
      <p:sp>
        <p:nvSpPr>
          <p:cNvPr id="1615" name="Text 20"/>
          <p:cNvSpPr/>
          <p:nvPr/>
        </p:nvSpPr>
        <p:spPr>
          <a:xfrm>
            <a:off x="6400800" y="3163680"/>
            <a:ext cx="272160" cy="1807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00d4ff"/>
                </a:solidFill>
                <a:latin typeface="Calibri"/>
              </a:rPr>
              <a:t>↓</a:t>
            </a:r>
            <a:endParaRPr b="0" lang="en-US" sz="1000" spc="-1" strike="noStrike">
              <a:solidFill>
                <a:srgbClr val="ffffff"/>
              </a:solidFill>
              <a:latin typeface="Arial"/>
            </a:endParaRPr>
          </a:p>
        </p:txBody>
      </p:sp>
      <p:sp>
        <p:nvSpPr>
          <p:cNvPr id="1616" name="Shape 21"/>
          <p:cNvSpPr/>
          <p:nvPr/>
        </p:nvSpPr>
        <p:spPr>
          <a:xfrm>
            <a:off x="4709160" y="3291840"/>
            <a:ext cx="3929760" cy="473400"/>
          </a:xfrm>
          <a:prstGeom prst="rect">
            <a:avLst/>
          </a:prstGeom>
          <a:solidFill>
            <a:srgbClr val="060c15"/>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17" name="Text 22"/>
          <p:cNvSpPr/>
          <p:nvPr/>
        </p:nvSpPr>
        <p:spPr>
          <a:xfrm>
            <a:off x="4800600" y="332856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7b61ff"/>
                </a:solidFill>
                <a:latin typeface="Calibri"/>
              </a:rPr>
              <a:t>Edge Host / Cloud</a:t>
            </a:r>
            <a:endParaRPr b="0" lang="en-US" sz="1000" spc="-1" strike="noStrike">
              <a:solidFill>
                <a:srgbClr val="ffffff"/>
              </a:solidFill>
              <a:latin typeface="Arial"/>
            </a:endParaRPr>
          </a:p>
        </p:txBody>
      </p:sp>
      <p:sp>
        <p:nvSpPr>
          <p:cNvPr id="1618" name="Text 23"/>
          <p:cNvSpPr/>
          <p:nvPr/>
        </p:nvSpPr>
        <p:spPr>
          <a:xfrm>
            <a:off x="4800600" y="3538800"/>
            <a:ext cx="37468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RF-Pose model</a:t>
            </a:r>
            <a:endParaRPr b="0" lang="en-US" sz="850" spc="-1" strike="noStrike">
              <a:solidFill>
                <a:srgbClr val="ffffff"/>
              </a:solidFill>
              <a:latin typeface="Arial"/>
            </a:endParaRPr>
          </a:p>
          <a:p>
            <a:pPr defTabSz="914400">
              <a:lnSpc>
                <a:spcPct val="100000"/>
              </a:lnSpc>
              <a:tabLst>
                <a:tab algn="l" pos="0"/>
              </a:tabLst>
            </a:pPr>
            <a:r>
              <a:rPr b="0" lang="en-US" sz="850" spc="-1" strike="noStrike">
                <a:solidFill>
                  <a:srgbClr val="8899aa"/>
                </a:solidFill>
                <a:latin typeface="Calibri"/>
              </a:rPr>
              <a:t>DensePose UV mapping</a:t>
            </a:r>
            <a:endParaRPr b="0" lang="en-US" sz="850" spc="-1" strike="noStrike">
              <a:solidFill>
                <a:srgbClr val="ffffff"/>
              </a:solidFill>
              <a:latin typeface="Arial"/>
            </a:endParaRPr>
          </a:p>
        </p:txBody>
      </p:sp>
      <p:sp>
        <p:nvSpPr>
          <p:cNvPr id="1619" name="Text 24"/>
          <p:cNvSpPr/>
          <p:nvPr/>
        </p:nvSpPr>
        <p:spPr>
          <a:xfrm>
            <a:off x="6400800" y="3749040"/>
            <a:ext cx="272160" cy="1807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7b61ff"/>
                </a:solidFill>
                <a:latin typeface="Calibri"/>
              </a:rPr>
              <a:t>↓</a:t>
            </a:r>
            <a:endParaRPr b="0" lang="en-US" sz="1000" spc="-1" strike="noStrike">
              <a:solidFill>
                <a:srgbClr val="ffffff"/>
              </a:solidFill>
              <a:latin typeface="Arial"/>
            </a:endParaRPr>
          </a:p>
        </p:txBody>
      </p:sp>
      <p:sp>
        <p:nvSpPr>
          <p:cNvPr id="1620" name="Shape 25"/>
          <p:cNvSpPr/>
          <p:nvPr/>
        </p:nvSpPr>
        <p:spPr>
          <a:xfrm>
            <a:off x="4709160" y="3877200"/>
            <a:ext cx="3929760" cy="473400"/>
          </a:xfrm>
          <a:prstGeom prst="rect">
            <a:avLst/>
          </a:prstGeom>
          <a:solidFill>
            <a:srgbClr val="060c15"/>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21" name="Text 26"/>
          <p:cNvSpPr/>
          <p:nvPr/>
        </p:nvSpPr>
        <p:spPr>
          <a:xfrm>
            <a:off x="4800600" y="3913560"/>
            <a:ext cx="182664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b830"/>
                </a:solidFill>
                <a:latin typeface="Calibri"/>
              </a:rPr>
              <a:t>Output</a:t>
            </a:r>
            <a:endParaRPr b="0" lang="en-US" sz="1000" spc="-1" strike="noStrike">
              <a:solidFill>
                <a:srgbClr val="ffffff"/>
              </a:solidFill>
              <a:latin typeface="Arial"/>
            </a:endParaRPr>
          </a:p>
        </p:txBody>
      </p:sp>
      <p:sp>
        <p:nvSpPr>
          <p:cNvPr id="1622" name="Text 27"/>
          <p:cNvSpPr/>
          <p:nvPr/>
        </p:nvSpPr>
        <p:spPr>
          <a:xfrm>
            <a:off x="4800600" y="4123800"/>
            <a:ext cx="374688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Body keypoints · presence · BPM</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3"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624"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RF-POSE DETAIL</a:t>
            </a:r>
            <a:endParaRPr b="0" lang="en-US" sz="750" spc="-1" strike="noStrike">
              <a:solidFill>
                <a:srgbClr val="ffffff"/>
              </a:solidFill>
              <a:latin typeface="Arial"/>
            </a:endParaRPr>
          </a:p>
        </p:txBody>
      </p:sp>
      <p:sp>
        <p:nvSpPr>
          <p:cNvPr id="1625"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RF-Pose: From CSI to Body Keypoints</a:t>
            </a:r>
            <a:endParaRPr b="0" lang="en-US" sz="2600" spc="-1" strike="noStrike">
              <a:solidFill>
                <a:srgbClr val="ffffff"/>
              </a:solidFill>
              <a:latin typeface="Arial"/>
            </a:endParaRPr>
          </a:p>
        </p:txBody>
      </p:sp>
      <p:sp>
        <p:nvSpPr>
          <p:cNvPr id="1626"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627"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MIT CSAIL — Zhao et al. (2018) — Through-wall human pose estimation via RF signals</a:t>
            </a:r>
            <a:endParaRPr b="0" lang="en-US" sz="950" spc="-1" strike="noStrike">
              <a:solidFill>
                <a:srgbClr val="ffffff"/>
              </a:solidFill>
              <a:latin typeface="Arial"/>
            </a:endParaRPr>
          </a:p>
        </p:txBody>
      </p:sp>
      <p:sp>
        <p:nvSpPr>
          <p:cNvPr id="1628" name="Shape 5"/>
          <p:cNvSpPr/>
          <p:nvPr/>
        </p:nvSpPr>
        <p:spPr>
          <a:xfrm>
            <a:off x="320040" y="1517760"/>
            <a:ext cx="2055240" cy="315252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29" name="Shape 6"/>
          <p:cNvSpPr/>
          <p:nvPr/>
        </p:nvSpPr>
        <p:spPr>
          <a:xfrm>
            <a:off x="320040" y="1517760"/>
            <a:ext cx="2055240" cy="52560"/>
          </a:xfrm>
          <a:prstGeom prst="rect">
            <a:avLst/>
          </a:prstGeom>
          <a:solidFill>
            <a:srgbClr val="00ff9d"/>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630" name="Shape 7"/>
          <p:cNvSpPr/>
          <p:nvPr/>
        </p:nvSpPr>
        <p:spPr>
          <a:xfrm>
            <a:off x="1124640" y="1517760"/>
            <a:ext cx="455040" cy="4550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31" name="Text 8"/>
          <p:cNvSpPr/>
          <p:nvPr/>
        </p:nvSpPr>
        <p:spPr>
          <a:xfrm>
            <a:off x="1124640" y="1527120"/>
            <a:ext cx="45504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a0f1a"/>
                </a:solidFill>
                <a:latin typeface="Calibri"/>
              </a:rPr>
              <a:t>1</a:t>
            </a:r>
            <a:endParaRPr b="0" lang="en-US" sz="2000" spc="-1" strike="noStrike">
              <a:solidFill>
                <a:srgbClr val="ffffff"/>
              </a:solidFill>
              <a:latin typeface="Arial"/>
            </a:endParaRPr>
          </a:p>
        </p:txBody>
      </p:sp>
      <p:sp>
        <p:nvSpPr>
          <p:cNvPr id="1632" name="Text 9"/>
          <p:cNvSpPr/>
          <p:nvPr/>
        </p:nvSpPr>
        <p:spPr>
          <a:xfrm>
            <a:off x="411480" y="2030040"/>
            <a:ext cx="187236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00ff9d"/>
                </a:solidFill>
                <a:latin typeface="Calibri"/>
              </a:rPr>
              <a:t>RF Signal</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00ff9d"/>
                </a:solidFill>
                <a:latin typeface="Calibri"/>
              </a:rPr>
              <a:t>Capture</a:t>
            </a:r>
            <a:endParaRPr b="0" lang="en-US" sz="1100" spc="-1" strike="noStrike">
              <a:solidFill>
                <a:srgbClr val="ffffff"/>
              </a:solidFill>
              <a:latin typeface="Arial"/>
            </a:endParaRPr>
          </a:p>
        </p:txBody>
      </p:sp>
      <p:sp>
        <p:nvSpPr>
          <p:cNvPr id="1633" name="Text 10"/>
          <p:cNvSpPr/>
          <p:nvPr/>
        </p:nvSpPr>
        <p:spPr>
          <a:xfrm>
            <a:off x="411480" y="2523600"/>
            <a:ext cx="1872360" cy="20095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60 GHz radar or</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Wi-Fi 5 GHz CSI</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(ESP32-C6 / 802.11bf SR)</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Horizontal + Vertical</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antenna pair</a:t>
            </a:r>
            <a:endParaRPr b="0" lang="en-US" sz="950" spc="-1" strike="noStrike">
              <a:solidFill>
                <a:srgbClr val="ffffff"/>
              </a:solidFill>
              <a:latin typeface="Arial"/>
            </a:endParaRPr>
          </a:p>
        </p:txBody>
      </p:sp>
      <p:sp>
        <p:nvSpPr>
          <p:cNvPr id="1634" name="Shape 11"/>
          <p:cNvSpPr/>
          <p:nvPr/>
        </p:nvSpPr>
        <p:spPr>
          <a:xfrm>
            <a:off x="2496240" y="1517760"/>
            <a:ext cx="2055240" cy="315252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35" name="Shape 12"/>
          <p:cNvSpPr/>
          <p:nvPr/>
        </p:nvSpPr>
        <p:spPr>
          <a:xfrm>
            <a:off x="2496240" y="1517760"/>
            <a:ext cx="2055240" cy="5256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636" name="Shape 13"/>
          <p:cNvSpPr/>
          <p:nvPr/>
        </p:nvSpPr>
        <p:spPr>
          <a:xfrm>
            <a:off x="3300840" y="1517760"/>
            <a:ext cx="455040" cy="4550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37" name="Text 14"/>
          <p:cNvSpPr/>
          <p:nvPr/>
        </p:nvSpPr>
        <p:spPr>
          <a:xfrm>
            <a:off x="3300840" y="1527120"/>
            <a:ext cx="45504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a0f1a"/>
                </a:solidFill>
                <a:latin typeface="Calibri"/>
              </a:rPr>
              <a:t>2</a:t>
            </a:r>
            <a:endParaRPr b="0" lang="en-US" sz="2000" spc="-1" strike="noStrike">
              <a:solidFill>
                <a:srgbClr val="ffffff"/>
              </a:solidFill>
              <a:latin typeface="Arial"/>
            </a:endParaRPr>
          </a:p>
        </p:txBody>
      </p:sp>
      <p:sp>
        <p:nvSpPr>
          <p:cNvPr id="1638" name="Text 15"/>
          <p:cNvSpPr/>
          <p:nvPr/>
        </p:nvSpPr>
        <p:spPr>
          <a:xfrm>
            <a:off x="2587680" y="2030040"/>
            <a:ext cx="187236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00d4ff"/>
                </a:solidFill>
                <a:latin typeface="Calibri"/>
              </a:rPr>
              <a:t>Spatio-temporal</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00d4ff"/>
                </a:solidFill>
                <a:latin typeface="Calibri"/>
              </a:rPr>
              <a:t>Encoding</a:t>
            </a:r>
            <a:endParaRPr b="0" lang="en-US" sz="1100" spc="-1" strike="noStrike">
              <a:solidFill>
                <a:srgbClr val="ffffff"/>
              </a:solidFill>
              <a:latin typeface="Arial"/>
            </a:endParaRPr>
          </a:p>
        </p:txBody>
      </p:sp>
      <p:sp>
        <p:nvSpPr>
          <p:cNvPr id="1639" name="Text 16"/>
          <p:cNvSpPr/>
          <p:nvPr/>
        </p:nvSpPr>
        <p:spPr>
          <a:xfrm>
            <a:off x="2587680" y="2523600"/>
            <a:ext cx="1872360" cy="20095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CSI frames stacked</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into heatmap tensor</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[time × antenna × freq]</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Captures motion trajectory</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per body part</a:t>
            </a:r>
            <a:endParaRPr b="0" lang="en-US" sz="950" spc="-1" strike="noStrike">
              <a:solidFill>
                <a:srgbClr val="ffffff"/>
              </a:solidFill>
              <a:latin typeface="Arial"/>
            </a:endParaRPr>
          </a:p>
        </p:txBody>
      </p:sp>
      <p:sp>
        <p:nvSpPr>
          <p:cNvPr id="1640" name="Shape 17"/>
          <p:cNvSpPr/>
          <p:nvPr/>
        </p:nvSpPr>
        <p:spPr>
          <a:xfrm>
            <a:off x="4672440" y="1517760"/>
            <a:ext cx="2055240" cy="3152520"/>
          </a:xfrm>
          <a:prstGeom prst="rect">
            <a:avLst/>
          </a:prstGeom>
          <a:solidFill>
            <a:srgbClr val="112240"/>
          </a:solidFill>
          <a:ln w="190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41" name="Shape 18"/>
          <p:cNvSpPr/>
          <p:nvPr/>
        </p:nvSpPr>
        <p:spPr>
          <a:xfrm>
            <a:off x="4672440" y="1517760"/>
            <a:ext cx="205524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642" name="Shape 19"/>
          <p:cNvSpPr/>
          <p:nvPr/>
        </p:nvSpPr>
        <p:spPr>
          <a:xfrm>
            <a:off x="5477400" y="1517760"/>
            <a:ext cx="455040" cy="455040"/>
          </a:xfrm>
          <a:prstGeom prst="rect">
            <a:avLst/>
          </a:prstGeom>
          <a:solidFill>
            <a:srgbClr val="7b61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43" name="Text 20"/>
          <p:cNvSpPr/>
          <p:nvPr/>
        </p:nvSpPr>
        <p:spPr>
          <a:xfrm>
            <a:off x="5477400" y="1527120"/>
            <a:ext cx="45504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a0f1a"/>
                </a:solidFill>
                <a:latin typeface="Calibri"/>
              </a:rPr>
              <a:t>3</a:t>
            </a:r>
            <a:endParaRPr b="0" lang="en-US" sz="2000" spc="-1" strike="noStrike">
              <a:solidFill>
                <a:srgbClr val="ffffff"/>
              </a:solidFill>
              <a:latin typeface="Arial"/>
            </a:endParaRPr>
          </a:p>
        </p:txBody>
      </p:sp>
      <p:sp>
        <p:nvSpPr>
          <p:cNvPr id="1644" name="Text 21"/>
          <p:cNvSpPr/>
          <p:nvPr/>
        </p:nvSpPr>
        <p:spPr>
          <a:xfrm>
            <a:off x="4763880" y="2030040"/>
            <a:ext cx="187236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7b61ff"/>
                </a:solidFill>
                <a:latin typeface="Calibri"/>
              </a:rPr>
              <a:t>CNN Pose</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7b61ff"/>
                </a:solidFill>
                <a:latin typeface="Calibri"/>
              </a:rPr>
              <a:t>Estimation</a:t>
            </a:r>
            <a:endParaRPr b="0" lang="en-US" sz="1100" spc="-1" strike="noStrike">
              <a:solidFill>
                <a:srgbClr val="ffffff"/>
              </a:solidFill>
              <a:latin typeface="Arial"/>
            </a:endParaRPr>
          </a:p>
        </p:txBody>
      </p:sp>
      <p:sp>
        <p:nvSpPr>
          <p:cNvPr id="1645" name="Text 22"/>
          <p:cNvSpPr/>
          <p:nvPr/>
        </p:nvSpPr>
        <p:spPr>
          <a:xfrm>
            <a:off x="4763880" y="2523600"/>
            <a:ext cx="1872360" cy="20095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Encoder-decoder CNN</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trained on paired</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RF + optical data</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Outputs 14 skeleton</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keypoints</a:t>
            </a:r>
            <a:endParaRPr b="0" lang="en-US" sz="950" spc="-1" strike="noStrike">
              <a:solidFill>
                <a:srgbClr val="ffffff"/>
              </a:solidFill>
              <a:latin typeface="Arial"/>
            </a:endParaRPr>
          </a:p>
        </p:txBody>
      </p:sp>
      <p:sp>
        <p:nvSpPr>
          <p:cNvPr id="1646" name="Shape 23"/>
          <p:cNvSpPr/>
          <p:nvPr/>
        </p:nvSpPr>
        <p:spPr>
          <a:xfrm>
            <a:off x="6849000" y="1517760"/>
            <a:ext cx="2055240" cy="3152520"/>
          </a:xfrm>
          <a:prstGeom prst="rect">
            <a:avLst/>
          </a:prstGeom>
          <a:solidFill>
            <a:srgbClr val="112240"/>
          </a:solidFill>
          <a:ln w="190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47" name="Shape 24"/>
          <p:cNvSpPr/>
          <p:nvPr/>
        </p:nvSpPr>
        <p:spPr>
          <a:xfrm>
            <a:off x="6849000" y="1517760"/>
            <a:ext cx="2055240" cy="52560"/>
          </a:xfrm>
          <a:prstGeom prst="rect">
            <a:avLst/>
          </a:prstGeom>
          <a:solidFill>
            <a:srgbClr val="ffb830"/>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648" name="Shape 25"/>
          <p:cNvSpPr/>
          <p:nvPr/>
        </p:nvSpPr>
        <p:spPr>
          <a:xfrm>
            <a:off x="7653600" y="1517760"/>
            <a:ext cx="455040" cy="45504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49" name="Text 26"/>
          <p:cNvSpPr/>
          <p:nvPr/>
        </p:nvSpPr>
        <p:spPr>
          <a:xfrm>
            <a:off x="7653600" y="1527120"/>
            <a:ext cx="45504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a0f1a"/>
                </a:solidFill>
                <a:latin typeface="Calibri"/>
              </a:rPr>
              <a:t>4</a:t>
            </a:r>
            <a:endParaRPr b="0" lang="en-US" sz="2000" spc="-1" strike="noStrike">
              <a:solidFill>
                <a:srgbClr val="ffffff"/>
              </a:solidFill>
              <a:latin typeface="Arial"/>
            </a:endParaRPr>
          </a:p>
        </p:txBody>
      </p:sp>
      <p:sp>
        <p:nvSpPr>
          <p:cNvPr id="1650" name="Text 27"/>
          <p:cNvSpPr/>
          <p:nvPr/>
        </p:nvSpPr>
        <p:spPr>
          <a:xfrm>
            <a:off x="6940440" y="2030040"/>
            <a:ext cx="187236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100" spc="-1" strike="noStrike">
                <a:solidFill>
                  <a:srgbClr val="ffb830"/>
                </a:solidFill>
                <a:latin typeface="Calibri"/>
              </a:rPr>
              <a:t>DensePose</a:t>
            </a:r>
            <a:endParaRPr b="0" lang="en-US" sz="1100" spc="-1" strike="noStrike">
              <a:solidFill>
                <a:srgbClr val="ffffff"/>
              </a:solidFill>
              <a:latin typeface="Arial"/>
            </a:endParaRPr>
          </a:p>
          <a:p>
            <a:pPr defTabSz="914400">
              <a:lnSpc>
                <a:spcPct val="100000"/>
              </a:lnSpc>
              <a:tabLst>
                <a:tab algn="l" pos="0"/>
              </a:tabLst>
            </a:pPr>
            <a:r>
              <a:rPr b="1" lang="en-US" sz="1100" spc="-1" strike="noStrike">
                <a:solidFill>
                  <a:srgbClr val="ffb830"/>
                </a:solidFill>
                <a:latin typeface="Calibri"/>
              </a:rPr>
              <a:t>UV Mapping</a:t>
            </a:r>
            <a:endParaRPr b="0" lang="en-US" sz="1100" spc="-1" strike="noStrike">
              <a:solidFill>
                <a:srgbClr val="ffffff"/>
              </a:solidFill>
              <a:latin typeface="Arial"/>
            </a:endParaRPr>
          </a:p>
        </p:txBody>
      </p:sp>
      <p:sp>
        <p:nvSpPr>
          <p:cNvPr id="1651" name="Text 28"/>
          <p:cNvSpPr/>
          <p:nvPr/>
        </p:nvSpPr>
        <p:spPr>
          <a:xfrm>
            <a:off x="6940440" y="2523600"/>
            <a:ext cx="1872360" cy="20095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facebookresearch/</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DensePose maps</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keypoints to full</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body surface UV</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e8f4fd"/>
                </a:solidFill>
                <a:latin typeface="Calibri"/>
              </a:rPr>
              <a:t>coordinates</a:t>
            </a:r>
            <a:endParaRPr b="0" lang="en-US" sz="950" spc="-1" strike="noStrike">
              <a:solidFill>
                <a:srgbClr val="ffffff"/>
              </a:solidFill>
              <a:latin typeface="Arial"/>
            </a:endParaRPr>
          </a:p>
        </p:txBody>
      </p:sp>
      <p:sp>
        <p:nvSpPr>
          <p:cNvPr id="1652" name="Text 29"/>
          <p:cNvSpPr/>
          <p:nvPr/>
        </p:nvSpPr>
        <p:spPr>
          <a:xfrm>
            <a:off x="2377440" y="3017520"/>
            <a:ext cx="12600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400" spc="-1" strike="noStrike">
                <a:solidFill>
                  <a:srgbClr val="8899aa"/>
                </a:solidFill>
                <a:latin typeface="Calibri"/>
              </a:rPr>
              <a:t>→</a:t>
            </a:r>
            <a:endParaRPr b="0" lang="en-US" sz="1400" spc="-1" strike="noStrike">
              <a:solidFill>
                <a:srgbClr val="ffffff"/>
              </a:solidFill>
              <a:latin typeface="Arial"/>
            </a:endParaRPr>
          </a:p>
        </p:txBody>
      </p:sp>
      <p:sp>
        <p:nvSpPr>
          <p:cNvPr id="1653" name="Text 30"/>
          <p:cNvSpPr/>
          <p:nvPr/>
        </p:nvSpPr>
        <p:spPr>
          <a:xfrm>
            <a:off x="4553640" y="3017520"/>
            <a:ext cx="12600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400" spc="-1" strike="noStrike">
                <a:solidFill>
                  <a:srgbClr val="8899aa"/>
                </a:solidFill>
                <a:latin typeface="Calibri"/>
              </a:rPr>
              <a:t>→</a:t>
            </a:r>
            <a:endParaRPr b="0" lang="en-US" sz="1400" spc="-1" strike="noStrike">
              <a:solidFill>
                <a:srgbClr val="ffffff"/>
              </a:solidFill>
              <a:latin typeface="Arial"/>
            </a:endParaRPr>
          </a:p>
        </p:txBody>
      </p:sp>
      <p:sp>
        <p:nvSpPr>
          <p:cNvPr id="1654" name="Text 31"/>
          <p:cNvSpPr/>
          <p:nvPr/>
        </p:nvSpPr>
        <p:spPr>
          <a:xfrm>
            <a:off x="6729840" y="3017520"/>
            <a:ext cx="126000" cy="272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400" spc="-1" strike="noStrike">
                <a:solidFill>
                  <a:srgbClr val="8899aa"/>
                </a:solidFill>
                <a:latin typeface="Calibri"/>
              </a:rPr>
              <a:t>→</a:t>
            </a:r>
            <a:endParaRPr b="0" lang="en-US" sz="1400" spc="-1" strike="noStrike">
              <a:solidFill>
                <a:srgbClr val="ffffff"/>
              </a:solidFill>
              <a:latin typeface="Arial"/>
            </a:endParaRPr>
          </a:p>
        </p:txBody>
      </p:sp>
      <p:sp>
        <p:nvSpPr>
          <p:cNvPr id="1655" name="Text 32"/>
          <p:cNvSpPr/>
          <p:nvPr/>
        </p:nvSpPr>
        <p:spPr>
          <a:xfrm>
            <a:off x="320040" y="4663440"/>
            <a:ext cx="841032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00" spc="-1" strike="noStrike">
                <a:solidFill>
                  <a:srgbClr val="00ff9d"/>
                </a:solidFill>
                <a:latin typeface="Calibri"/>
              </a:rPr>
              <a:t>ESP32-C6: CSI collection working · RF-Pose inference: in progress</a:t>
            </a:r>
            <a:endParaRPr b="0" lang="en-US" sz="9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6"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657"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MARKET INTEL</a:t>
            </a:r>
            <a:endParaRPr b="0" lang="en-US" sz="750" spc="-1" strike="noStrike">
              <a:solidFill>
                <a:srgbClr val="ffffff"/>
              </a:solidFill>
              <a:latin typeface="Arial"/>
            </a:endParaRPr>
          </a:p>
        </p:txBody>
      </p:sp>
      <p:sp>
        <p:nvSpPr>
          <p:cNvPr id="1658"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Wi-Fi Sensing — Industry Momentum 2025-26</a:t>
            </a:r>
            <a:endParaRPr b="0" lang="en-US" sz="2600" spc="-1" strike="noStrike">
              <a:solidFill>
                <a:srgbClr val="ffffff"/>
              </a:solidFill>
              <a:latin typeface="Arial"/>
            </a:endParaRPr>
          </a:p>
        </p:txBody>
      </p:sp>
      <p:sp>
        <p:nvSpPr>
          <p:cNvPr id="1659"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660" name="Shape 4"/>
          <p:cNvSpPr/>
          <p:nvPr/>
        </p:nvSpPr>
        <p:spPr>
          <a:xfrm>
            <a:off x="320040" y="1243440"/>
            <a:ext cx="8410320" cy="802440"/>
          </a:xfrm>
          <a:prstGeom prst="rect">
            <a:avLst/>
          </a:prstGeom>
          <a:solidFill>
            <a:srgbClr val="11224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61" name="Text 5"/>
          <p:cNvSpPr/>
          <p:nvPr/>
        </p:nvSpPr>
        <p:spPr>
          <a:xfrm>
            <a:off x="502920" y="1298520"/>
            <a:ext cx="1826640" cy="381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400" spc="-1" strike="noStrike">
                <a:solidFill>
                  <a:srgbClr val="ffb830"/>
                </a:solidFill>
                <a:latin typeface="Calibri"/>
              </a:rPr>
              <a:t>$24B</a:t>
            </a:r>
            <a:endParaRPr b="0" lang="en-US" sz="2400" spc="-1" strike="noStrike">
              <a:solidFill>
                <a:srgbClr val="ffffff"/>
              </a:solidFill>
              <a:latin typeface="Arial"/>
            </a:endParaRPr>
          </a:p>
        </p:txBody>
      </p:sp>
      <p:sp>
        <p:nvSpPr>
          <p:cNvPr id="1662" name="Text 6"/>
          <p:cNvSpPr/>
          <p:nvPr/>
        </p:nvSpPr>
        <p:spPr>
          <a:xfrm>
            <a:off x="502920" y="1682640"/>
            <a:ext cx="182664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8899aa"/>
                </a:solidFill>
                <a:latin typeface="Calibri"/>
              </a:rPr>
              <a:t>Wi-Fi Chipset Market</a:t>
            </a:r>
            <a:endParaRPr b="0" lang="en-US" sz="800" spc="-1" strike="noStrike">
              <a:solidFill>
                <a:srgbClr val="ffffff"/>
              </a:solidFill>
              <a:latin typeface="Arial"/>
            </a:endParaRPr>
          </a:p>
          <a:p>
            <a:pPr algn="ctr" defTabSz="914400">
              <a:lnSpc>
                <a:spcPct val="100000"/>
              </a:lnSpc>
              <a:tabLst>
                <a:tab algn="l" pos="0"/>
              </a:tabLst>
            </a:pPr>
            <a:r>
              <a:rPr b="0" lang="en-US" sz="800" spc="-1" strike="noStrike">
                <a:solidFill>
                  <a:srgbClr val="8899aa"/>
                </a:solidFill>
                <a:latin typeface="Calibri"/>
              </a:rPr>
              <a:t>(2025)</a:t>
            </a:r>
            <a:endParaRPr b="0" lang="en-US" sz="800" spc="-1" strike="noStrike">
              <a:solidFill>
                <a:srgbClr val="ffffff"/>
              </a:solidFill>
              <a:latin typeface="Arial"/>
            </a:endParaRPr>
          </a:p>
        </p:txBody>
      </p:sp>
      <p:sp>
        <p:nvSpPr>
          <p:cNvPr id="1663" name="Text 7"/>
          <p:cNvSpPr/>
          <p:nvPr/>
        </p:nvSpPr>
        <p:spPr>
          <a:xfrm>
            <a:off x="2606040" y="1298520"/>
            <a:ext cx="1826640" cy="381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400" spc="-1" strike="noStrike">
                <a:solidFill>
                  <a:srgbClr val="ffb830"/>
                </a:solidFill>
                <a:latin typeface="Calibri"/>
              </a:rPr>
              <a:t>$34B</a:t>
            </a:r>
            <a:endParaRPr b="0" lang="en-US" sz="2400" spc="-1" strike="noStrike">
              <a:solidFill>
                <a:srgbClr val="ffffff"/>
              </a:solidFill>
              <a:latin typeface="Arial"/>
            </a:endParaRPr>
          </a:p>
        </p:txBody>
      </p:sp>
      <p:sp>
        <p:nvSpPr>
          <p:cNvPr id="1664" name="Text 8"/>
          <p:cNvSpPr/>
          <p:nvPr/>
        </p:nvSpPr>
        <p:spPr>
          <a:xfrm>
            <a:off x="2606040" y="1682640"/>
            <a:ext cx="182664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8899aa"/>
                </a:solidFill>
                <a:latin typeface="Calibri"/>
              </a:rPr>
              <a:t>Projected 2030</a:t>
            </a:r>
            <a:endParaRPr b="0" lang="en-US" sz="800" spc="-1" strike="noStrike">
              <a:solidFill>
                <a:srgbClr val="ffffff"/>
              </a:solidFill>
              <a:latin typeface="Arial"/>
            </a:endParaRPr>
          </a:p>
          <a:p>
            <a:pPr algn="ctr" defTabSz="914400">
              <a:lnSpc>
                <a:spcPct val="100000"/>
              </a:lnSpc>
              <a:tabLst>
                <a:tab algn="l" pos="0"/>
              </a:tabLst>
            </a:pPr>
            <a:r>
              <a:rPr b="0" lang="en-US" sz="800" spc="-1" strike="noStrike">
                <a:solidFill>
                  <a:srgbClr val="8899aa"/>
                </a:solidFill>
                <a:latin typeface="Calibri"/>
              </a:rPr>
              <a:t>(6.7% CAGR)</a:t>
            </a:r>
            <a:endParaRPr b="0" lang="en-US" sz="800" spc="-1" strike="noStrike">
              <a:solidFill>
                <a:srgbClr val="ffffff"/>
              </a:solidFill>
              <a:latin typeface="Arial"/>
            </a:endParaRPr>
          </a:p>
        </p:txBody>
      </p:sp>
      <p:sp>
        <p:nvSpPr>
          <p:cNvPr id="1665" name="Text 9"/>
          <p:cNvSpPr/>
          <p:nvPr/>
        </p:nvSpPr>
        <p:spPr>
          <a:xfrm>
            <a:off x="4709160" y="1298520"/>
            <a:ext cx="1826640" cy="381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400" spc="-1" strike="noStrike">
                <a:solidFill>
                  <a:srgbClr val="ffb830"/>
                </a:solidFill>
                <a:latin typeface="Calibri"/>
              </a:rPr>
              <a:t>18M</a:t>
            </a:r>
            <a:endParaRPr b="0" lang="en-US" sz="2400" spc="-1" strike="noStrike">
              <a:solidFill>
                <a:srgbClr val="ffffff"/>
              </a:solidFill>
              <a:latin typeface="Arial"/>
            </a:endParaRPr>
          </a:p>
        </p:txBody>
      </p:sp>
      <p:sp>
        <p:nvSpPr>
          <p:cNvPr id="1666" name="Text 10"/>
          <p:cNvSpPr/>
          <p:nvPr/>
        </p:nvSpPr>
        <p:spPr>
          <a:xfrm>
            <a:off x="4709160" y="1682640"/>
            <a:ext cx="182664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8899aa"/>
                </a:solidFill>
                <a:latin typeface="Calibri"/>
              </a:rPr>
              <a:t>Wi-Fi 7 chips</a:t>
            </a:r>
            <a:endParaRPr b="0" lang="en-US" sz="800" spc="-1" strike="noStrike">
              <a:solidFill>
                <a:srgbClr val="ffffff"/>
              </a:solidFill>
              <a:latin typeface="Arial"/>
            </a:endParaRPr>
          </a:p>
          <a:p>
            <a:pPr algn="ctr" defTabSz="914400">
              <a:lnSpc>
                <a:spcPct val="100000"/>
              </a:lnSpc>
              <a:tabLst>
                <a:tab algn="l" pos="0"/>
              </a:tabLst>
            </a:pPr>
            <a:r>
              <a:rPr b="0" lang="en-US" sz="800" spc="-1" strike="noStrike">
                <a:solidFill>
                  <a:srgbClr val="8899aa"/>
                </a:solidFill>
                <a:latin typeface="Calibri"/>
              </a:rPr>
              <a:t>Broadcom 2025</a:t>
            </a:r>
            <a:endParaRPr b="0" lang="en-US" sz="800" spc="-1" strike="noStrike">
              <a:solidFill>
                <a:srgbClr val="ffffff"/>
              </a:solidFill>
              <a:latin typeface="Arial"/>
            </a:endParaRPr>
          </a:p>
        </p:txBody>
      </p:sp>
      <p:sp>
        <p:nvSpPr>
          <p:cNvPr id="1667" name="Text 11"/>
          <p:cNvSpPr/>
          <p:nvPr/>
        </p:nvSpPr>
        <p:spPr>
          <a:xfrm>
            <a:off x="6812280" y="1298520"/>
            <a:ext cx="1826640" cy="381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400" spc="-1" strike="noStrike">
                <a:solidFill>
                  <a:srgbClr val="ffb830"/>
                </a:solidFill>
                <a:latin typeface="Calibri"/>
              </a:rPr>
              <a:t>$72B</a:t>
            </a:r>
            <a:endParaRPr b="0" lang="en-US" sz="2400" spc="-1" strike="noStrike">
              <a:solidFill>
                <a:srgbClr val="ffffff"/>
              </a:solidFill>
              <a:latin typeface="Arial"/>
            </a:endParaRPr>
          </a:p>
        </p:txBody>
      </p:sp>
      <p:sp>
        <p:nvSpPr>
          <p:cNvPr id="1668" name="Text 12"/>
          <p:cNvSpPr/>
          <p:nvPr/>
        </p:nvSpPr>
        <p:spPr>
          <a:xfrm>
            <a:off x="6812280" y="1682640"/>
            <a:ext cx="1826640" cy="308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00" spc="-1" strike="noStrike">
                <a:solidFill>
                  <a:srgbClr val="8899aa"/>
                </a:solidFill>
                <a:latin typeface="Calibri"/>
              </a:rPr>
              <a:t>Wireless IoT Sensors</a:t>
            </a:r>
            <a:endParaRPr b="0" lang="en-US" sz="800" spc="-1" strike="noStrike">
              <a:solidFill>
                <a:srgbClr val="ffffff"/>
              </a:solidFill>
              <a:latin typeface="Arial"/>
            </a:endParaRPr>
          </a:p>
          <a:p>
            <a:pPr algn="ctr" defTabSz="914400">
              <a:lnSpc>
                <a:spcPct val="100000"/>
              </a:lnSpc>
              <a:tabLst>
                <a:tab algn="l" pos="0"/>
              </a:tabLst>
            </a:pPr>
            <a:r>
              <a:rPr b="0" lang="en-US" sz="800" spc="-1" strike="noStrike">
                <a:solidFill>
                  <a:srgbClr val="8899aa"/>
                </a:solidFill>
                <a:latin typeface="Calibri"/>
              </a:rPr>
              <a:t>by 2035 (21% CAGR)</a:t>
            </a:r>
            <a:endParaRPr b="0" lang="en-US" sz="800" spc="-1" strike="noStrike">
              <a:solidFill>
                <a:srgbClr val="ffffff"/>
              </a:solidFill>
              <a:latin typeface="Arial"/>
            </a:endParaRPr>
          </a:p>
        </p:txBody>
      </p:sp>
      <p:sp>
        <p:nvSpPr>
          <p:cNvPr id="1669" name="Text 13"/>
          <p:cNvSpPr/>
          <p:nvPr/>
        </p:nvSpPr>
        <p:spPr>
          <a:xfrm>
            <a:off x="320040" y="2157840"/>
            <a:ext cx="8410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2025-26 Vendor &amp; Regulatory Announcements</a:t>
            </a:r>
            <a:endParaRPr b="0" lang="en-US" sz="1100" spc="-1" strike="noStrike">
              <a:solidFill>
                <a:srgbClr val="ffffff"/>
              </a:solidFill>
              <a:latin typeface="Arial"/>
            </a:endParaRPr>
          </a:p>
        </p:txBody>
      </p:sp>
      <p:sp>
        <p:nvSpPr>
          <p:cNvPr id="1670" name="Shape 14"/>
          <p:cNvSpPr/>
          <p:nvPr/>
        </p:nvSpPr>
        <p:spPr>
          <a:xfrm>
            <a:off x="320040" y="2487240"/>
            <a:ext cx="4112640" cy="637920"/>
          </a:xfrm>
          <a:prstGeom prst="rect">
            <a:avLst/>
          </a:prstGeom>
          <a:solidFill>
            <a:srgbClr val="112240"/>
          </a:solidFill>
          <a:ln w="63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71" name="Shape 15"/>
          <p:cNvSpPr/>
          <p:nvPr/>
        </p:nvSpPr>
        <p:spPr>
          <a:xfrm>
            <a:off x="320040" y="2487240"/>
            <a:ext cx="43560" cy="6379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72" name="Text 16"/>
          <p:cNvSpPr/>
          <p:nvPr/>
        </p:nvSpPr>
        <p:spPr>
          <a:xfrm>
            <a:off x="448200" y="2532960"/>
            <a:ext cx="8208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Jan 2026</a:t>
            </a:r>
            <a:endParaRPr b="0" lang="en-US" sz="800" spc="-1" strike="noStrike">
              <a:solidFill>
                <a:srgbClr val="ffffff"/>
              </a:solidFill>
              <a:latin typeface="Arial"/>
            </a:endParaRPr>
          </a:p>
        </p:txBody>
      </p:sp>
      <p:sp>
        <p:nvSpPr>
          <p:cNvPr id="1673" name="Text 17"/>
          <p:cNvSpPr/>
          <p:nvPr/>
        </p:nvSpPr>
        <p:spPr>
          <a:xfrm>
            <a:off x="1289160" y="2523600"/>
            <a:ext cx="301536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e8f4fd"/>
                </a:solidFill>
                <a:latin typeface="Calibri"/>
              </a:rPr>
              <a:t>Synaptics + Origin AI</a:t>
            </a:r>
            <a:endParaRPr b="0" lang="en-US" sz="900" spc="-1" strike="noStrike">
              <a:solidFill>
                <a:srgbClr val="ffffff"/>
              </a:solidFill>
              <a:latin typeface="Arial"/>
            </a:endParaRPr>
          </a:p>
        </p:txBody>
      </p:sp>
      <p:sp>
        <p:nvSpPr>
          <p:cNvPr id="1674" name="Text 18"/>
          <p:cNvSpPr/>
          <p:nvPr/>
        </p:nvSpPr>
        <p:spPr>
          <a:xfrm>
            <a:off x="448200" y="2761560"/>
            <a:ext cx="3856680" cy="308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8899aa"/>
                </a:solidFill>
                <a:latin typeface="Calibri"/>
              </a:rPr>
              <a:t>Partnership embeds Wi-Fi sensing into Veros SoC for smart home occupancy — on-device AI, no cloud required.</a:t>
            </a:r>
            <a:endParaRPr b="0" lang="en-US" sz="850" spc="-1" strike="noStrike">
              <a:solidFill>
                <a:srgbClr val="ffffff"/>
              </a:solidFill>
              <a:latin typeface="Arial"/>
            </a:endParaRPr>
          </a:p>
        </p:txBody>
      </p:sp>
      <p:sp>
        <p:nvSpPr>
          <p:cNvPr id="1675" name="Shape 19"/>
          <p:cNvSpPr/>
          <p:nvPr/>
        </p:nvSpPr>
        <p:spPr>
          <a:xfrm>
            <a:off x="4617720" y="2487240"/>
            <a:ext cx="4112640" cy="637920"/>
          </a:xfrm>
          <a:prstGeom prst="rect">
            <a:avLst/>
          </a:prstGeom>
          <a:solidFill>
            <a:srgbClr val="112240"/>
          </a:solidFill>
          <a:ln w="63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76" name="Shape 20"/>
          <p:cNvSpPr/>
          <p:nvPr/>
        </p:nvSpPr>
        <p:spPr>
          <a:xfrm>
            <a:off x="4617720" y="2487240"/>
            <a:ext cx="43560" cy="6379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77" name="Text 21"/>
          <p:cNvSpPr/>
          <p:nvPr/>
        </p:nvSpPr>
        <p:spPr>
          <a:xfrm>
            <a:off x="4745880" y="2532960"/>
            <a:ext cx="8208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Dec 2025</a:t>
            </a:r>
            <a:endParaRPr b="0" lang="en-US" sz="800" spc="-1" strike="noStrike">
              <a:solidFill>
                <a:srgbClr val="ffffff"/>
              </a:solidFill>
              <a:latin typeface="Arial"/>
            </a:endParaRPr>
          </a:p>
        </p:txBody>
      </p:sp>
      <p:sp>
        <p:nvSpPr>
          <p:cNvPr id="1678" name="Text 22"/>
          <p:cNvSpPr/>
          <p:nvPr/>
        </p:nvSpPr>
        <p:spPr>
          <a:xfrm>
            <a:off x="5586840" y="2523600"/>
            <a:ext cx="301536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e8f4fd"/>
                </a:solidFill>
                <a:latin typeface="Calibri"/>
              </a:rPr>
              <a:t>Qualcomm FastConnect 7900</a:t>
            </a:r>
            <a:endParaRPr b="0" lang="en-US" sz="900" spc="-1" strike="noStrike">
              <a:solidFill>
                <a:srgbClr val="ffffff"/>
              </a:solidFill>
              <a:latin typeface="Arial"/>
            </a:endParaRPr>
          </a:p>
        </p:txBody>
      </p:sp>
      <p:sp>
        <p:nvSpPr>
          <p:cNvPr id="1679" name="Text 23"/>
          <p:cNvSpPr/>
          <p:nvPr/>
        </p:nvSpPr>
        <p:spPr>
          <a:xfrm>
            <a:off x="4745880" y="2761560"/>
            <a:ext cx="3856680" cy="308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8899aa"/>
                </a:solidFill>
                <a:latin typeface="Calibri"/>
              </a:rPr>
              <a:t>Wi-Fi 7 + BT + UWB combo chip with NPU; integrates Wi-Fi ranging + sensing for proximity and device-awareness.</a:t>
            </a:r>
            <a:endParaRPr b="0" lang="en-US" sz="850" spc="-1" strike="noStrike">
              <a:solidFill>
                <a:srgbClr val="ffffff"/>
              </a:solidFill>
              <a:latin typeface="Arial"/>
            </a:endParaRPr>
          </a:p>
        </p:txBody>
      </p:sp>
      <p:sp>
        <p:nvSpPr>
          <p:cNvPr id="1680" name="Shape 24"/>
          <p:cNvSpPr/>
          <p:nvPr/>
        </p:nvSpPr>
        <p:spPr>
          <a:xfrm>
            <a:off x="320040" y="3200400"/>
            <a:ext cx="4112640" cy="637920"/>
          </a:xfrm>
          <a:prstGeom prst="rect">
            <a:avLst/>
          </a:prstGeom>
          <a:solidFill>
            <a:srgbClr val="112240"/>
          </a:solidFill>
          <a:ln w="63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81" name="Shape 25"/>
          <p:cNvSpPr/>
          <p:nvPr/>
        </p:nvSpPr>
        <p:spPr>
          <a:xfrm>
            <a:off x="320040" y="3200400"/>
            <a:ext cx="43560" cy="6379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82" name="Text 26"/>
          <p:cNvSpPr/>
          <p:nvPr/>
        </p:nvSpPr>
        <p:spPr>
          <a:xfrm>
            <a:off x="448200" y="3246120"/>
            <a:ext cx="8208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Sep 2025</a:t>
            </a:r>
            <a:endParaRPr b="0" lang="en-US" sz="800" spc="-1" strike="noStrike">
              <a:solidFill>
                <a:srgbClr val="ffffff"/>
              </a:solidFill>
              <a:latin typeface="Arial"/>
            </a:endParaRPr>
          </a:p>
        </p:txBody>
      </p:sp>
      <p:sp>
        <p:nvSpPr>
          <p:cNvPr id="1683" name="Text 27"/>
          <p:cNvSpPr/>
          <p:nvPr/>
        </p:nvSpPr>
        <p:spPr>
          <a:xfrm>
            <a:off x="1289160" y="3237120"/>
            <a:ext cx="301536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e8f4fd"/>
                </a:solidFill>
                <a:latin typeface="Calibri"/>
              </a:rPr>
              <a:t>IEEE 802.11bf-2025</a:t>
            </a:r>
            <a:endParaRPr b="0" lang="en-US" sz="900" spc="-1" strike="noStrike">
              <a:solidFill>
                <a:srgbClr val="ffffff"/>
              </a:solidFill>
              <a:latin typeface="Arial"/>
            </a:endParaRPr>
          </a:p>
        </p:txBody>
      </p:sp>
      <p:sp>
        <p:nvSpPr>
          <p:cNvPr id="1684" name="Text 28"/>
          <p:cNvSpPr/>
          <p:nvPr/>
        </p:nvSpPr>
        <p:spPr>
          <a:xfrm>
            <a:off x="448200" y="3474720"/>
            <a:ext cx="3856680" cy="308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8899aa"/>
                </a:solidFill>
                <a:latin typeface="Calibri"/>
              </a:rPr>
              <a:t>Standard published 26 Sep 2025. 802.11bk (320 MHz positioning) published 5 Sep 2025. Both add to sensing ecosystem.</a:t>
            </a:r>
            <a:endParaRPr b="0" lang="en-US" sz="850" spc="-1" strike="noStrike">
              <a:solidFill>
                <a:srgbClr val="ffffff"/>
              </a:solidFill>
              <a:latin typeface="Arial"/>
            </a:endParaRPr>
          </a:p>
        </p:txBody>
      </p:sp>
      <p:sp>
        <p:nvSpPr>
          <p:cNvPr id="1685" name="Shape 29"/>
          <p:cNvSpPr/>
          <p:nvPr/>
        </p:nvSpPr>
        <p:spPr>
          <a:xfrm>
            <a:off x="4617720" y="3200400"/>
            <a:ext cx="4112640" cy="637920"/>
          </a:xfrm>
          <a:prstGeom prst="rect">
            <a:avLst/>
          </a:prstGeom>
          <a:solidFill>
            <a:srgbClr val="112240"/>
          </a:solidFill>
          <a:ln w="63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86" name="Shape 30"/>
          <p:cNvSpPr/>
          <p:nvPr/>
        </p:nvSpPr>
        <p:spPr>
          <a:xfrm>
            <a:off x="4617720" y="3200400"/>
            <a:ext cx="43560" cy="6379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87" name="Text 31"/>
          <p:cNvSpPr/>
          <p:nvPr/>
        </p:nvSpPr>
        <p:spPr>
          <a:xfrm>
            <a:off x="4745880" y="3246120"/>
            <a:ext cx="8208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Sep 2025</a:t>
            </a:r>
            <a:endParaRPr b="0" lang="en-US" sz="800" spc="-1" strike="noStrike">
              <a:solidFill>
                <a:srgbClr val="ffffff"/>
              </a:solidFill>
              <a:latin typeface="Arial"/>
            </a:endParaRPr>
          </a:p>
        </p:txBody>
      </p:sp>
      <p:sp>
        <p:nvSpPr>
          <p:cNvPr id="1688" name="Text 32"/>
          <p:cNvSpPr/>
          <p:nvPr/>
        </p:nvSpPr>
        <p:spPr>
          <a:xfrm>
            <a:off x="5586840" y="3237120"/>
            <a:ext cx="301536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e8f4fd"/>
                </a:solidFill>
                <a:latin typeface="Calibri"/>
              </a:rPr>
              <a:t>MediaTek Filogic 880</a:t>
            </a:r>
            <a:endParaRPr b="0" lang="en-US" sz="900" spc="-1" strike="noStrike">
              <a:solidFill>
                <a:srgbClr val="ffffff"/>
              </a:solidFill>
              <a:latin typeface="Arial"/>
            </a:endParaRPr>
          </a:p>
        </p:txBody>
      </p:sp>
      <p:sp>
        <p:nvSpPr>
          <p:cNvPr id="1689" name="Text 33"/>
          <p:cNvSpPr/>
          <p:nvPr/>
        </p:nvSpPr>
        <p:spPr>
          <a:xfrm>
            <a:off x="4745880" y="3474720"/>
            <a:ext cx="3856680" cy="308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8899aa"/>
                </a:solidFill>
                <a:latin typeface="Calibri"/>
              </a:rPr>
              <a:t>Wi-Fi 7 silicon winning TP-Link and Netgear router designs; 802.11bf-capable PHY confirmed in silicon.</a:t>
            </a:r>
            <a:endParaRPr b="0" lang="en-US" sz="850" spc="-1" strike="noStrike">
              <a:solidFill>
                <a:srgbClr val="ffffff"/>
              </a:solidFill>
              <a:latin typeface="Arial"/>
            </a:endParaRPr>
          </a:p>
        </p:txBody>
      </p:sp>
      <p:sp>
        <p:nvSpPr>
          <p:cNvPr id="1690" name="Shape 34"/>
          <p:cNvSpPr/>
          <p:nvPr/>
        </p:nvSpPr>
        <p:spPr>
          <a:xfrm>
            <a:off x="320040" y="3913560"/>
            <a:ext cx="4112640" cy="637920"/>
          </a:xfrm>
          <a:prstGeom prst="rect">
            <a:avLst/>
          </a:prstGeom>
          <a:solidFill>
            <a:srgbClr val="112240"/>
          </a:solidFill>
          <a:ln w="63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91" name="Shape 35"/>
          <p:cNvSpPr/>
          <p:nvPr/>
        </p:nvSpPr>
        <p:spPr>
          <a:xfrm>
            <a:off x="320040" y="3913560"/>
            <a:ext cx="43560" cy="6379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92" name="Text 36"/>
          <p:cNvSpPr/>
          <p:nvPr/>
        </p:nvSpPr>
        <p:spPr>
          <a:xfrm>
            <a:off x="448200" y="3959280"/>
            <a:ext cx="8208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Feb 2026</a:t>
            </a:r>
            <a:endParaRPr b="0" lang="en-US" sz="800" spc="-1" strike="noStrike">
              <a:solidFill>
                <a:srgbClr val="ffffff"/>
              </a:solidFill>
              <a:latin typeface="Arial"/>
            </a:endParaRPr>
          </a:p>
        </p:txBody>
      </p:sp>
      <p:sp>
        <p:nvSpPr>
          <p:cNvPr id="1693" name="Text 37"/>
          <p:cNvSpPr/>
          <p:nvPr/>
        </p:nvSpPr>
        <p:spPr>
          <a:xfrm>
            <a:off x="1289160" y="3950280"/>
            <a:ext cx="301536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e8f4fd"/>
                </a:solidFill>
                <a:latin typeface="Calibri"/>
              </a:rPr>
              <a:t>TI acquires Silicon Labs</a:t>
            </a:r>
            <a:endParaRPr b="0" lang="en-US" sz="900" spc="-1" strike="noStrike">
              <a:solidFill>
                <a:srgbClr val="ffffff"/>
              </a:solidFill>
              <a:latin typeface="Arial"/>
            </a:endParaRPr>
          </a:p>
        </p:txBody>
      </p:sp>
      <p:sp>
        <p:nvSpPr>
          <p:cNvPr id="1694" name="Text 38"/>
          <p:cNvSpPr/>
          <p:nvPr/>
        </p:nvSpPr>
        <p:spPr>
          <a:xfrm>
            <a:off x="448200" y="4187880"/>
            <a:ext cx="3856680" cy="308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8899aa"/>
                </a:solidFill>
                <a:latin typeface="Calibri"/>
              </a:rPr>
              <a:t>$7.5B deal reshapes IoT Wi-Fi chipset landscape; 300mm fab scale applied to low-power IoT Wi-Fi and sensing.</a:t>
            </a:r>
            <a:endParaRPr b="0" lang="en-US" sz="850" spc="-1" strike="noStrike">
              <a:solidFill>
                <a:srgbClr val="ffffff"/>
              </a:solidFill>
              <a:latin typeface="Arial"/>
            </a:endParaRPr>
          </a:p>
        </p:txBody>
      </p:sp>
      <p:sp>
        <p:nvSpPr>
          <p:cNvPr id="1695" name="Shape 39"/>
          <p:cNvSpPr/>
          <p:nvPr/>
        </p:nvSpPr>
        <p:spPr>
          <a:xfrm>
            <a:off x="4617720" y="3913560"/>
            <a:ext cx="4112640" cy="637920"/>
          </a:xfrm>
          <a:prstGeom prst="rect">
            <a:avLst/>
          </a:prstGeom>
          <a:solidFill>
            <a:srgbClr val="112240"/>
          </a:solidFill>
          <a:ln w="63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96" name="Shape 40"/>
          <p:cNvSpPr/>
          <p:nvPr/>
        </p:nvSpPr>
        <p:spPr>
          <a:xfrm>
            <a:off x="4617720" y="3913560"/>
            <a:ext cx="43560" cy="63792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97" name="Text 41"/>
          <p:cNvSpPr/>
          <p:nvPr/>
        </p:nvSpPr>
        <p:spPr>
          <a:xfrm>
            <a:off x="4745880" y="3959280"/>
            <a:ext cx="82080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Apr 2026</a:t>
            </a:r>
            <a:endParaRPr b="0" lang="en-US" sz="800" spc="-1" strike="noStrike">
              <a:solidFill>
                <a:srgbClr val="ffffff"/>
              </a:solidFill>
              <a:latin typeface="Arial"/>
            </a:endParaRPr>
          </a:p>
        </p:txBody>
      </p:sp>
      <p:sp>
        <p:nvSpPr>
          <p:cNvPr id="1698" name="Text 42"/>
          <p:cNvSpPr/>
          <p:nvPr/>
        </p:nvSpPr>
        <p:spPr>
          <a:xfrm>
            <a:off x="5586840" y="3950280"/>
            <a:ext cx="301536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e8f4fd"/>
                </a:solidFill>
                <a:latin typeface="Calibri"/>
              </a:rPr>
              <a:t>Wi-Fi Alliance</a:t>
            </a:r>
            <a:endParaRPr b="0" lang="en-US" sz="900" spc="-1" strike="noStrike">
              <a:solidFill>
                <a:srgbClr val="ffffff"/>
              </a:solidFill>
              <a:latin typeface="Arial"/>
            </a:endParaRPr>
          </a:p>
        </p:txBody>
      </p:sp>
      <p:sp>
        <p:nvSpPr>
          <p:cNvPr id="1699" name="Text 43"/>
          <p:cNvSpPr/>
          <p:nvPr/>
        </p:nvSpPr>
        <p:spPr>
          <a:xfrm>
            <a:off x="4745880" y="4187880"/>
            <a:ext cx="3856680" cy="308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8899aa"/>
                </a:solidFill>
                <a:latin typeface="Calibri"/>
              </a:rPr>
              <a:t>Board approved Wi-Fi Sensing certification program; MRD 1.0 in progress. 4 certification tracks confirmed.</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0"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701"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RF CALIBRATION</a:t>
            </a:r>
            <a:endParaRPr b="0" lang="en-US" sz="750" spc="-1" strike="noStrike">
              <a:solidFill>
                <a:srgbClr val="ffffff"/>
              </a:solidFill>
              <a:latin typeface="Arial"/>
            </a:endParaRPr>
          </a:p>
        </p:txBody>
      </p:sp>
      <p:sp>
        <p:nvSpPr>
          <p:cNvPr id="1702"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RFIC Analog Impairments — What Corrupts Your CSI Before Sensing</a:t>
            </a:r>
            <a:endParaRPr b="0" lang="en-US" sz="2600" spc="-1" strike="noStrike">
              <a:solidFill>
                <a:srgbClr val="ffffff"/>
              </a:solidFill>
              <a:latin typeface="Arial"/>
            </a:endParaRPr>
          </a:p>
        </p:txBody>
      </p:sp>
      <p:sp>
        <p:nvSpPr>
          <p:cNvPr id="1703"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704"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RFIC analog impairments corrupt the CSI matrix before your sensing algorithm ever sees it — independently of channel or environment quality</a:t>
            </a:r>
            <a:endParaRPr b="0" lang="en-US" sz="950" spc="-1" strike="noStrike">
              <a:solidFill>
                <a:srgbClr val="ffffff"/>
              </a:solidFill>
              <a:latin typeface="Arial"/>
            </a:endParaRPr>
          </a:p>
        </p:txBody>
      </p:sp>
      <p:sp>
        <p:nvSpPr>
          <p:cNvPr id="1705" name="Shape 5"/>
          <p:cNvSpPr/>
          <p:nvPr/>
        </p:nvSpPr>
        <p:spPr>
          <a:xfrm>
            <a:off x="320040" y="1508760"/>
            <a:ext cx="2695320" cy="2576520"/>
          </a:xfrm>
          <a:prstGeom prst="rect">
            <a:avLst/>
          </a:prstGeom>
          <a:solidFill>
            <a:srgbClr val="112240"/>
          </a:solidFill>
          <a:ln w="190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06" name="Shape 6"/>
          <p:cNvSpPr/>
          <p:nvPr/>
        </p:nvSpPr>
        <p:spPr>
          <a:xfrm>
            <a:off x="320040" y="1508760"/>
            <a:ext cx="2695320" cy="43560"/>
          </a:xfrm>
          <a:prstGeom prst="rect">
            <a:avLst/>
          </a:prstGeom>
          <a:solidFill>
            <a:srgbClr val="ffb830"/>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000000"/>
              </a:solidFill>
              <a:latin typeface="Arial"/>
            </a:endParaRPr>
          </a:p>
        </p:txBody>
      </p:sp>
      <p:sp>
        <p:nvSpPr>
          <p:cNvPr id="1707" name="Text 7"/>
          <p:cNvSpPr/>
          <p:nvPr/>
        </p:nvSpPr>
        <p:spPr>
          <a:xfrm>
            <a:off x="411480" y="1572840"/>
            <a:ext cx="251244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b830"/>
                </a:solidFill>
                <a:latin typeface="Calibri"/>
              </a:rPr>
              <a:t>SFO — Sampling Freq Offset</a:t>
            </a:r>
            <a:endParaRPr b="0" lang="en-US" sz="1000" spc="-1" strike="noStrike">
              <a:solidFill>
                <a:srgbClr val="ffffff"/>
              </a:solidFill>
              <a:latin typeface="Arial"/>
            </a:endParaRPr>
          </a:p>
        </p:txBody>
      </p:sp>
      <p:sp>
        <p:nvSpPr>
          <p:cNvPr id="1708" name="Text 8"/>
          <p:cNvSpPr/>
          <p:nvPr/>
        </p:nvSpPr>
        <p:spPr>
          <a:xfrm>
            <a:off x="411480" y="1956960"/>
            <a:ext cx="2512440" cy="11682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ADC clock vs Tx DAC mismatch (±50ppm typical). Creates a LINEAR PHASE RAMP across subcarriers that grows with time. At 100Hz CSI rate: ~0.2 rad/subcarrier/packet. Indistinguishable from a slow Doppler shift — pure ADC artefact.</a:t>
            </a:r>
            <a:endParaRPr b="0" lang="en-US" sz="850" spc="-1" strike="noStrike">
              <a:solidFill>
                <a:srgbClr val="ffffff"/>
              </a:solidFill>
              <a:latin typeface="Arial"/>
            </a:endParaRPr>
          </a:p>
        </p:txBody>
      </p:sp>
      <p:sp>
        <p:nvSpPr>
          <p:cNvPr id="1709" name="Shape 9"/>
          <p:cNvSpPr/>
          <p:nvPr/>
        </p:nvSpPr>
        <p:spPr>
          <a:xfrm>
            <a:off x="411480" y="2871360"/>
            <a:ext cx="2512440" cy="16200"/>
          </a:xfrm>
          <a:prstGeom prst="rect">
            <a:avLst/>
          </a:prstGeom>
          <a:solidFill>
            <a:srgbClr val="ffb830"/>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000000"/>
              </a:solidFill>
              <a:latin typeface="Arial"/>
            </a:endParaRPr>
          </a:p>
        </p:txBody>
      </p:sp>
      <p:sp>
        <p:nvSpPr>
          <p:cNvPr id="1710" name="Text 10"/>
          <p:cNvSpPr/>
          <p:nvPr/>
        </p:nvSpPr>
        <p:spPr>
          <a:xfrm>
            <a:off x="411480" y="2907720"/>
            <a:ext cx="251244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b830"/>
                </a:solidFill>
                <a:latin typeface="Calibri"/>
              </a:rPr>
              <a:t>Mitigation:</a:t>
            </a:r>
            <a:endParaRPr b="0" lang="en-US" sz="800" spc="-1" strike="noStrike">
              <a:solidFill>
                <a:srgbClr val="ffffff"/>
              </a:solidFill>
              <a:latin typeface="Arial"/>
            </a:endParaRPr>
          </a:p>
        </p:txBody>
      </p:sp>
      <p:sp>
        <p:nvSpPr>
          <p:cNvPr id="1711" name="Text 11"/>
          <p:cNvSpPr/>
          <p:nvPr/>
        </p:nvSpPr>
        <p:spPr>
          <a:xfrm>
            <a:off x="411480" y="3090600"/>
            <a:ext cx="251244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Pilot subcarrier phase slope estimation. 802.11az/bf inherit SFO correction from HE NDP preamble. Residual ppb-level drift is the enemy of long-window (&gt;10s) vital signs sensing.</a:t>
            </a:r>
            <a:endParaRPr b="0" lang="en-US" sz="800" spc="-1" strike="noStrike">
              <a:solidFill>
                <a:srgbClr val="ffffff"/>
              </a:solidFill>
              <a:latin typeface="Arial"/>
            </a:endParaRPr>
          </a:p>
        </p:txBody>
      </p:sp>
      <p:sp>
        <p:nvSpPr>
          <p:cNvPr id="1712" name="Shape 12"/>
          <p:cNvSpPr/>
          <p:nvPr/>
        </p:nvSpPr>
        <p:spPr>
          <a:xfrm>
            <a:off x="3154680" y="1508760"/>
            <a:ext cx="2695320" cy="257652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13" name="Shape 13"/>
          <p:cNvSpPr/>
          <p:nvPr/>
        </p:nvSpPr>
        <p:spPr>
          <a:xfrm>
            <a:off x="3154680" y="1508760"/>
            <a:ext cx="2695320" cy="43560"/>
          </a:xfrm>
          <a:prstGeom prst="rect">
            <a:avLst/>
          </a:prstGeom>
          <a:solidFill>
            <a:srgbClr val="00d4ff"/>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1714" name="Text 14"/>
          <p:cNvSpPr/>
          <p:nvPr/>
        </p:nvSpPr>
        <p:spPr>
          <a:xfrm>
            <a:off x="3246120" y="1572840"/>
            <a:ext cx="251244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CFO — Carrier Freq Offset</a:t>
            </a:r>
            <a:endParaRPr b="0" lang="en-US" sz="1000" spc="-1" strike="noStrike">
              <a:solidFill>
                <a:srgbClr val="ffffff"/>
              </a:solidFill>
              <a:latin typeface="Arial"/>
            </a:endParaRPr>
          </a:p>
        </p:txBody>
      </p:sp>
      <p:sp>
        <p:nvSpPr>
          <p:cNvPr id="1715" name="Text 15"/>
          <p:cNvSpPr/>
          <p:nvPr/>
        </p:nvSpPr>
        <p:spPr>
          <a:xfrm>
            <a:off x="3246120" y="1956960"/>
            <a:ext cx="2512440" cy="11682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LO crystal mismatch Tx↔Rx up to ±20 ppm (5GHz = ±100kHz). Adds a CONSTANT PHASE ROTATION per packet — every subcarrier shifts by the same amount. 802.11 corrects coarsely via L-STF; residual after correction corrupts phase sensing.</a:t>
            </a:r>
            <a:endParaRPr b="0" lang="en-US" sz="850" spc="-1" strike="noStrike">
              <a:solidFill>
                <a:srgbClr val="ffffff"/>
              </a:solidFill>
              <a:latin typeface="Arial"/>
            </a:endParaRPr>
          </a:p>
        </p:txBody>
      </p:sp>
      <p:sp>
        <p:nvSpPr>
          <p:cNvPr id="1716" name="Shape 16"/>
          <p:cNvSpPr/>
          <p:nvPr/>
        </p:nvSpPr>
        <p:spPr>
          <a:xfrm>
            <a:off x="3246120" y="2871360"/>
            <a:ext cx="2512440" cy="16200"/>
          </a:xfrm>
          <a:prstGeom prst="rect">
            <a:avLst/>
          </a:prstGeom>
          <a:solidFill>
            <a:srgbClr val="00d4ff"/>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717" name="Text 17"/>
          <p:cNvSpPr/>
          <p:nvPr/>
        </p:nvSpPr>
        <p:spPr>
          <a:xfrm>
            <a:off x="3246120" y="2907720"/>
            <a:ext cx="251244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00d4ff"/>
                </a:solidFill>
                <a:latin typeface="Calibri"/>
              </a:rPr>
              <a:t>Mitigation:</a:t>
            </a:r>
            <a:endParaRPr b="0" lang="en-US" sz="800" spc="-1" strike="noStrike">
              <a:solidFill>
                <a:srgbClr val="ffffff"/>
              </a:solidFill>
              <a:latin typeface="Arial"/>
            </a:endParaRPr>
          </a:p>
        </p:txBody>
      </p:sp>
      <p:sp>
        <p:nvSpPr>
          <p:cNvPr id="1718" name="Text 18"/>
          <p:cNvSpPr/>
          <p:nvPr/>
        </p:nvSpPr>
        <p:spPr>
          <a:xfrm>
            <a:off x="3246120" y="3090600"/>
            <a:ext cx="251244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Conjugate multiply consecutive packets: H[n] × conj(H[n-1]) cancels common phase. BUT: if environment changes between packets, you cannot separate residual CFO from real Doppler. Fundamental ambiguity — no software fix.</a:t>
            </a:r>
            <a:endParaRPr b="0" lang="en-US" sz="800" spc="-1" strike="noStrike">
              <a:solidFill>
                <a:srgbClr val="ffffff"/>
              </a:solidFill>
              <a:latin typeface="Arial"/>
            </a:endParaRPr>
          </a:p>
        </p:txBody>
      </p:sp>
      <p:sp>
        <p:nvSpPr>
          <p:cNvPr id="1719" name="Shape 19"/>
          <p:cNvSpPr/>
          <p:nvPr/>
        </p:nvSpPr>
        <p:spPr>
          <a:xfrm>
            <a:off x="5989320" y="1508760"/>
            <a:ext cx="2695320" cy="2576520"/>
          </a:xfrm>
          <a:prstGeom prst="rect">
            <a:avLst/>
          </a:prstGeom>
          <a:solidFill>
            <a:srgbClr val="112240"/>
          </a:solidFill>
          <a:ln w="19050">
            <a:solidFill>
              <a:srgbClr val="ff6b6b"/>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20" name="Shape 20"/>
          <p:cNvSpPr/>
          <p:nvPr/>
        </p:nvSpPr>
        <p:spPr>
          <a:xfrm>
            <a:off x="5989320" y="1508760"/>
            <a:ext cx="2695320" cy="43560"/>
          </a:xfrm>
          <a:prstGeom prst="rect">
            <a:avLst/>
          </a:prstGeom>
          <a:solidFill>
            <a:srgbClr val="ff6b6b"/>
          </a:solidFill>
          <a:ln w="0">
            <a:noFill/>
          </a:ln>
        </p:spPr>
        <p:style>
          <a:lnRef idx="0"/>
          <a:fillRef idx="0"/>
          <a:effectRef idx="0"/>
          <a:fontRef idx="minor"/>
        </p:style>
        <p:txBody>
          <a:bodyPr lIns="90000" rIns="90000" tIns="720" bIns="720" anchor="t">
            <a:noAutofit/>
          </a:bodyPr>
          <a:p>
            <a:pPr>
              <a:lnSpc>
                <a:spcPct val="100000"/>
              </a:lnSpc>
            </a:pPr>
            <a:endParaRPr b="0" lang="en-US" sz="1800" spc="-1" strike="noStrike">
              <a:solidFill>
                <a:srgbClr val="ffffff"/>
              </a:solidFill>
              <a:latin typeface="Arial"/>
            </a:endParaRPr>
          </a:p>
        </p:txBody>
      </p:sp>
      <p:sp>
        <p:nvSpPr>
          <p:cNvPr id="1721" name="Text 21"/>
          <p:cNvSpPr/>
          <p:nvPr/>
        </p:nvSpPr>
        <p:spPr>
          <a:xfrm>
            <a:off x="6080760" y="1572840"/>
            <a:ext cx="251244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6b6b"/>
                </a:solidFill>
                <a:latin typeface="Calibri"/>
              </a:rPr>
              <a:t>Group Delay — Front-End Dispersion</a:t>
            </a:r>
            <a:endParaRPr b="0" lang="en-US" sz="1000" spc="-1" strike="noStrike">
              <a:solidFill>
                <a:srgbClr val="ffffff"/>
              </a:solidFill>
              <a:latin typeface="Arial"/>
            </a:endParaRPr>
          </a:p>
        </p:txBody>
      </p:sp>
      <p:sp>
        <p:nvSpPr>
          <p:cNvPr id="1722" name="Text 22"/>
          <p:cNvSpPr/>
          <p:nvPr/>
        </p:nvSpPr>
        <p:spPr>
          <a:xfrm>
            <a:off x="6080760" y="1956960"/>
            <a:ext cx="2512440" cy="11682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LNA, mixer, SAW/BAW filter, PCB trace: each has FREQUENCY-DEPENDENT impulse response. Every subcarrier experiences a different delay. Destroys cross-subcarrier phase coherence. Chip-to-chip variation ±0.5–1ns = ±15–30cm range error on COTS.</a:t>
            </a:r>
            <a:endParaRPr b="0" lang="en-US" sz="850" spc="-1" strike="noStrike">
              <a:solidFill>
                <a:srgbClr val="ffffff"/>
              </a:solidFill>
              <a:latin typeface="Arial"/>
            </a:endParaRPr>
          </a:p>
        </p:txBody>
      </p:sp>
      <p:sp>
        <p:nvSpPr>
          <p:cNvPr id="1723" name="Shape 23"/>
          <p:cNvSpPr/>
          <p:nvPr/>
        </p:nvSpPr>
        <p:spPr>
          <a:xfrm>
            <a:off x="6080760" y="2871360"/>
            <a:ext cx="2512440" cy="16200"/>
          </a:xfrm>
          <a:prstGeom prst="rect">
            <a:avLst/>
          </a:prstGeom>
          <a:solidFill>
            <a:srgbClr val="ff6b6b"/>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1724" name="Text 24"/>
          <p:cNvSpPr/>
          <p:nvPr/>
        </p:nvSpPr>
        <p:spPr>
          <a:xfrm>
            <a:off x="6080760" y="2907720"/>
            <a:ext cx="251244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00" spc="-1" strike="noStrike">
                <a:solidFill>
                  <a:srgbClr val="ff6b6b"/>
                </a:solidFill>
                <a:latin typeface="Calibri"/>
              </a:rPr>
              <a:t>Mitigation:</a:t>
            </a:r>
            <a:endParaRPr b="0" lang="en-US" sz="800" spc="-1" strike="noStrike">
              <a:solidFill>
                <a:srgbClr val="ffffff"/>
              </a:solidFill>
              <a:latin typeface="Arial"/>
            </a:endParaRPr>
          </a:p>
        </p:txBody>
      </p:sp>
      <p:sp>
        <p:nvSpPr>
          <p:cNvPr id="1725" name="Text 25"/>
          <p:cNvSpPr/>
          <p:nvPr/>
        </p:nvSpPr>
        <p:spPr>
          <a:xfrm>
            <a:off x="6080760" y="3090600"/>
            <a:ext cx="2512440" cy="912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i="1" lang="en-US" sz="800" spc="-1" strike="noStrike">
                <a:solidFill>
                  <a:srgbClr val="8899aa"/>
                </a:solidFill>
                <a:latin typeface="Calibri"/>
              </a:rPr>
              <a:t>Requires VNA bench calibration per unit — cannot be removed over-the-air. THIS is why cm-accurate ranging on COTS Wi-Fi is largely impossible. 802.11bf does NOT address this. For relative sensing (motion, breathing) the static offset cancels. Fatal only for absolute AoA/ToF.</a:t>
            </a:r>
            <a:endParaRPr b="0" lang="en-US" sz="800" spc="-1" strike="noStrike">
              <a:solidFill>
                <a:srgbClr val="ffffff"/>
              </a:solidFill>
              <a:latin typeface="Arial"/>
            </a:endParaRPr>
          </a:p>
        </p:txBody>
      </p:sp>
      <p:sp>
        <p:nvSpPr>
          <p:cNvPr id="1726" name="Text 26"/>
          <p:cNvSpPr/>
          <p:nvPr/>
        </p:nvSpPr>
        <p:spPr>
          <a:xfrm>
            <a:off x="320040" y="4114800"/>
            <a:ext cx="841032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8899aa"/>
                </a:solidFill>
                <a:latin typeface="Calibri"/>
              </a:rPr>
              <a:t>Additional RFIC Impairments (beyond SFO/CFO/Group Delay):</a:t>
            </a:r>
            <a:endParaRPr b="0" lang="en-US" sz="850" spc="-1" strike="noStrike">
              <a:solidFill>
                <a:srgbClr val="ffffff"/>
              </a:solidFill>
              <a:latin typeface="Arial"/>
            </a:endParaRPr>
          </a:p>
        </p:txBody>
      </p:sp>
      <p:sp>
        <p:nvSpPr>
          <p:cNvPr id="1727" name="Shape 27"/>
          <p:cNvSpPr/>
          <p:nvPr/>
        </p:nvSpPr>
        <p:spPr>
          <a:xfrm>
            <a:off x="320040" y="4316040"/>
            <a:ext cx="1736640" cy="483840"/>
          </a:xfrm>
          <a:prstGeom prst="rect">
            <a:avLst/>
          </a:prstGeom>
          <a:solidFill>
            <a:srgbClr val="112240"/>
          </a:solidFill>
          <a:ln w="1016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28" name="Shape 28"/>
          <p:cNvSpPr/>
          <p:nvPr/>
        </p:nvSpPr>
        <p:spPr>
          <a:xfrm>
            <a:off x="320040" y="4316040"/>
            <a:ext cx="1643760" cy="34560"/>
          </a:xfrm>
          <a:prstGeom prst="rect">
            <a:avLst/>
          </a:prstGeom>
          <a:solidFill>
            <a:srgbClr val="7b61ff"/>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729" name="Text 29"/>
          <p:cNvSpPr/>
          <p:nvPr/>
        </p:nvSpPr>
        <p:spPr>
          <a:xfrm>
            <a:off x="393120" y="4352400"/>
            <a:ext cx="149760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7b61ff"/>
                </a:solidFill>
                <a:latin typeface="Calibri"/>
              </a:rPr>
              <a:t>IQ Imbalance</a:t>
            </a:r>
            <a:endParaRPr b="0" lang="en-US" sz="750" spc="-1" strike="noStrike">
              <a:solidFill>
                <a:srgbClr val="ffffff"/>
              </a:solidFill>
              <a:latin typeface="Arial"/>
            </a:endParaRPr>
          </a:p>
        </p:txBody>
      </p:sp>
      <p:sp>
        <p:nvSpPr>
          <p:cNvPr id="1730" name="Text 30"/>
          <p:cNvSpPr/>
          <p:nvPr/>
        </p:nvSpPr>
        <p:spPr>
          <a:xfrm>
            <a:off x="393120" y="4507920"/>
            <a:ext cx="1497600" cy="1990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650" spc="-1" strike="noStrike">
                <a:solidFill>
                  <a:srgbClr val="8899aa"/>
                </a:solidFill>
                <a:latin typeface="Calibri"/>
              </a:rPr>
              <a:t>I/Q mismatch in downconverter → spectral mirror image at ±Δf. Fake reflections in H.</a:t>
            </a:r>
            <a:endParaRPr b="0" lang="en-US" sz="650" spc="-1" strike="noStrike">
              <a:solidFill>
                <a:srgbClr val="ffffff"/>
              </a:solidFill>
              <a:latin typeface="Arial"/>
            </a:endParaRPr>
          </a:p>
        </p:txBody>
      </p:sp>
      <p:sp>
        <p:nvSpPr>
          <p:cNvPr id="1731" name="Shape 31"/>
          <p:cNvSpPr/>
          <p:nvPr/>
        </p:nvSpPr>
        <p:spPr>
          <a:xfrm>
            <a:off x="2057400" y="4316040"/>
            <a:ext cx="1599480" cy="483840"/>
          </a:xfrm>
          <a:prstGeom prst="rect">
            <a:avLst/>
          </a:prstGeom>
          <a:solidFill>
            <a:srgbClr val="112240"/>
          </a:solidFill>
          <a:ln w="10160">
            <a:solidFill>
              <a:srgbClr val="22ccee"/>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32" name="Shape 32"/>
          <p:cNvSpPr/>
          <p:nvPr/>
        </p:nvSpPr>
        <p:spPr>
          <a:xfrm>
            <a:off x="2057400" y="4316040"/>
            <a:ext cx="1643760" cy="34560"/>
          </a:xfrm>
          <a:prstGeom prst="rect">
            <a:avLst/>
          </a:prstGeom>
          <a:solidFill>
            <a:srgbClr val="22ccee"/>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000000"/>
              </a:solidFill>
              <a:latin typeface="Arial"/>
            </a:endParaRPr>
          </a:p>
        </p:txBody>
      </p:sp>
      <p:sp>
        <p:nvSpPr>
          <p:cNvPr id="1733" name="Text 33"/>
          <p:cNvSpPr/>
          <p:nvPr/>
        </p:nvSpPr>
        <p:spPr>
          <a:xfrm>
            <a:off x="2130480" y="4352400"/>
            <a:ext cx="149760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22ccee"/>
                </a:solidFill>
                <a:latin typeface="Calibri"/>
              </a:rPr>
              <a:t>Phase Noise</a:t>
            </a:r>
            <a:endParaRPr b="0" lang="en-US" sz="750" spc="-1" strike="noStrike">
              <a:solidFill>
                <a:srgbClr val="ffffff"/>
              </a:solidFill>
              <a:latin typeface="Arial"/>
            </a:endParaRPr>
          </a:p>
        </p:txBody>
      </p:sp>
      <p:sp>
        <p:nvSpPr>
          <p:cNvPr id="1734" name="Text 34"/>
          <p:cNvSpPr/>
          <p:nvPr/>
        </p:nvSpPr>
        <p:spPr>
          <a:xfrm>
            <a:off x="2130480" y="4507920"/>
            <a:ext cx="1497600" cy="1990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650" spc="-1" strike="noStrike">
                <a:solidFill>
                  <a:srgbClr val="8899aa"/>
                </a:solidFill>
                <a:latin typeface="Calibri"/>
              </a:rPr>
              <a:t>LO phase noise → jitter on all subcarriers. Limits coherent integration window.</a:t>
            </a:r>
            <a:endParaRPr b="0" lang="en-US" sz="650" spc="-1" strike="noStrike">
              <a:solidFill>
                <a:srgbClr val="ffffff"/>
              </a:solidFill>
              <a:latin typeface="Arial"/>
            </a:endParaRPr>
          </a:p>
        </p:txBody>
      </p:sp>
      <p:sp>
        <p:nvSpPr>
          <p:cNvPr id="1735" name="Shape 35"/>
          <p:cNvSpPr/>
          <p:nvPr/>
        </p:nvSpPr>
        <p:spPr>
          <a:xfrm>
            <a:off x="3794760" y="4316040"/>
            <a:ext cx="1690920" cy="483840"/>
          </a:xfrm>
          <a:prstGeom prst="rect">
            <a:avLst/>
          </a:prstGeom>
          <a:solidFill>
            <a:srgbClr val="112240"/>
          </a:solidFill>
          <a:ln w="1016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36" name="Shape 36"/>
          <p:cNvSpPr/>
          <p:nvPr/>
        </p:nvSpPr>
        <p:spPr>
          <a:xfrm>
            <a:off x="3794760" y="4316040"/>
            <a:ext cx="1643760" cy="34560"/>
          </a:xfrm>
          <a:prstGeom prst="rect">
            <a:avLst/>
          </a:prstGeom>
          <a:solidFill>
            <a:srgbClr val="ffb830"/>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000000"/>
              </a:solidFill>
              <a:latin typeface="Arial"/>
            </a:endParaRPr>
          </a:p>
        </p:txBody>
      </p:sp>
      <p:sp>
        <p:nvSpPr>
          <p:cNvPr id="1737" name="Text 37"/>
          <p:cNvSpPr/>
          <p:nvPr/>
        </p:nvSpPr>
        <p:spPr>
          <a:xfrm>
            <a:off x="3867840" y="4352400"/>
            <a:ext cx="149760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ffb830"/>
                </a:solidFill>
                <a:latin typeface="Calibri"/>
              </a:rPr>
              <a:t>IQ DC Offset</a:t>
            </a:r>
            <a:endParaRPr b="0" lang="en-US" sz="750" spc="-1" strike="noStrike">
              <a:solidFill>
                <a:srgbClr val="ffffff"/>
              </a:solidFill>
              <a:latin typeface="Arial"/>
            </a:endParaRPr>
          </a:p>
        </p:txBody>
      </p:sp>
      <p:sp>
        <p:nvSpPr>
          <p:cNvPr id="1738" name="Text 38"/>
          <p:cNvSpPr/>
          <p:nvPr/>
        </p:nvSpPr>
        <p:spPr>
          <a:xfrm>
            <a:off x="3867840" y="4507920"/>
            <a:ext cx="1497600" cy="1990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650" spc="-1" strike="noStrike">
                <a:solidFill>
                  <a:srgbClr val="8899aa"/>
                </a:solidFill>
                <a:latin typeface="Calibri"/>
              </a:rPr>
              <a:t>DC bias onto subcarrier 0 and neighbours. Residual after 802.11 correction contaminates nearby tones.</a:t>
            </a:r>
            <a:endParaRPr b="0" lang="en-US" sz="650" spc="-1" strike="noStrike">
              <a:solidFill>
                <a:srgbClr val="ffffff"/>
              </a:solidFill>
              <a:latin typeface="Arial"/>
            </a:endParaRPr>
          </a:p>
        </p:txBody>
      </p:sp>
      <p:sp>
        <p:nvSpPr>
          <p:cNvPr id="1739" name="Shape 39"/>
          <p:cNvSpPr/>
          <p:nvPr/>
        </p:nvSpPr>
        <p:spPr>
          <a:xfrm>
            <a:off x="5532120" y="4316040"/>
            <a:ext cx="1553760" cy="483840"/>
          </a:xfrm>
          <a:prstGeom prst="rect">
            <a:avLst/>
          </a:prstGeom>
          <a:solidFill>
            <a:srgbClr val="112240"/>
          </a:solidFill>
          <a:ln w="1016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40" name="Shape 40"/>
          <p:cNvSpPr/>
          <p:nvPr/>
        </p:nvSpPr>
        <p:spPr>
          <a:xfrm>
            <a:off x="5532120" y="4316040"/>
            <a:ext cx="1643760" cy="34560"/>
          </a:xfrm>
          <a:prstGeom prst="rect">
            <a:avLst/>
          </a:prstGeom>
          <a:solidFill>
            <a:srgbClr val="00d4ff"/>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741" name="Text 41"/>
          <p:cNvSpPr/>
          <p:nvPr/>
        </p:nvSpPr>
        <p:spPr>
          <a:xfrm>
            <a:off x="5605200" y="4352400"/>
            <a:ext cx="149760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00d4ff"/>
                </a:solidFill>
                <a:latin typeface="Calibri"/>
              </a:rPr>
              <a:t>Antenna Mutual Coupling</a:t>
            </a:r>
            <a:endParaRPr b="0" lang="en-US" sz="750" spc="-1" strike="noStrike">
              <a:solidFill>
                <a:srgbClr val="ffffff"/>
              </a:solidFill>
              <a:latin typeface="Arial"/>
            </a:endParaRPr>
          </a:p>
        </p:txBody>
      </p:sp>
      <p:sp>
        <p:nvSpPr>
          <p:cNvPr id="1742" name="Text 42"/>
          <p:cNvSpPr/>
          <p:nvPr/>
        </p:nvSpPr>
        <p:spPr>
          <a:xfrm>
            <a:off x="5605200" y="4507920"/>
            <a:ext cx="1497600" cy="1990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650" spc="-1" strike="noStrike">
                <a:solidFill>
                  <a:srgbClr val="8899aa"/>
                </a:solidFill>
                <a:latin typeface="Calibri"/>
              </a:rPr>
              <a:t>Adjacent MIMO antennas couple energy → corrupts off-diagonal H[i,j]. Hurts AoA at close spacing.</a:t>
            </a:r>
            <a:endParaRPr b="0" lang="en-US" sz="650" spc="-1" strike="noStrike">
              <a:solidFill>
                <a:srgbClr val="ffffff"/>
              </a:solidFill>
              <a:latin typeface="Arial"/>
            </a:endParaRPr>
          </a:p>
        </p:txBody>
      </p:sp>
      <p:sp>
        <p:nvSpPr>
          <p:cNvPr id="1743" name="Shape 43"/>
          <p:cNvSpPr/>
          <p:nvPr/>
        </p:nvSpPr>
        <p:spPr>
          <a:xfrm>
            <a:off x="7269480" y="4316040"/>
            <a:ext cx="1416600" cy="483840"/>
          </a:xfrm>
          <a:prstGeom prst="rect">
            <a:avLst/>
          </a:prstGeom>
          <a:solidFill>
            <a:srgbClr val="112240"/>
          </a:solidFill>
          <a:ln w="10160">
            <a:solidFill>
              <a:srgbClr val="ff6b6b"/>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44" name="Shape 44"/>
          <p:cNvSpPr/>
          <p:nvPr/>
        </p:nvSpPr>
        <p:spPr>
          <a:xfrm>
            <a:off x="7269480" y="4316040"/>
            <a:ext cx="1643760" cy="34560"/>
          </a:xfrm>
          <a:prstGeom prst="rect">
            <a:avLst/>
          </a:prstGeom>
          <a:solidFill>
            <a:srgbClr val="ff6b6b"/>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745" name="Text 45"/>
          <p:cNvSpPr/>
          <p:nvPr/>
        </p:nvSpPr>
        <p:spPr>
          <a:xfrm>
            <a:off x="7342560" y="4352400"/>
            <a:ext cx="1497600" cy="153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750" spc="-1" strike="noStrike">
                <a:solidFill>
                  <a:srgbClr val="ff6b6b"/>
                </a:solidFill>
                <a:latin typeface="Calibri"/>
              </a:rPr>
              <a:t>AGC Discontinuities</a:t>
            </a:r>
            <a:endParaRPr b="0" lang="en-US" sz="750" spc="-1" strike="noStrike">
              <a:solidFill>
                <a:srgbClr val="ffffff"/>
              </a:solidFill>
              <a:latin typeface="Arial"/>
            </a:endParaRPr>
          </a:p>
        </p:txBody>
      </p:sp>
      <p:sp>
        <p:nvSpPr>
          <p:cNvPr id="1746" name="Text 46"/>
          <p:cNvSpPr/>
          <p:nvPr/>
        </p:nvSpPr>
        <p:spPr>
          <a:xfrm>
            <a:off x="7342560" y="4507920"/>
            <a:ext cx="1497600" cy="1990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650" spc="-1" strike="noStrike">
                <a:solidFill>
                  <a:srgbClr val="8899aa"/>
                </a:solidFill>
                <a:latin typeface="Calibri"/>
              </a:rPr>
              <a:t>AGC gain steps between packets → amplitude jumps that mimic scene changes. Critical for presence detection.</a:t>
            </a:r>
            <a:endParaRPr b="0" lang="en-US" sz="6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7"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748"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IoT vs HOME vs ENTERPRISE</a:t>
            </a:r>
            <a:endParaRPr b="0" lang="en-US" sz="750" spc="-1" strike="noStrike">
              <a:solidFill>
                <a:srgbClr val="ffffff"/>
              </a:solidFill>
              <a:latin typeface="Arial"/>
            </a:endParaRPr>
          </a:p>
        </p:txBody>
      </p:sp>
      <p:sp>
        <p:nvSpPr>
          <p:cNvPr id="1749"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IoT vs Home vs Enterprise — Sensing Deployment Contrast</a:t>
            </a:r>
            <a:endParaRPr b="0" lang="en-US" sz="2600" spc="-1" strike="noStrike">
              <a:solidFill>
                <a:srgbClr val="ffffff"/>
              </a:solidFill>
              <a:latin typeface="Arial"/>
            </a:endParaRPr>
          </a:p>
        </p:txBody>
      </p:sp>
      <p:sp>
        <p:nvSpPr>
          <p:cNvPr id="1750"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751"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Same 802.11bf protocol — radically different constraints, different commercial paths</a:t>
            </a:r>
            <a:endParaRPr b="0" lang="en-US" sz="950" spc="-1" strike="noStrike">
              <a:solidFill>
                <a:srgbClr val="ffffff"/>
              </a:solidFill>
              <a:latin typeface="Arial"/>
            </a:endParaRPr>
          </a:p>
        </p:txBody>
      </p:sp>
      <p:sp>
        <p:nvSpPr>
          <p:cNvPr id="1752" name="Shape 5"/>
          <p:cNvSpPr/>
          <p:nvPr/>
        </p:nvSpPr>
        <p:spPr>
          <a:xfrm>
            <a:off x="320040" y="1508760"/>
            <a:ext cx="2651040" cy="329112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53" name="Shape 6"/>
          <p:cNvSpPr/>
          <p:nvPr/>
        </p:nvSpPr>
        <p:spPr>
          <a:xfrm>
            <a:off x="320040" y="1508760"/>
            <a:ext cx="2741040" cy="52560"/>
          </a:xfrm>
          <a:prstGeom prst="rect">
            <a:avLst/>
          </a:prstGeom>
          <a:solidFill>
            <a:srgbClr val="00ff9d"/>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754" name="Text 7"/>
          <p:cNvSpPr/>
          <p:nvPr/>
        </p:nvSpPr>
        <p:spPr>
          <a:xfrm>
            <a:off x="411480" y="1591200"/>
            <a:ext cx="2558160" cy="308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00ff9d"/>
                </a:solidFill>
                <a:latin typeface="Calibri"/>
              </a:rPr>
              <a:t>IoT / Industrial</a:t>
            </a:r>
            <a:endParaRPr b="0" lang="en-US" sz="1300" spc="-1" strike="noStrike">
              <a:solidFill>
                <a:srgbClr val="ffffff"/>
              </a:solidFill>
              <a:latin typeface="Arial"/>
            </a:endParaRPr>
          </a:p>
        </p:txBody>
      </p:sp>
      <p:sp>
        <p:nvSpPr>
          <p:cNvPr id="1755" name="Text 8"/>
          <p:cNvSpPr/>
          <p:nvPr/>
        </p:nvSpPr>
        <p:spPr>
          <a:xfrm>
            <a:off x="411480" y="1938600"/>
            <a:ext cx="25581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Strengths</a:t>
            </a:r>
            <a:endParaRPr b="0" lang="en-US" sz="900" spc="-1" strike="noStrike">
              <a:solidFill>
                <a:srgbClr val="ffffff"/>
              </a:solidFill>
              <a:latin typeface="Arial"/>
            </a:endParaRPr>
          </a:p>
        </p:txBody>
      </p:sp>
      <p:sp>
        <p:nvSpPr>
          <p:cNvPr id="1756" name="Text 9"/>
          <p:cNvSpPr/>
          <p:nvPr/>
        </p:nvSpPr>
        <p:spPr>
          <a:xfrm>
            <a:off x="484560" y="217620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Low-cost nodes (ESP32-C6 ~$4)</a:t>
            </a:r>
            <a:endParaRPr b="0" lang="en-US" sz="850" spc="-1" strike="noStrike">
              <a:solidFill>
                <a:srgbClr val="ffffff"/>
              </a:solidFill>
              <a:latin typeface="Arial"/>
            </a:endParaRPr>
          </a:p>
        </p:txBody>
      </p:sp>
      <p:sp>
        <p:nvSpPr>
          <p:cNvPr id="1757" name="Text 10"/>
          <p:cNvSpPr/>
          <p:nvPr/>
        </p:nvSpPr>
        <p:spPr>
          <a:xfrm>
            <a:off x="484560" y="245052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Battery / energy-harvesting</a:t>
            </a:r>
            <a:endParaRPr b="0" lang="en-US" sz="850" spc="-1" strike="noStrike">
              <a:solidFill>
                <a:srgbClr val="ffffff"/>
              </a:solidFill>
              <a:latin typeface="Arial"/>
            </a:endParaRPr>
          </a:p>
        </p:txBody>
      </p:sp>
      <p:sp>
        <p:nvSpPr>
          <p:cNvPr id="1758" name="Text 11"/>
          <p:cNvSpPr/>
          <p:nvPr/>
        </p:nvSpPr>
        <p:spPr>
          <a:xfrm>
            <a:off x="484560" y="272484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Edge inference on MCU</a:t>
            </a:r>
            <a:endParaRPr b="0" lang="en-US" sz="850" spc="-1" strike="noStrike">
              <a:solidFill>
                <a:srgbClr val="ffffff"/>
              </a:solidFill>
              <a:latin typeface="Arial"/>
            </a:endParaRPr>
          </a:p>
        </p:txBody>
      </p:sp>
      <p:sp>
        <p:nvSpPr>
          <p:cNvPr id="1759" name="Text 12"/>
          <p:cNvSpPr/>
          <p:nvPr/>
        </p:nvSpPr>
        <p:spPr>
          <a:xfrm>
            <a:off x="484560" y="299916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Factory / warehouse / cold chain</a:t>
            </a:r>
            <a:endParaRPr b="0" lang="en-US" sz="850" spc="-1" strike="noStrike">
              <a:solidFill>
                <a:srgbClr val="ffffff"/>
              </a:solidFill>
              <a:latin typeface="Arial"/>
            </a:endParaRPr>
          </a:p>
        </p:txBody>
      </p:sp>
      <p:sp>
        <p:nvSpPr>
          <p:cNvPr id="1760" name="Text 13"/>
          <p:cNvSpPr/>
          <p:nvPr/>
        </p:nvSpPr>
        <p:spPr>
          <a:xfrm>
            <a:off x="411480" y="3319200"/>
            <a:ext cx="25581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ffb830"/>
                </a:solidFill>
                <a:latin typeface="Calibri"/>
              </a:rPr>
              <a:t>Specific Challenges</a:t>
            </a:r>
            <a:endParaRPr b="0" lang="en-US" sz="900" spc="-1" strike="noStrike">
              <a:solidFill>
                <a:srgbClr val="ffffff"/>
              </a:solidFill>
              <a:latin typeface="Arial"/>
            </a:endParaRPr>
          </a:p>
        </p:txBody>
      </p:sp>
      <p:sp>
        <p:nvSpPr>
          <p:cNvPr id="1761" name="Text 14"/>
          <p:cNvSpPr/>
          <p:nvPr/>
        </p:nvSpPr>
        <p:spPr>
          <a:xfrm>
            <a:off x="484560" y="359352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Duty cycle breaks CSI continuity</a:t>
            </a:r>
            <a:endParaRPr b="0" lang="en-US" sz="850" spc="-1" strike="noStrike">
              <a:solidFill>
                <a:srgbClr val="ffffff"/>
              </a:solidFill>
              <a:latin typeface="Arial"/>
            </a:endParaRPr>
          </a:p>
        </p:txBody>
      </p:sp>
      <p:sp>
        <p:nvSpPr>
          <p:cNvPr id="1762" name="Text 15"/>
          <p:cNvSpPr/>
          <p:nvPr/>
        </p:nvSpPr>
        <p:spPr>
          <a:xfrm>
            <a:off x="484560" y="384048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802.11bf MAC too heavy for small MCU</a:t>
            </a:r>
            <a:endParaRPr b="0" lang="en-US" sz="850" spc="-1" strike="noStrike">
              <a:solidFill>
                <a:srgbClr val="ffffff"/>
              </a:solidFill>
              <a:latin typeface="Arial"/>
            </a:endParaRPr>
          </a:p>
        </p:txBody>
      </p:sp>
      <p:sp>
        <p:nvSpPr>
          <p:cNvPr id="1763" name="Text 16"/>
          <p:cNvSpPr/>
          <p:nvPr/>
        </p:nvSpPr>
        <p:spPr>
          <a:xfrm>
            <a:off x="484560" y="408744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&lt;1 Mbps link limits CSI bandwidth</a:t>
            </a:r>
            <a:endParaRPr b="0" lang="en-US" sz="850" spc="-1" strike="noStrike">
              <a:solidFill>
                <a:srgbClr val="ffffff"/>
              </a:solidFill>
              <a:latin typeface="Arial"/>
            </a:endParaRPr>
          </a:p>
        </p:txBody>
      </p:sp>
      <p:sp>
        <p:nvSpPr>
          <p:cNvPr id="1764" name="Text 17"/>
          <p:cNvSpPr/>
          <p:nvPr/>
        </p:nvSpPr>
        <p:spPr>
          <a:xfrm>
            <a:off x="484560" y="433440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No NPU for complex ML on constrained SoC</a:t>
            </a:r>
            <a:endParaRPr b="0" lang="en-US" sz="850" spc="-1" strike="noStrike">
              <a:solidFill>
                <a:srgbClr val="ffffff"/>
              </a:solidFill>
              <a:latin typeface="Arial"/>
            </a:endParaRPr>
          </a:p>
        </p:txBody>
      </p:sp>
      <p:sp>
        <p:nvSpPr>
          <p:cNvPr id="1765" name="Text 18"/>
          <p:cNvSpPr/>
          <p:nvPr/>
        </p:nvSpPr>
        <p:spPr>
          <a:xfrm>
            <a:off x="484560" y="458100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Interop with legacy SCADA / OT networks</a:t>
            </a:r>
            <a:endParaRPr b="0" lang="en-US" sz="850" spc="-1" strike="noStrike">
              <a:solidFill>
                <a:srgbClr val="ffffff"/>
              </a:solidFill>
              <a:latin typeface="Arial"/>
            </a:endParaRPr>
          </a:p>
        </p:txBody>
      </p:sp>
      <p:sp>
        <p:nvSpPr>
          <p:cNvPr id="1766" name="Shape 19"/>
          <p:cNvSpPr/>
          <p:nvPr/>
        </p:nvSpPr>
        <p:spPr>
          <a:xfrm>
            <a:off x="3182040" y="1508760"/>
            <a:ext cx="2760840" cy="329112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67" name="Shape 20"/>
          <p:cNvSpPr/>
          <p:nvPr/>
        </p:nvSpPr>
        <p:spPr>
          <a:xfrm>
            <a:off x="3182040" y="1508760"/>
            <a:ext cx="2741040" cy="5256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768" name="Text 21"/>
          <p:cNvSpPr/>
          <p:nvPr/>
        </p:nvSpPr>
        <p:spPr>
          <a:xfrm>
            <a:off x="3273480" y="1591200"/>
            <a:ext cx="2558160" cy="308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00d4ff"/>
                </a:solidFill>
                <a:latin typeface="Calibri"/>
              </a:rPr>
              <a:t>Home / Consumer</a:t>
            </a:r>
            <a:endParaRPr b="0" lang="en-US" sz="1300" spc="-1" strike="noStrike">
              <a:solidFill>
                <a:srgbClr val="ffffff"/>
              </a:solidFill>
              <a:latin typeface="Arial"/>
            </a:endParaRPr>
          </a:p>
        </p:txBody>
      </p:sp>
      <p:sp>
        <p:nvSpPr>
          <p:cNvPr id="1769" name="Text 22"/>
          <p:cNvSpPr/>
          <p:nvPr/>
        </p:nvSpPr>
        <p:spPr>
          <a:xfrm>
            <a:off x="3273480" y="1938600"/>
            <a:ext cx="25581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Strengths</a:t>
            </a:r>
            <a:endParaRPr b="0" lang="en-US" sz="900" spc="-1" strike="noStrike">
              <a:solidFill>
                <a:srgbClr val="ffffff"/>
              </a:solidFill>
              <a:latin typeface="Arial"/>
            </a:endParaRPr>
          </a:p>
        </p:txBody>
      </p:sp>
      <p:sp>
        <p:nvSpPr>
          <p:cNvPr id="1770" name="Text 23"/>
          <p:cNvSpPr/>
          <p:nvPr/>
        </p:nvSpPr>
        <p:spPr>
          <a:xfrm>
            <a:off x="3346560" y="217620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Full 802.11ax/be AP — mains powered</a:t>
            </a:r>
            <a:endParaRPr b="0" lang="en-US" sz="850" spc="-1" strike="noStrike">
              <a:solidFill>
                <a:srgbClr val="ffffff"/>
              </a:solidFill>
              <a:latin typeface="Arial"/>
            </a:endParaRPr>
          </a:p>
        </p:txBody>
      </p:sp>
      <p:sp>
        <p:nvSpPr>
          <p:cNvPr id="1771" name="Text 24"/>
          <p:cNvSpPr/>
          <p:nvPr/>
        </p:nvSpPr>
        <p:spPr>
          <a:xfrm>
            <a:off x="3346560" y="245052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Always-on sensing possible</a:t>
            </a:r>
            <a:endParaRPr b="0" lang="en-US" sz="850" spc="-1" strike="noStrike">
              <a:solidFill>
                <a:srgbClr val="ffffff"/>
              </a:solidFill>
              <a:latin typeface="Arial"/>
            </a:endParaRPr>
          </a:p>
        </p:txBody>
      </p:sp>
      <p:sp>
        <p:nvSpPr>
          <p:cNvPr id="1772" name="Text 25"/>
          <p:cNvSpPr/>
          <p:nvPr/>
        </p:nvSpPr>
        <p:spPr>
          <a:xfrm>
            <a:off x="3346560" y="272484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ISP service bundle opportunity</a:t>
            </a:r>
            <a:endParaRPr b="0" lang="en-US" sz="850" spc="-1" strike="noStrike">
              <a:solidFill>
                <a:srgbClr val="ffffff"/>
              </a:solidFill>
              <a:latin typeface="Arial"/>
            </a:endParaRPr>
          </a:p>
        </p:txBody>
      </p:sp>
      <p:sp>
        <p:nvSpPr>
          <p:cNvPr id="1773" name="Text 26"/>
          <p:cNvSpPr/>
          <p:nvPr/>
        </p:nvSpPr>
        <p:spPr>
          <a:xfrm>
            <a:off x="3346560" y="299916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Matter integration for smart home events</a:t>
            </a:r>
            <a:endParaRPr b="0" lang="en-US" sz="850" spc="-1" strike="noStrike">
              <a:solidFill>
                <a:srgbClr val="ffffff"/>
              </a:solidFill>
              <a:latin typeface="Arial"/>
            </a:endParaRPr>
          </a:p>
        </p:txBody>
      </p:sp>
      <p:sp>
        <p:nvSpPr>
          <p:cNvPr id="1774" name="Text 27"/>
          <p:cNvSpPr/>
          <p:nvPr/>
        </p:nvSpPr>
        <p:spPr>
          <a:xfrm>
            <a:off x="3273480" y="3319200"/>
            <a:ext cx="25581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ffb830"/>
                </a:solidFill>
                <a:latin typeface="Calibri"/>
              </a:rPr>
              <a:t>Specific Challenges</a:t>
            </a:r>
            <a:endParaRPr b="0" lang="en-US" sz="900" spc="-1" strike="noStrike">
              <a:solidFill>
                <a:srgbClr val="ffffff"/>
              </a:solidFill>
              <a:latin typeface="Arial"/>
            </a:endParaRPr>
          </a:p>
        </p:txBody>
      </p:sp>
      <p:sp>
        <p:nvSpPr>
          <p:cNvPr id="1775" name="Text 28"/>
          <p:cNvSpPr/>
          <p:nvPr/>
        </p:nvSpPr>
        <p:spPr>
          <a:xfrm>
            <a:off x="3346560" y="359352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Privacy sensitivity highest</a:t>
            </a:r>
            <a:endParaRPr b="0" lang="en-US" sz="850" spc="-1" strike="noStrike">
              <a:solidFill>
                <a:srgbClr val="ffffff"/>
              </a:solidFill>
              <a:latin typeface="Arial"/>
            </a:endParaRPr>
          </a:p>
        </p:txBody>
      </p:sp>
      <p:sp>
        <p:nvSpPr>
          <p:cNvPr id="1776" name="Text 29"/>
          <p:cNvSpPr/>
          <p:nvPr/>
        </p:nvSpPr>
        <p:spPr>
          <a:xfrm>
            <a:off x="3346560" y="384048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Zero-config requirement (consumer)</a:t>
            </a:r>
            <a:endParaRPr b="0" lang="en-US" sz="850" spc="-1" strike="noStrike">
              <a:solidFill>
                <a:srgbClr val="ffffff"/>
              </a:solidFill>
              <a:latin typeface="Arial"/>
            </a:endParaRPr>
          </a:p>
        </p:txBody>
      </p:sp>
      <p:sp>
        <p:nvSpPr>
          <p:cNvPr id="1777" name="Text 30"/>
          <p:cNvSpPr/>
          <p:nvPr/>
        </p:nvSpPr>
        <p:spPr>
          <a:xfrm>
            <a:off x="3346560" y="408744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Apartment congestion — CCA storms</a:t>
            </a:r>
            <a:endParaRPr b="0" lang="en-US" sz="850" spc="-1" strike="noStrike">
              <a:solidFill>
                <a:srgbClr val="ffffff"/>
              </a:solidFill>
              <a:latin typeface="Arial"/>
            </a:endParaRPr>
          </a:p>
        </p:txBody>
      </p:sp>
      <p:sp>
        <p:nvSpPr>
          <p:cNvPr id="1778" name="Text 31"/>
          <p:cNvSpPr/>
          <p:nvPr/>
        </p:nvSpPr>
        <p:spPr>
          <a:xfrm>
            <a:off x="3346560" y="433440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Must survive OTA firmware updates</a:t>
            </a:r>
            <a:endParaRPr b="0" lang="en-US" sz="850" spc="-1" strike="noStrike">
              <a:solidFill>
                <a:srgbClr val="ffffff"/>
              </a:solidFill>
              <a:latin typeface="Arial"/>
            </a:endParaRPr>
          </a:p>
        </p:txBody>
      </p:sp>
      <p:sp>
        <p:nvSpPr>
          <p:cNvPr id="1779" name="Text 32"/>
          <p:cNvSpPr/>
          <p:nvPr/>
        </p:nvSpPr>
        <p:spPr>
          <a:xfrm>
            <a:off x="3346560" y="458100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Mixed brand devices — normalisation</a:t>
            </a:r>
            <a:endParaRPr b="0" lang="en-US" sz="850" spc="-1" strike="noStrike">
              <a:solidFill>
                <a:srgbClr val="ffffff"/>
              </a:solidFill>
              <a:latin typeface="Arial"/>
            </a:endParaRPr>
          </a:p>
        </p:txBody>
      </p:sp>
      <p:sp>
        <p:nvSpPr>
          <p:cNvPr id="1780" name="Shape 33"/>
          <p:cNvSpPr/>
          <p:nvPr/>
        </p:nvSpPr>
        <p:spPr>
          <a:xfrm>
            <a:off x="6035040" y="1508760"/>
            <a:ext cx="2651040" cy="3291120"/>
          </a:xfrm>
          <a:prstGeom prst="rect">
            <a:avLst/>
          </a:prstGeom>
          <a:solidFill>
            <a:srgbClr val="112240"/>
          </a:solidFill>
          <a:ln w="190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81" name="Shape 34"/>
          <p:cNvSpPr/>
          <p:nvPr/>
        </p:nvSpPr>
        <p:spPr>
          <a:xfrm>
            <a:off x="6035040" y="1508760"/>
            <a:ext cx="274104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782" name="Text 35"/>
          <p:cNvSpPr/>
          <p:nvPr/>
        </p:nvSpPr>
        <p:spPr>
          <a:xfrm>
            <a:off x="6126480" y="1591200"/>
            <a:ext cx="2558160" cy="308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7b61ff"/>
                </a:solidFill>
                <a:latin typeface="Calibri"/>
              </a:rPr>
              <a:t>Enterprise / Campus</a:t>
            </a:r>
            <a:endParaRPr b="0" lang="en-US" sz="1300" spc="-1" strike="noStrike">
              <a:solidFill>
                <a:srgbClr val="ffffff"/>
              </a:solidFill>
              <a:latin typeface="Arial"/>
            </a:endParaRPr>
          </a:p>
        </p:txBody>
      </p:sp>
      <p:sp>
        <p:nvSpPr>
          <p:cNvPr id="1783" name="Text 36"/>
          <p:cNvSpPr/>
          <p:nvPr/>
        </p:nvSpPr>
        <p:spPr>
          <a:xfrm>
            <a:off x="6126480" y="1938600"/>
            <a:ext cx="25581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Strengths</a:t>
            </a:r>
            <a:endParaRPr b="0" lang="en-US" sz="900" spc="-1" strike="noStrike">
              <a:solidFill>
                <a:srgbClr val="ffffff"/>
              </a:solidFill>
              <a:latin typeface="Arial"/>
            </a:endParaRPr>
          </a:p>
        </p:txBody>
      </p:sp>
      <p:sp>
        <p:nvSpPr>
          <p:cNvPr id="1784" name="Text 37"/>
          <p:cNvSpPr/>
          <p:nvPr/>
        </p:nvSpPr>
        <p:spPr>
          <a:xfrm>
            <a:off x="6199560" y="217620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Managed APs with centralised controller</a:t>
            </a:r>
            <a:endParaRPr b="0" lang="en-US" sz="850" spc="-1" strike="noStrike">
              <a:solidFill>
                <a:srgbClr val="ffffff"/>
              </a:solidFill>
              <a:latin typeface="Arial"/>
            </a:endParaRPr>
          </a:p>
        </p:txBody>
      </p:sp>
      <p:sp>
        <p:nvSpPr>
          <p:cNvPr id="1785" name="Text 38"/>
          <p:cNvSpPr/>
          <p:nvPr/>
        </p:nvSpPr>
        <p:spPr>
          <a:xfrm>
            <a:off x="6199560" y="245052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Multi-AP fusion solved at controller</a:t>
            </a:r>
            <a:endParaRPr b="0" lang="en-US" sz="850" spc="-1" strike="noStrike">
              <a:solidFill>
                <a:srgbClr val="ffffff"/>
              </a:solidFill>
              <a:latin typeface="Arial"/>
            </a:endParaRPr>
          </a:p>
        </p:txBody>
      </p:sp>
      <p:sp>
        <p:nvSpPr>
          <p:cNvPr id="1786" name="Text 39"/>
          <p:cNvSpPr/>
          <p:nvPr/>
        </p:nvSpPr>
        <p:spPr>
          <a:xfrm>
            <a:off x="6199560" y="272484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IT team for calibration / maintenance</a:t>
            </a:r>
            <a:endParaRPr b="0" lang="en-US" sz="850" spc="-1" strike="noStrike">
              <a:solidFill>
                <a:srgbClr val="ffffff"/>
              </a:solidFill>
              <a:latin typeface="Arial"/>
            </a:endParaRPr>
          </a:p>
        </p:txBody>
      </p:sp>
      <p:sp>
        <p:nvSpPr>
          <p:cNvPr id="1787" name="Text 40"/>
          <p:cNvSpPr/>
          <p:nvPr/>
        </p:nvSpPr>
        <p:spPr>
          <a:xfrm>
            <a:off x="6199560" y="2999160"/>
            <a:ext cx="2485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e8f4fd"/>
                </a:solidFill>
                <a:latin typeface="Calibri"/>
              </a:rPr>
              <a:t>• </a:t>
            </a:r>
            <a:r>
              <a:rPr b="0" lang="en-US" sz="850" spc="-1" strike="noStrike">
                <a:solidFill>
                  <a:srgbClr val="e8f4fd"/>
                </a:solidFill>
                <a:latin typeface="Calibri"/>
              </a:rPr>
              <a:t>Compliance and audit frameworks exist</a:t>
            </a:r>
            <a:endParaRPr b="0" lang="en-US" sz="850" spc="-1" strike="noStrike">
              <a:solidFill>
                <a:srgbClr val="ffffff"/>
              </a:solidFill>
              <a:latin typeface="Arial"/>
            </a:endParaRPr>
          </a:p>
        </p:txBody>
      </p:sp>
      <p:sp>
        <p:nvSpPr>
          <p:cNvPr id="1788" name="Text 41"/>
          <p:cNvSpPr/>
          <p:nvPr/>
        </p:nvSpPr>
        <p:spPr>
          <a:xfrm>
            <a:off x="6126480" y="3319200"/>
            <a:ext cx="25581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ffb830"/>
                </a:solidFill>
                <a:latin typeface="Calibri"/>
              </a:rPr>
              <a:t>Specific Challenges</a:t>
            </a:r>
            <a:endParaRPr b="0" lang="en-US" sz="900" spc="-1" strike="noStrike">
              <a:solidFill>
                <a:srgbClr val="ffffff"/>
              </a:solidFill>
              <a:latin typeface="Arial"/>
            </a:endParaRPr>
          </a:p>
        </p:txBody>
      </p:sp>
      <p:sp>
        <p:nvSpPr>
          <p:cNvPr id="1789" name="Text 42"/>
          <p:cNvSpPr/>
          <p:nvPr/>
        </p:nvSpPr>
        <p:spPr>
          <a:xfrm>
            <a:off x="6199560" y="359352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High-density STAs → frequent CCA defer</a:t>
            </a:r>
            <a:endParaRPr b="0" lang="en-US" sz="850" spc="-1" strike="noStrike">
              <a:solidFill>
                <a:srgbClr val="ffffff"/>
              </a:solidFill>
              <a:latin typeface="Arial"/>
            </a:endParaRPr>
          </a:p>
        </p:txBody>
      </p:sp>
      <p:sp>
        <p:nvSpPr>
          <p:cNvPr id="1790" name="Text 43"/>
          <p:cNvSpPr/>
          <p:nvPr/>
        </p:nvSpPr>
        <p:spPr>
          <a:xfrm>
            <a:off x="6199560" y="384048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Who owns sensing data — legal liability</a:t>
            </a:r>
            <a:endParaRPr b="0" lang="en-US" sz="850" spc="-1" strike="noStrike">
              <a:solidFill>
                <a:srgbClr val="ffffff"/>
              </a:solidFill>
              <a:latin typeface="Arial"/>
            </a:endParaRPr>
          </a:p>
        </p:txBody>
      </p:sp>
      <p:sp>
        <p:nvSpPr>
          <p:cNvPr id="1791" name="Text 44"/>
          <p:cNvSpPr/>
          <p:nvPr/>
        </p:nvSpPr>
        <p:spPr>
          <a:xfrm>
            <a:off x="6199560" y="408744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Legacy AP installed base, firmware lag</a:t>
            </a:r>
            <a:endParaRPr b="0" lang="en-US" sz="850" spc="-1" strike="noStrike">
              <a:solidFill>
                <a:srgbClr val="ffffff"/>
              </a:solidFill>
              <a:latin typeface="Arial"/>
            </a:endParaRPr>
          </a:p>
        </p:txBody>
      </p:sp>
      <p:sp>
        <p:nvSpPr>
          <p:cNvPr id="1792" name="Text 45"/>
          <p:cNvSpPr/>
          <p:nvPr/>
        </p:nvSpPr>
        <p:spPr>
          <a:xfrm>
            <a:off x="6199560" y="433440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Roaming (802.11r) breaks sensing sessions</a:t>
            </a:r>
            <a:endParaRPr b="0" lang="en-US" sz="850" spc="-1" strike="noStrike">
              <a:solidFill>
                <a:srgbClr val="ffffff"/>
              </a:solidFill>
              <a:latin typeface="Arial"/>
            </a:endParaRPr>
          </a:p>
        </p:txBody>
      </p:sp>
      <p:sp>
        <p:nvSpPr>
          <p:cNvPr id="1793" name="Text 46"/>
          <p:cNvSpPr/>
          <p:nvPr/>
        </p:nvSpPr>
        <p:spPr>
          <a:xfrm>
            <a:off x="6199560" y="4581000"/>
            <a:ext cx="248508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 </a:t>
            </a:r>
            <a:r>
              <a:rPr b="0" lang="en-US" sz="850" spc="-1" strike="noStrike">
                <a:solidFill>
                  <a:srgbClr val="8899aa"/>
                </a:solidFill>
                <a:latin typeface="Calibri"/>
              </a:rPr>
              <a:t>Multiple BSSIDs on same radio confound CSI</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4"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795"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802.11bf vs 802.11az</a:t>
            </a:r>
            <a:endParaRPr b="0" lang="en-US" sz="750" spc="-1" strike="noStrike">
              <a:solidFill>
                <a:srgbClr val="ffffff"/>
              </a:solidFill>
              <a:latin typeface="Arial"/>
            </a:endParaRPr>
          </a:p>
        </p:txBody>
      </p:sp>
      <p:sp>
        <p:nvSpPr>
          <p:cNvPr id="1796"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802.11bf vs 802.11az — Sensing, Ranging &amp; Coexistence</a:t>
            </a:r>
            <a:endParaRPr b="0" lang="en-US" sz="2600" spc="-1" strike="noStrike">
              <a:solidFill>
                <a:srgbClr val="ffffff"/>
              </a:solidFill>
              <a:latin typeface="Arial"/>
            </a:endParaRPr>
          </a:p>
        </p:txBody>
      </p:sp>
      <p:sp>
        <p:nvSpPr>
          <p:cNvPr id="1797"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798"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Two standards, shared NDP foundation — different goals, architecturally complementary</a:t>
            </a:r>
            <a:endParaRPr b="0" lang="en-US" sz="950" spc="-1" strike="noStrike">
              <a:solidFill>
                <a:srgbClr val="ffffff"/>
              </a:solidFill>
              <a:latin typeface="Arial"/>
            </a:endParaRPr>
          </a:p>
        </p:txBody>
      </p:sp>
      <p:sp>
        <p:nvSpPr>
          <p:cNvPr id="1799" name="Shape 5"/>
          <p:cNvSpPr/>
          <p:nvPr/>
        </p:nvSpPr>
        <p:spPr>
          <a:xfrm>
            <a:off x="320040" y="1508760"/>
            <a:ext cx="4066920" cy="345240"/>
          </a:xfrm>
          <a:prstGeom prst="rect">
            <a:avLst/>
          </a:prstGeom>
          <a:solidFill>
            <a:srgbClr val="22cce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800" name="Text 6"/>
          <p:cNvSpPr/>
          <p:nvPr/>
        </p:nvSpPr>
        <p:spPr>
          <a:xfrm>
            <a:off x="411480" y="1536120"/>
            <a:ext cx="388404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a0f1a"/>
                </a:solidFill>
                <a:latin typeface="Calibri"/>
              </a:rPr>
              <a:t>802.11az — Next Generation Positioning</a:t>
            </a:r>
            <a:endParaRPr b="0" lang="en-US" sz="1100" spc="-1" strike="noStrike">
              <a:solidFill>
                <a:srgbClr val="ffffff"/>
              </a:solidFill>
              <a:latin typeface="Arial"/>
            </a:endParaRPr>
          </a:p>
        </p:txBody>
      </p:sp>
      <p:sp>
        <p:nvSpPr>
          <p:cNvPr id="1801" name="Shape 7"/>
          <p:cNvSpPr/>
          <p:nvPr/>
        </p:nvSpPr>
        <p:spPr>
          <a:xfrm>
            <a:off x="320040" y="190188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02" name="Text 8"/>
          <p:cNvSpPr/>
          <p:nvPr/>
        </p:nvSpPr>
        <p:spPr>
          <a:xfrm>
            <a:off x="393120" y="19476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Goal</a:t>
            </a:r>
            <a:endParaRPr b="0" lang="en-US" sz="900" spc="-1" strike="noStrike">
              <a:solidFill>
                <a:srgbClr val="ffffff"/>
              </a:solidFill>
              <a:latin typeface="Arial"/>
            </a:endParaRPr>
          </a:p>
        </p:txBody>
      </p:sp>
      <p:sp>
        <p:nvSpPr>
          <p:cNvPr id="1803" name="Text 9"/>
          <p:cNvSpPr/>
          <p:nvPr/>
        </p:nvSpPr>
        <p:spPr>
          <a:xfrm>
            <a:off x="1508760" y="19476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Sub-metre indoor positioning / FTM ranging</a:t>
            </a:r>
            <a:endParaRPr b="0" lang="en-US" sz="900" spc="-1" strike="noStrike">
              <a:solidFill>
                <a:srgbClr val="ffffff"/>
              </a:solidFill>
              <a:latin typeface="Arial"/>
            </a:endParaRPr>
          </a:p>
        </p:txBody>
      </p:sp>
      <p:sp>
        <p:nvSpPr>
          <p:cNvPr id="1804" name="Shape 10"/>
          <p:cNvSpPr/>
          <p:nvPr/>
        </p:nvSpPr>
        <p:spPr>
          <a:xfrm>
            <a:off x="320040" y="2240280"/>
            <a:ext cx="4066920" cy="30888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05" name="Text 11"/>
          <p:cNvSpPr/>
          <p:nvPr/>
        </p:nvSpPr>
        <p:spPr>
          <a:xfrm>
            <a:off x="393120" y="22860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Mechanism</a:t>
            </a:r>
            <a:endParaRPr b="0" lang="en-US" sz="900" spc="-1" strike="noStrike">
              <a:solidFill>
                <a:srgbClr val="ffffff"/>
              </a:solidFill>
              <a:latin typeface="Arial"/>
            </a:endParaRPr>
          </a:p>
        </p:txBody>
      </p:sp>
      <p:sp>
        <p:nvSpPr>
          <p:cNvPr id="1806" name="Text 12"/>
          <p:cNvSpPr/>
          <p:nvPr/>
        </p:nvSpPr>
        <p:spPr>
          <a:xfrm>
            <a:off x="1508760" y="22860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HE Ranging NDP + RTT (Round Trip Time)</a:t>
            </a:r>
            <a:endParaRPr b="0" lang="en-US" sz="900" spc="-1" strike="noStrike">
              <a:solidFill>
                <a:srgbClr val="ffffff"/>
              </a:solidFill>
              <a:latin typeface="Arial"/>
            </a:endParaRPr>
          </a:p>
        </p:txBody>
      </p:sp>
      <p:sp>
        <p:nvSpPr>
          <p:cNvPr id="1807" name="Shape 13"/>
          <p:cNvSpPr/>
          <p:nvPr/>
        </p:nvSpPr>
        <p:spPr>
          <a:xfrm>
            <a:off x="320040" y="257868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08" name="Text 14"/>
          <p:cNvSpPr/>
          <p:nvPr/>
        </p:nvSpPr>
        <p:spPr>
          <a:xfrm>
            <a:off x="393120" y="26244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Primary output</a:t>
            </a:r>
            <a:endParaRPr b="0" lang="en-US" sz="900" spc="-1" strike="noStrike">
              <a:solidFill>
                <a:srgbClr val="ffffff"/>
              </a:solidFill>
              <a:latin typeface="Arial"/>
            </a:endParaRPr>
          </a:p>
        </p:txBody>
      </p:sp>
      <p:sp>
        <p:nvSpPr>
          <p:cNvPr id="1809" name="Text 15"/>
          <p:cNvSpPr/>
          <p:nvPr/>
        </p:nvSpPr>
        <p:spPr>
          <a:xfrm>
            <a:off x="1508760" y="26244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ToF / distance — not raw CSI</a:t>
            </a:r>
            <a:endParaRPr b="0" lang="en-US" sz="900" spc="-1" strike="noStrike">
              <a:solidFill>
                <a:srgbClr val="ffffff"/>
              </a:solidFill>
              <a:latin typeface="Arial"/>
            </a:endParaRPr>
          </a:p>
        </p:txBody>
      </p:sp>
      <p:sp>
        <p:nvSpPr>
          <p:cNvPr id="1810" name="Shape 16"/>
          <p:cNvSpPr/>
          <p:nvPr/>
        </p:nvSpPr>
        <p:spPr>
          <a:xfrm>
            <a:off x="320040" y="2917080"/>
            <a:ext cx="4066920" cy="30888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11" name="Text 17"/>
          <p:cNvSpPr/>
          <p:nvPr/>
        </p:nvSpPr>
        <p:spPr>
          <a:xfrm>
            <a:off x="393120" y="29628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Architecture</a:t>
            </a:r>
            <a:endParaRPr b="0" lang="en-US" sz="900" spc="-1" strike="noStrike">
              <a:solidFill>
                <a:srgbClr val="ffffff"/>
              </a:solidFill>
              <a:latin typeface="Arial"/>
            </a:endParaRPr>
          </a:p>
        </p:txBody>
      </p:sp>
      <p:sp>
        <p:nvSpPr>
          <p:cNvPr id="1812" name="Text 18"/>
          <p:cNvSpPr/>
          <p:nvPr/>
        </p:nvSpPr>
        <p:spPr>
          <a:xfrm>
            <a:off x="1508760" y="29628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STA initiates, AP responds (FTM initiator)</a:t>
            </a:r>
            <a:endParaRPr b="0" lang="en-US" sz="900" spc="-1" strike="noStrike">
              <a:solidFill>
                <a:srgbClr val="ffffff"/>
              </a:solidFill>
              <a:latin typeface="Arial"/>
            </a:endParaRPr>
          </a:p>
        </p:txBody>
      </p:sp>
      <p:sp>
        <p:nvSpPr>
          <p:cNvPr id="1813" name="Shape 19"/>
          <p:cNvSpPr/>
          <p:nvPr/>
        </p:nvSpPr>
        <p:spPr>
          <a:xfrm>
            <a:off x="320040" y="325512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14" name="Text 20"/>
          <p:cNvSpPr/>
          <p:nvPr/>
        </p:nvSpPr>
        <p:spPr>
          <a:xfrm>
            <a:off x="393120" y="330084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Phase data</a:t>
            </a:r>
            <a:endParaRPr b="0" lang="en-US" sz="900" spc="-1" strike="noStrike">
              <a:solidFill>
                <a:srgbClr val="ffffff"/>
              </a:solidFill>
              <a:latin typeface="Arial"/>
            </a:endParaRPr>
          </a:p>
        </p:txBody>
      </p:sp>
      <p:sp>
        <p:nvSpPr>
          <p:cNvPr id="1815" name="Text 21"/>
          <p:cNvSpPr/>
          <p:nvPr/>
        </p:nvSpPr>
        <p:spPr>
          <a:xfrm>
            <a:off x="1508760" y="330084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Available, used for AoA refinement</a:t>
            </a:r>
            <a:endParaRPr b="0" lang="en-US" sz="900" spc="-1" strike="noStrike">
              <a:solidFill>
                <a:srgbClr val="ffffff"/>
              </a:solidFill>
              <a:latin typeface="Arial"/>
            </a:endParaRPr>
          </a:p>
        </p:txBody>
      </p:sp>
      <p:sp>
        <p:nvSpPr>
          <p:cNvPr id="1816" name="Shape 22"/>
          <p:cNvSpPr/>
          <p:nvPr/>
        </p:nvSpPr>
        <p:spPr>
          <a:xfrm>
            <a:off x="320040" y="3593520"/>
            <a:ext cx="4066920" cy="30888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17" name="Text 23"/>
          <p:cNvSpPr/>
          <p:nvPr/>
        </p:nvSpPr>
        <p:spPr>
          <a:xfrm>
            <a:off x="393120" y="363924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Status</a:t>
            </a:r>
            <a:endParaRPr b="0" lang="en-US" sz="900" spc="-1" strike="noStrike">
              <a:solidFill>
                <a:srgbClr val="ffffff"/>
              </a:solidFill>
              <a:latin typeface="Arial"/>
            </a:endParaRPr>
          </a:p>
        </p:txBody>
      </p:sp>
      <p:sp>
        <p:nvSpPr>
          <p:cNvPr id="1818" name="Text 24"/>
          <p:cNvSpPr/>
          <p:nvPr/>
        </p:nvSpPr>
        <p:spPr>
          <a:xfrm>
            <a:off x="1508760" y="363924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Ratified 2022. FTM widely deployed in phones.</a:t>
            </a:r>
            <a:endParaRPr b="0" lang="en-US" sz="900" spc="-1" strike="noStrike">
              <a:solidFill>
                <a:srgbClr val="ffffff"/>
              </a:solidFill>
              <a:latin typeface="Arial"/>
            </a:endParaRPr>
          </a:p>
        </p:txBody>
      </p:sp>
      <p:sp>
        <p:nvSpPr>
          <p:cNvPr id="1819" name="Shape 25"/>
          <p:cNvSpPr/>
          <p:nvPr/>
        </p:nvSpPr>
        <p:spPr>
          <a:xfrm>
            <a:off x="320040" y="393192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20" name="Text 26"/>
          <p:cNvSpPr/>
          <p:nvPr/>
        </p:nvSpPr>
        <p:spPr>
          <a:xfrm>
            <a:off x="393120" y="397764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22ccee"/>
                </a:solidFill>
                <a:latin typeface="Calibri"/>
              </a:rPr>
              <a:t>Use cases</a:t>
            </a:r>
            <a:endParaRPr b="0" lang="en-US" sz="900" spc="-1" strike="noStrike">
              <a:solidFill>
                <a:srgbClr val="ffffff"/>
              </a:solidFill>
              <a:latin typeface="Arial"/>
            </a:endParaRPr>
          </a:p>
        </p:txBody>
      </p:sp>
      <p:sp>
        <p:nvSpPr>
          <p:cNvPr id="1821" name="Text 27"/>
          <p:cNvSpPr/>
          <p:nvPr/>
        </p:nvSpPr>
        <p:spPr>
          <a:xfrm>
            <a:off x="1508760" y="397764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Indoor navigation, asset tracking, keyless entry</a:t>
            </a:r>
            <a:endParaRPr b="0" lang="en-US" sz="900" spc="-1" strike="noStrike">
              <a:solidFill>
                <a:srgbClr val="ffffff"/>
              </a:solidFill>
              <a:latin typeface="Arial"/>
            </a:endParaRPr>
          </a:p>
        </p:txBody>
      </p:sp>
      <p:sp>
        <p:nvSpPr>
          <p:cNvPr id="1822" name="Shape 28"/>
          <p:cNvSpPr/>
          <p:nvPr/>
        </p:nvSpPr>
        <p:spPr>
          <a:xfrm>
            <a:off x="4617720" y="1508760"/>
            <a:ext cx="4066920" cy="3452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23" name="Text 29"/>
          <p:cNvSpPr/>
          <p:nvPr/>
        </p:nvSpPr>
        <p:spPr>
          <a:xfrm>
            <a:off x="4709160" y="1536120"/>
            <a:ext cx="388404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a0f1a"/>
                </a:solidFill>
                <a:latin typeface="Calibri"/>
              </a:rPr>
              <a:t>802.11bf — WLAN Sensing</a:t>
            </a:r>
            <a:endParaRPr b="0" lang="en-US" sz="1100" spc="-1" strike="noStrike">
              <a:solidFill>
                <a:srgbClr val="ffffff"/>
              </a:solidFill>
              <a:latin typeface="Arial"/>
            </a:endParaRPr>
          </a:p>
        </p:txBody>
      </p:sp>
      <p:sp>
        <p:nvSpPr>
          <p:cNvPr id="1824" name="Shape 30"/>
          <p:cNvSpPr/>
          <p:nvPr/>
        </p:nvSpPr>
        <p:spPr>
          <a:xfrm>
            <a:off x="4617720" y="190188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25" name="Text 31"/>
          <p:cNvSpPr/>
          <p:nvPr/>
        </p:nvSpPr>
        <p:spPr>
          <a:xfrm>
            <a:off x="4690800" y="19476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Goal</a:t>
            </a:r>
            <a:endParaRPr b="0" lang="en-US" sz="900" spc="-1" strike="noStrike">
              <a:solidFill>
                <a:srgbClr val="ffffff"/>
              </a:solidFill>
              <a:latin typeface="Arial"/>
            </a:endParaRPr>
          </a:p>
        </p:txBody>
      </p:sp>
      <p:sp>
        <p:nvSpPr>
          <p:cNvPr id="1826" name="Text 32"/>
          <p:cNvSpPr/>
          <p:nvPr/>
        </p:nvSpPr>
        <p:spPr>
          <a:xfrm>
            <a:off x="5806440" y="19476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Characterise environment / detect scene changes</a:t>
            </a:r>
            <a:endParaRPr b="0" lang="en-US" sz="900" spc="-1" strike="noStrike">
              <a:solidFill>
                <a:srgbClr val="ffffff"/>
              </a:solidFill>
              <a:latin typeface="Arial"/>
            </a:endParaRPr>
          </a:p>
        </p:txBody>
      </p:sp>
      <p:sp>
        <p:nvSpPr>
          <p:cNvPr id="1827" name="Shape 33"/>
          <p:cNvSpPr/>
          <p:nvPr/>
        </p:nvSpPr>
        <p:spPr>
          <a:xfrm>
            <a:off x="4617720" y="2240280"/>
            <a:ext cx="4066920" cy="30888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28" name="Text 34"/>
          <p:cNvSpPr/>
          <p:nvPr/>
        </p:nvSpPr>
        <p:spPr>
          <a:xfrm>
            <a:off x="4690800" y="22860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Mechanism</a:t>
            </a:r>
            <a:endParaRPr b="0" lang="en-US" sz="900" spc="-1" strike="noStrike">
              <a:solidFill>
                <a:srgbClr val="ffffff"/>
              </a:solidFill>
              <a:latin typeface="Arial"/>
            </a:endParaRPr>
          </a:p>
        </p:txBody>
      </p:sp>
      <p:sp>
        <p:nvSpPr>
          <p:cNvPr id="1829" name="Text 35"/>
          <p:cNvSpPr/>
          <p:nvPr/>
        </p:nvSpPr>
        <p:spPr>
          <a:xfrm>
            <a:off x="5806440" y="22860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NDP + full CSI matrix in SMR</a:t>
            </a:r>
            <a:endParaRPr b="0" lang="en-US" sz="900" spc="-1" strike="noStrike">
              <a:solidFill>
                <a:srgbClr val="ffffff"/>
              </a:solidFill>
              <a:latin typeface="Arial"/>
            </a:endParaRPr>
          </a:p>
        </p:txBody>
      </p:sp>
      <p:sp>
        <p:nvSpPr>
          <p:cNvPr id="1830" name="Shape 36"/>
          <p:cNvSpPr/>
          <p:nvPr/>
        </p:nvSpPr>
        <p:spPr>
          <a:xfrm>
            <a:off x="4617720" y="257868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31" name="Text 37"/>
          <p:cNvSpPr/>
          <p:nvPr/>
        </p:nvSpPr>
        <p:spPr>
          <a:xfrm>
            <a:off x="4690800" y="26244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Primary output</a:t>
            </a:r>
            <a:endParaRPr b="0" lang="en-US" sz="900" spc="-1" strike="noStrike">
              <a:solidFill>
                <a:srgbClr val="ffffff"/>
              </a:solidFill>
              <a:latin typeface="Arial"/>
            </a:endParaRPr>
          </a:p>
        </p:txBody>
      </p:sp>
      <p:sp>
        <p:nvSpPr>
          <p:cNvPr id="1832" name="Text 38"/>
          <p:cNvSpPr/>
          <p:nvPr/>
        </p:nvSpPr>
        <p:spPr>
          <a:xfrm>
            <a:off x="5806440" y="26244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H[Nrx x Ntx x Nsc] — full CSI matrix</a:t>
            </a:r>
            <a:endParaRPr b="0" lang="en-US" sz="900" spc="-1" strike="noStrike">
              <a:solidFill>
                <a:srgbClr val="ffffff"/>
              </a:solidFill>
              <a:latin typeface="Arial"/>
            </a:endParaRPr>
          </a:p>
        </p:txBody>
      </p:sp>
      <p:sp>
        <p:nvSpPr>
          <p:cNvPr id="1833" name="Shape 39"/>
          <p:cNvSpPr/>
          <p:nvPr/>
        </p:nvSpPr>
        <p:spPr>
          <a:xfrm>
            <a:off x="4617720" y="2917080"/>
            <a:ext cx="4066920" cy="30888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34" name="Text 40"/>
          <p:cNvSpPr/>
          <p:nvPr/>
        </p:nvSpPr>
        <p:spPr>
          <a:xfrm>
            <a:off x="4690800" y="296280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Architecture</a:t>
            </a:r>
            <a:endParaRPr b="0" lang="en-US" sz="900" spc="-1" strike="noStrike">
              <a:solidFill>
                <a:srgbClr val="ffffff"/>
              </a:solidFill>
              <a:latin typeface="Arial"/>
            </a:endParaRPr>
          </a:p>
        </p:txBody>
      </p:sp>
      <p:sp>
        <p:nvSpPr>
          <p:cNvPr id="1835" name="Text 41"/>
          <p:cNvSpPr/>
          <p:nvPr/>
        </p:nvSpPr>
        <p:spPr>
          <a:xfrm>
            <a:off x="5806440" y="296280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SI/SR roles; unassociated sensing in Phase 2</a:t>
            </a:r>
            <a:endParaRPr b="0" lang="en-US" sz="900" spc="-1" strike="noStrike">
              <a:solidFill>
                <a:srgbClr val="ffffff"/>
              </a:solidFill>
              <a:latin typeface="Arial"/>
            </a:endParaRPr>
          </a:p>
        </p:txBody>
      </p:sp>
      <p:sp>
        <p:nvSpPr>
          <p:cNvPr id="1836" name="Shape 42"/>
          <p:cNvSpPr/>
          <p:nvPr/>
        </p:nvSpPr>
        <p:spPr>
          <a:xfrm>
            <a:off x="4617720" y="325512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37" name="Text 43"/>
          <p:cNvSpPr/>
          <p:nvPr/>
        </p:nvSpPr>
        <p:spPr>
          <a:xfrm>
            <a:off x="4690800" y="330084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Phase data</a:t>
            </a:r>
            <a:endParaRPr b="0" lang="en-US" sz="900" spc="-1" strike="noStrike">
              <a:solidFill>
                <a:srgbClr val="ffffff"/>
              </a:solidFill>
              <a:latin typeface="Arial"/>
            </a:endParaRPr>
          </a:p>
        </p:txBody>
      </p:sp>
      <p:sp>
        <p:nvSpPr>
          <p:cNvPr id="1838" name="Text 44"/>
          <p:cNvSpPr/>
          <p:nvPr/>
        </p:nvSpPr>
        <p:spPr>
          <a:xfrm>
            <a:off x="5806440" y="330084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Critical — variance/Doppler encode scene info</a:t>
            </a:r>
            <a:endParaRPr b="0" lang="en-US" sz="900" spc="-1" strike="noStrike">
              <a:solidFill>
                <a:srgbClr val="ffffff"/>
              </a:solidFill>
              <a:latin typeface="Arial"/>
            </a:endParaRPr>
          </a:p>
        </p:txBody>
      </p:sp>
      <p:sp>
        <p:nvSpPr>
          <p:cNvPr id="1839" name="Shape 45"/>
          <p:cNvSpPr/>
          <p:nvPr/>
        </p:nvSpPr>
        <p:spPr>
          <a:xfrm>
            <a:off x="4617720" y="3593520"/>
            <a:ext cx="4066920" cy="308880"/>
          </a:xfrm>
          <a:prstGeom prst="rect">
            <a:avLst/>
          </a:prstGeom>
          <a:solidFill>
            <a:srgbClr val="0c1a2e"/>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40" name="Text 46"/>
          <p:cNvSpPr/>
          <p:nvPr/>
        </p:nvSpPr>
        <p:spPr>
          <a:xfrm>
            <a:off x="4690800" y="363924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Status</a:t>
            </a:r>
            <a:endParaRPr b="0" lang="en-US" sz="900" spc="-1" strike="noStrike">
              <a:solidFill>
                <a:srgbClr val="ffffff"/>
              </a:solidFill>
              <a:latin typeface="Arial"/>
            </a:endParaRPr>
          </a:p>
        </p:txBody>
      </p:sp>
      <p:sp>
        <p:nvSpPr>
          <p:cNvPr id="1841" name="Text 47"/>
          <p:cNvSpPr/>
          <p:nvPr/>
        </p:nvSpPr>
        <p:spPr>
          <a:xfrm>
            <a:off x="5806440" y="363924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Ratified Sep 2025 (802.11bf-2025)</a:t>
            </a:r>
            <a:endParaRPr b="0" lang="en-US" sz="900" spc="-1" strike="noStrike">
              <a:solidFill>
                <a:srgbClr val="ffffff"/>
              </a:solidFill>
              <a:latin typeface="Arial"/>
            </a:endParaRPr>
          </a:p>
        </p:txBody>
      </p:sp>
      <p:sp>
        <p:nvSpPr>
          <p:cNvPr id="1842" name="Shape 48"/>
          <p:cNvSpPr/>
          <p:nvPr/>
        </p:nvSpPr>
        <p:spPr>
          <a:xfrm>
            <a:off x="4617720" y="3931920"/>
            <a:ext cx="4066920" cy="308880"/>
          </a:xfrm>
          <a:prstGeom prst="rect">
            <a:avLst/>
          </a:prstGeom>
          <a:solidFill>
            <a:srgbClr val="112240"/>
          </a:solidFill>
          <a:ln w="6350">
            <a:solidFill>
              <a:srgbClr val="1a2a3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43" name="Text 49"/>
          <p:cNvSpPr/>
          <p:nvPr/>
        </p:nvSpPr>
        <p:spPr>
          <a:xfrm>
            <a:off x="4690800" y="3977640"/>
            <a:ext cx="10951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d4ff"/>
                </a:solidFill>
                <a:latin typeface="Calibri"/>
              </a:rPr>
              <a:t>Use cases</a:t>
            </a:r>
            <a:endParaRPr b="0" lang="en-US" sz="900" spc="-1" strike="noStrike">
              <a:solidFill>
                <a:srgbClr val="ffffff"/>
              </a:solidFill>
              <a:latin typeface="Arial"/>
            </a:endParaRPr>
          </a:p>
        </p:txBody>
      </p:sp>
      <p:sp>
        <p:nvSpPr>
          <p:cNvPr id="1844" name="Text 50"/>
          <p:cNvSpPr/>
          <p:nvPr/>
        </p:nvSpPr>
        <p:spPr>
          <a:xfrm>
            <a:off x="5806440" y="3977640"/>
            <a:ext cx="278676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Presence, gesture, vitals, activity, fall detection</a:t>
            </a:r>
            <a:endParaRPr b="0" lang="en-US" sz="900" spc="-1" strike="noStrike">
              <a:solidFill>
                <a:srgbClr val="ffffff"/>
              </a:solidFill>
              <a:latin typeface="Arial"/>
            </a:endParaRPr>
          </a:p>
        </p:txBody>
      </p:sp>
      <p:sp>
        <p:nvSpPr>
          <p:cNvPr id="1845" name="Shape 51"/>
          <p:cNvSpPr/>
          <p:nvPr/>
        </p:nvSpPr>
        <p:spPr>
          <a:xfrm>
            <a:off x="320040" y="4241520"/>
            <a:ext cx="8366040" cy="558360"/>
          </a:xfrm>
          <a:prstGeom prst="rect">
            <a:avLst/>
          </a:prstGeom>
          <a:solidFill>
            <a:srgbClr val="0a1a2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46" name="Text 52"/>
          <p:cNvSpPr/>
          <p:nvPr/>
        </p:nvSpPr>
        <p:spPr>
          <a:xfrm>
            <a:off x="411480" y="4380120"/>
            <a:ext cx="822744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900" spc="-1" strike="noStrike">
                <a:solidFill>
                  <a:srgbClr val="00ff9d"/>
                </a:solidFill>
                <a:latin typeface="Calibri"/>
              </a:rPr>
              <a:t>Shared foundation: </a:t>
            </a:r>
            <a:r>
              <a:rPr b="0" lang="en-US" sz="900" spc="-1" strike="noStrike">
                <a:solidFill>
                  <a:srgbClr val="e8f4fd"/>
                </a:solidFill>
                <a:latin typeface="Calibri"/>
              </a:rPr>
              <a:t>Both use HE Ranging NDP frames from 802.11ax. WFA 802.11bf AP cert Req 2 is literally the same heNDP capability as 802.11az ranging. Architecturally aligned at PHY; diverge at MAC (what you do with the measurements). A device can simultaneously participate in FTM (ranging) and CSI sensing (802.11bf) sessions.</a:t>
            </a:r>
            <a:endParaRPr b="0" lang="en-US" sz="9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7"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48"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BACKUP — MAC/PHY REFERENCE</a:t>
            </a:r>
            <a:endParaRPr b="0" lang="en-US" sz="750" spc="-1" strike="noStrike">
              <a:solidFill>
                <a:srgbClr val="ffffff"/>
              </a:solidFill>
              <a:latin typeface="Arial"/>
            </a:endParaRPr>
          </a:p>
        </p:txBody>
      </p:sp>
      <p:sp>
        <p:nvSpPr>
          <p:cNvPr id="1849"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802.11bf MAC/PHY Technical Reference — Engineer Q&amp;A</a:t>
            </a:r>
            <a:endParaRPr b="0" lang="en-US" sz="2600" spc="-1" strike="noStrike">
              <a:solidFill>
                <a:srgbClr val="ffffff"/>
              </a:solidFill>
              <a:latin typeface="Arial"/>
            </a:endParaRPr>
          </a:p>
        </p:txBody>
      </p:sp>
      <p:sp>
        <p:nvSpPr>
          <p:cNvPr id="1850"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851" name="Text 4"/>
          <p:cNvSpPr/>
          <p:nvPr/>
        </p:nvSpPr>
        <p:spPr>
          <a:xfrm>
            <a:off x="320040" y="1234440"/>
            <a:ext cx="8410320" cy="217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Four technical questions Wi-Fi engineers will ask — the answers</a:t>
            </a:r>
            <a:endParaRPr b="0" lang="en-US" sz="950" spc="-1" strike="noStrike">
              <a:solidFill>
                <a:srgbClr val="ffffff"/>
              </a:solidFill>
              <a:latin typeface="Arial"/>
            </a:endParaRPr>
          </a:p>
        </p:txBody>
      </p:sp>
      <p:sp>
        <p:nvSpPr>
          <p:cNvPr id="1852" name="Shape 5"/>
          <p:cNvSpPr/>
          <p:nvPr/>
        </p:nvSpPr>
        <p:spPr>
          <a:xfrm>
            <a:off x="320040" y="1508760"/>
            <a:ext cx="4112640" cy="1552320"/>
          </a:xfrm>
          <a:prstGeom prst="rect">
            <a:avLst/>
          </a:prstGeom>
          <a:solidFill>
            <a:srgbClr val="112240"/>
          </a:solidFill>
          <a:ln w="1524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53" name="Shape 6"/>
          <p:cNvSpPr/>
          <p:nvPr/>
        </p:nvSpPr>
        <p:spPr>
          <a:xfrm>
            <a:off x="320040" y="1508760"/>
            <a:ext cx="4112640" cy="5256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854" name="Text 7"/>
          <p:cNvSpPr/>
          <p:nvPr/>
        </p:nvSpPr>
        <p:spPr>
          <a:xfrm>
            <a:off x="411480" y="1600200"/>
            <a:ext cx="392976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d4ff"/>
                </a:solidFill>
                <a:latin typeface="Calibri"/>
              </a:rPr>
              <a:t>Sensing NDP Frame Structure</a:t>
            </a:r>
            <a:endParaRPr b="0" lang="en-US" sz="1000" spc="-1" strike="noStrike">
              <a:solidFill>
                <a:srgbClr val="ffffff"/>
              </a:solidFill>
              <a:latin typeface="Arial"/>
            </a:endParaRPr>
          </a:p>
        </p:txBody>
      </p:sp>
      <p:sp>
        <p:nvSpPr>
          <p:cNvPr id="1855" name="Text 8"/>
          <p:cNvSpPr/>
          <p:nvPr/>
        </p:nvSpPr>
        <p:spPr>
          <a:xfrm>
            <a:off x="411480" y="1911240"/>
            <a:ext cx="3929760" cy="1076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HE Ranging NDP uses 2x HE-LTF symbol duration (mandatory ). Each spatial stream gets one or more LTF symbols — multiple LTF repetitions per stream are supported . SR derives channel estimate from LTF correlation; the resulting CSI is then grouped by Ng before reporting. Ng=4 mandatory : floor(242/4) = 60 groups per stream at 20 MHz. NOT 234 raw subcarrier values — the LTF processing + Ng grouping is the actual output chain.</a:t>
            </a:r>
            <a:endParaRPr b="0" lang="en-US" sz="850" spc="-1" strike="noStrike">
              <a:solidFill>
                <a:srgbClr val="ffffff"/>
              </a:solidFill>
              <a:latin typeface="Arial"/>
            </a:endParaRPr>
          </a:p>
        </p:txBody>
      </p:sp>
      <p:sp>
        <p:nvSpPr>
          <p:cNvPr id="1856" name="Shape 9"/>
          <p:cNvSpPr/>
          <p:nvPr/>
        </p:nvSpPr>
        <p:spPr>
          <a:xfrm>
            <a:off x="4663440" y="1508760"/>
            <a:ext cx="4112640" cy="1552320"/>
          </a:xfrm>
          <a:prstGeom prst="rect">
            <a:avLst/>
          </a:prstGeom>
          <a:solidFill>
            <a:srgbClr val="112240"/>
          </a:solidFill>
          <a:ln w="1524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57" name="Shape 10"/>
          <p:cNvSpPr/>
          <p:nvPr/>
        </p:nvSpPr>
        <p:spPr>
          <a:xfrm>
            <a:off x="4663440" y="1508760"/>
            <a:ext cx="4112640" cy="52560"/>
          </a:xfrm>
          <a:prstGeom prst="rect">
            <a:avLst/>
          </a:prstGeom>
          <a:solidFill>
            <a:srgbClr val="00ff9d"/>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858" name="Text 11"/>
          <p:cNvSpPr/>
          <p:nvPr/>
        </p:nvSpPr>
        <p:spPr>
          <a:xfrm>
            <a:off x="4754880" y="1600200"/>
            <a:ext cx="392976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00ff9d"/>
                </a:solidFill>
                <a:latin typeface="Calibri"/>
              </a:rPr>
              <a:t>SMR Format &amp; Data Volume</a:t>
            </a:r>
            <a:endParaRPr b="0" lang="en-US" sz="1000" spc="-1" strike="noStrike">
              <a:solidFill>
                <a:srgbClr val="ffffff"/>
              </a:solidFill>
              <a:latin typeface="Arial"/>
            </a:endParaRPr>
          </a:p>
        </p:txBody>
      </p:sp>
      <p:sp>
        <p:nvSpPr>
          <p:cNvPr id="1859" name="Text 12"/>
          <p:cNvSpPr/>
          <p:nvPr/>
        </p:nvSpPr>
        <p:spPr>
          <a:xfrm>
            <a:off x="4754880" y="1911240"/>
            <a:ext cx="3929760" cy="1076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SMR CSI encoding per spec §9.4: Each Tx-Rx pair has a 12-bit scaling factor. Per subcarrier group: 8-bit real (I) + 8-bit imaginary (Q) = 16 bits = 2 bytes per group per stream. At Ng=4, 20 MHz (60 groups), 2×2 MIMO (4 Tx-Rx pairs): 4×[12-bit scale] + 60×4×2 bytes = 486 bytes/SMR ≈ 0.5 KB. At 100 Hz: ~48 KB/s data + headers. Padding: if odd number of scaling factors, 4-bit pad added. Note: CSI is HE-LTF-derived and Ng-grouped — NOT raw ADC subcarrier values.</a:t>
            </a:r>
            <a:endParaRPr b="0" lang="en-US" sz="850" spc="-1" strike="noStrike">
              <a:solidFill>
                <a:srgbClr val="ffffff"/>
              </a:solidFill>
              <a:latin typeface="Arial"/>
            </a:endParaRPr>
          </a:p>
        </p:txBody>
      </p:sp>
      <p:sp>
        <p:nvSpPr>
          <p:cNvPr id="1860" name="Shape 13"/>
          <p:cNvSpPr/>
          <p:nvPr/>
        </p:nvSpPr>
        <p:spPr>
          <a:xfrm>
            <a:off x="320040" y="3200400"/>
            <a:ext cx="4112640" cy="1552320"/>
          </a:xfrm>
          <a:prstGeom prst="rect">
            <a:avLst/>
          </a:prstGeom>
          <a:solidFill>
            <a:srgbClr val="112240"/>
          </a:solidFill>
          <a:ln w="1524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61" name="Shape 14"/>
          <p:cNvSpPr/>
          <p:nvPr/>
        </p:nvSpPr>
        <p:spPr>
          <a:xfrm>
            <a:off x="320040" y="3200400"/>
            <a:ext cx="411264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862" name="Text 15"/>
          <p:cNvSpPr/>
          <p:nvPr/>
        </p:nvSpPr>
        <p:spPr>
          <a:xfrm>
            <a:off x="411480" y="3291840"/>
            <a:ext cx="392976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7b61ff"/>
                </a:solidFill>
                <a:latin typeface="Calibri"/>
              </a:rPr>
              <a:t>PASN — Pre-Association Security</a:t>
            </a:r>
            <a:endParaRPr b="0" lang="en-US" sz="1000" spc="-1" strike="noStrike">
              <a:solidFill>
                <a:srgbClr val="ffffff"/>
              </a:solidFill>
              <a:latin typeface="Arial"/>
            </a:endParaRPr>
          </a:p>
        </p:txBody>
      </p:sp>
      <p:sp>
        <p:nvSpPr>
          <p:cNvPr id="1863" name="Text 16"/>
          <p:cNvSpPr/>
          <p:nvPr/>
        </p:nvSpPr>
        <p:spPr>
          <a:xfrm>
            <a:off x="411480" y="3602880"/>
            <a:ext cx="3929760" cy="1076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PASN (from 802.11be) enables secure frame exchange WITHOUT full association — critical for Phase 2 unassociated sensing. Uses Diffie-Hellman (P-256/P-384) + AES-GCM to establish session key between SI and SR. Sensing NDPs and SMRs are then MAC-layer encrypted. WFA AP cert Req 1 = PASN transmit+receive. Implementation: relatively heavyweight for IoT MCUs (~8KB RAM for ECDH). Full hostap support available since 2022.</a:t>
            </a:r>
            <a:endParaRPr b="0" lang="en-US" sz="850" spc="-1" strike="noStrike">
              <a:solidFill>
                <a:srgbClr val="ffffff"/>
              </a:solidFill>
              <a:latin typeface="Arial"/>
            </a:endParaRPr>
          </a:p>
        </p:txBody>
      </p:sp>
      <p:sp>
        <p:nvSpPr>
          <p:cNvPr id="1864" name="Shape 17"/>
          <p:cNvSpPr/>
          <p:nvPr/>
        </p:nvSpPr>
        <p:spPr>
          <a:xfrm>
            <a:off x="4663440" y="3200400"/>
            <a:ext cx="4112640" cy="1552320"/>
          </a:xfrm>
          <a:prstGeom prst="rect">
            <a:avLst/>
          </a:prstGeom>
          <a:solidFill>
            <a:srgbClr val="112240"/>
          </a:solidFill>
          <a:ln w="1524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65" name="Shape 18"/>
          <p:cNvSpPr/>
          <p:nvPr/>
        </p:nvSpPr>
        <p:spPr>
          <a:xfrm>
            <a:off x="4663440" y="3200400"/>
            <a:ext cx="4112640" cy="52560"/>
          </a:xfrm>
          <a:prstGeom prst="rect">
            <a:avLst/>
          </a:prstGeom>
          <a:solidFill>
            <a:srgbClr val="ffb830"/>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866" name="Text 19"/>
          <p:cNvSpPr/>
          <p:nvPr/>
        </p:nvSpPr>
        <p:spPr>
          <a:xfrm>
            <a:off x="4754880" y="3291840"/>
            <a:ext cx="392976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ffb830"/>
                </a:solidFill>
                <a:latin typeface="Calibri"/>
              </a:rPr>
              <a:t>Coexistence &amp; CCA Impact</a:t>
            </a:r>
            <a:endParaRPr b="0" lang="en-US" sz="1000" spc="-1" strike="noStrike">
              <a:solidFill>
                <a:srgbClr val="ffffff"/>
              </a:solidFill>
              <a:latin typeface="Arial"/>
            </a:endParaRPr>
          </a:p>
        </p:txBody>
      </p:sp>
      <p:sp>
        <p:nvSpPr>
          <p:cNvPr id="1867" name="Text 20"/>
          <p:cNvSpPr/>
          <p:nvPr/>
        </p:nvSpPr>
        <p:spPr>
          <a:xfrm>
            <a:off x="4754880" y="3602880"/>
            <a:ext cx="3929760" cy="10767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850" spc="-1" strike="noStrike">
                <a:solidFill>
                  <a:srgbClr val="e8f4fd"/>
                </a:solidFill>
                <a:latin typeface="Calibri"/>
              </a:rPr>
              <a:t>Sensing sessions default to EDCA AC_BE. SMSR can request AC_VI for latency-sensitive sensing. NDP exchange uses SIFS-based back-to-back framing within a TXOP. CCA deferral breaks sensing continuity — 802.11bf defines max_sensing_gap field in SMR header that allows SR to flag unreliable data if gap &gt; threshold. At 70% channel utilisation (typical enterprise), sensing continuity drops to ~85%. Planning: use sensing sessions during off-peak hours or dedicate a secondary radio.</a:t>
            </a:r>
            <a:endParaRPr b="0" lang="en-US" sz="8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a0f1a"/>
        </a:solidFill>
      </p:bgPr>
    </p:bg>
    <p:spTree>
      <p:nvGrpSpPr>
        <p:cNvPr id="1" name=""/>
        <p:cNvGrpSpPr/>
        <p:nvPr/>
      </p:nvGrpSpPr>
      <p:grpSpPr>
        <a:xfrm>
          <a:off x="0" y="0"/>
          <a:ext cx="0" cy="0"/>
          <a:chOff x="0" y="0"/>
          <a:chExt cx="0" cy="0"/>
        </a:xfrm>
      </p:grpSpPr>
      <p:sp>
        <p:nvSpPr>
          <p:cNvPr id="1868" name="BB"/>
          <p:cNvSpPr/>
          <p:nvPr/>
        </p:nvSpPr>
        <p:spPr>
          <a:xfrm>
            <a:off x="320040" y="91440"/>
            <a:ext cx="2010960" cy="27360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69" name="BT 2"/>
          <p:cNvSpPr/>
          <p:nvPr/>
        </p:nvSpPr>
        <p:spPr>
          <a:xfrm>
            <a:off x="320040" y="91440"/>
            <a:ext cx="2010960" cy="273600"/>
          </a:xfrm>
          <a:prstGeom prst="rect">
            <a:avLst/>
          </a:prstGeom>
          <a:noFill/>
          <a:ln w="0">
            <a:noFill/>
          </a:ln>
        </p:spPr>
        <p:style>
          <a:lnRef idx="0"/>
          <a:fillRef idx="0"/>
          <a:effectRef idx="0"/>
          <a:fontRef idx="minor"/>
        </p:style>
        <p:txBody>
          <a:bodyPr lIns="45720" rIns="45720" tIns="23040" bIns="23040" anchor="ctr">
            <a:normAutofit/>
          </a:bodyPr>
          <a:p>
            <a:pPr>
              <a:lnSpc>
                <a:spcPct val="100000"/>
              </a:lnSpc>
            </a:pPr>
            <a:r>
              <a:rPr b="1" lang="en-US" sz="750" spc="-1" strike="noStrike">
                <a:solidFill>
                  <a:srgbClr val="0a0f1a"/>
                </a:solidFill>
                <a:latin typeface="Calibri"/>
              </a:rPr>
              <a:t>BACKUP — STFT SPECTROGRAM</a:t>
            </a:r>
            <a:endParaRPr b="0" lang="en-US" sz="750" spc="-1" strike="noStrike">
              <a:solidFill>
                <a:srgbClr val="ffffff"/>
              </a:solidFill>
              <a:latin typeface="Arial"/>
            </a:endParaRPr>
          </a:p>
        </p:txBody>
      </p:sp>
      <p:sp>
        <p:nvSpPr>
          <p:cNvPr id="1870" name="Ti 2"/>
          <p:cNvSpPr/>
          <p:nvPr/>
        </p:nvSpPr>
        <p:spPr>
          <a:xfrm>
            <a:off x="320040" y="438840"/>
            <a:ext cx="8503200" cy="639360"/>
          </a:xfrm>
          <a:prstGeom prst="rect">
            <a:avLst/>
          </a:prstGeom>
          <a:noFill/>
          <a:ln w="0">
            <a:noFill/>
          </a:ln>
        </p:spPr>
        <p:style>
          <a:lnRef idx="0"/>
          <a:fillRef idx="0"/>
          <a:effectRef idx="0"/>
          <a:fontRef idx="minor"/>
        </p:style>
        <p:txBody>
          <a:bodyPr lIns="45720" rIns="45720" tIns="23040" bIns="23040" anchor="ctr">
            <a:normAutofit/>
          </a:bodyPr>
          <a:p>
            <a:pPr>
              <a:lnSpc>
                <a:spcPct val="100000"/>
              </a:lnSpc>
            </a:pPr>
            <a:r>
              <a:rPr b="1" lang="en-US" sz="2000" spc="-1" strike="noStrike">
                <a:solidFill>
                  <a:srgbClr val="ffffff"/>
                </a:solidFill>
                <a:latin typeface="Calibri"/>
              </a:rPr>
              <a:t>CSI Doppler Spectrogram — Reading a Fall Detection Signature</a:t>
            </a:r>
            <a:endParaRPr b="0" lang="en-US" sz="2000" spc="-1" strike="noStrike">
              <a:solidFill>
                <a:srgbClr val="ffffff"/>
              </a:solidFill>
              <a:latin typeface="Arial"/>
            </a:endParaRPr>
          </a:p>
        </p:txBody>
      </p:sp>
      <p:sp>
        <p:nvSpPr>
          <p:cNvPr id="1871" name="Ru 2"/>
          <p:cNvSpPr/>
          <p:nvPr/>
        </p:nvSpPr>
        <p:spPr>
          <a:xfrm>
            <a:off x="320040" y="1134000"/>
            <a:ext cx="8503200" cy="17640"/>
          </a:xfrm>
          <a:prstGeom prst="rect">
            <a:avLst/>
          </a:prstGeom>
          <a:solidFill>
            <a:srgbClr val="00d4ff"/>
          </a:solidFill>
          <a:ln w="0">
            <a:solidFill>
              <a:srgbClr val="00d4ff"/>
            </a:solid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000000"/>
              </a:solidFill>
              <a:latin typeface="Calibri"/>
            </a:endParaRPr>
          </a:p>
        </p:txBody>
      </p:sp>
      <p:sp>
        <p:nvSpPr>
          <p:cNvPr id="1872" name="Su 2"/>
          <p:cNvSpPr/>
          <p:nvPr/>
        </p:nvSpPr>
        <p:spPr>
          <a:xfrm>
            <a:off x="320040" y="1188720"/>
            <a:ext cx="8503200" cy="200520"/>
          </a:xfrm>
          <a:prstGeom prst="rect">
            <a:avLst/>
          </a:prstGeom>
          <a:noFill/>
          <a:ln w="0">
            <a:noFill/>
          </a:ln>
        </p:spPr>
        <p:style>
          <a:lnRef idx="0"/>
          <a:fillRef idx="0"/>
          <a:effectRef idx="0"/>
          <a:fontRef idx="minor"/>
        </p:style>
        <p:txBody>
          <a:bodyPr lIns="45720" rIns="45720" tIns="23040" bIns="23040" anchor="ctr">
            <a:normAutofit/>
          </a:bodyPr>
          <a:p>
            <a:pPr>
              <a:lnSpc>
                <a:spcPct val="100000"/>
              </a:lnSpc>
            </a:pPr>
            <a:r>
              <a:rPr b="0" lang="en-US" sz="750" spc="-1" strike="noStrike">
                <a:solidFill>
                  <a:srgbClr val="8899aa"/>
                </a:solidFill>
                <a:latin typeface="Calibri"/>
              </a:rPr>
              <a:t>Same 802.11bf CSI stream  ·  X-axis = time  ·  Y-axis = velocity (Doppler frequency)  ·  Color = signal energy</a:t>
            </a:r>
            <a:endParaRPr b="0" lang="en-US" sz="750" spc="-1" strike="noStrike">
              <a:solidFill>
                <a:srgbClr val="ffffff"/>
              </a:solidFill>
              <a:latin typeface="Arial"/>
            </a:endParaRPr>
          </a:p>
        </p:txBody>
      </p:sp>
      <p:sp>
        <p:nvSpPr>
          <p:cNvPr id="1873" name="YH 2"/>
          <p:cNvSpPr/>
          <p:nvPr/>
        </p:nvSpPr>
        <p:spPr>
          <a:xfrm>
            <a:off x="0" y="1481400"/>
            <a:ext cx="520560" cy="328320"/>
          </a:xfrm>
          <a:prstGeom prst="rect">
            <a:avLst/>
          </a:prstGeom>
          <a:noFill/>
          <a:ln w="0">
            <a:noFill/>
          </a:ln>
        </p:spPr>
        <p:style>
          <a:lnRef idx="0"/>
          <a:fillRef idx="0"/>
          <a:effectRef idx="0"/>
          <a:fontRef idx="minor"/>
        </p:style>
        <p:txBody>
          <a:bodyPr lIns="45720" rIns="45720" tIns="23040" bIns="23040" anchor="t">
            <a:noAutofit/>
          </a:bodyPr>
          <a:p>
            <a:pPr>
              <a:lnSpc>
                <a:spcPct val="100000"/>
              </a:lnSpc>
            </a:pPr>
            <a:r>
              <a:rPr b="0" lang="en-US" sz="680" spc="-1" strike="noStrike">
                <a:solidFill>
                  <a:srgbClr val="8899aa"/>
                </a:solidFill>
                <a:latin typeface="Calibri"/>
              </a:rPr>
              <a:t>High</a:t>
            </a:r>
            <a:endParaRPr b="0" lang="en-US" sz="680" spc="-1" strike="noStrike">
              <a:solidFill>
                <a:srgbClr val="ffffff"/>
              </a:solidFill>
              <a:latin typeface="Arial"/>
            </a:endParaRPr>
          </a:p>
          <a:p>
            <a:pPr>
              <a:lnSpc>
                <a:spcPct val="100000"/>
              </a:lnSpc>
            </a:pPr>
            <a:r>
              <a:rPr b="0" lang="en-US" sz="680" spc="-1" strike="noStrike">
                <a:solidFill>
                  <a:srgbClr val="8899aa"/>
                </a:solidFill>
                <a:latin typeface="Calibri"/>
              </a:rPr>
              <a:t>freq</a:t>
            </a:r>
            <a:endParaRPr b="0" lang="en-US" sz="680" spc="-1" strike="noStrike">
              <a:solidFill>
                <a:srgbClr val="ffffff"/>
              </a:solidFill>
              <a:latin typeface="Arial"/>
            </a:endParaRPr>
          </a:p>
        </p:txBody>
      </p:sp>
      <p:sp>
        <p:nvSpPr>
          <p:cNvPr id="1874" name="YL 2"/>
          <p:cNvSpPr/>
          <p:nvPr/>
        </p:nvSpPr>
        <p:spPr>
          <a:xfrm>
            <a:off x="0" y="3620880"/>
            <a:ext cx="520560" cy="328320"/>
          </a:xfrm>
          <a:prstGeom prst="rect">
            <a:avLst/>
          </a:prstGeom>
          <a:noFill/>
          <a:ln w="0">
            <a:noFill/>
          </a:ln>
        </p:spPr>
        <p:style>
          <a:lnRef idx="0"/>
          <a:fillRef idx="0"/>
          <a:effectRef idx="0"/>
          <a:fontRef idx="minor"/>
        </p:style>
        <p:txBody>
          <a:bodyPr lIns="45720" rIns="45720" tIns="23040" bIns="23040" anchor="b">
            <a:noAutofit/>
          </a:bodyPr>
          <a:p>
            <a:pPr>
              <a:lnSpc>
                <a:spcPct val="100000"/>
              </a:lnSpc>
            </a:pPr>
            <a:r>
              <a:rPr b="0" lang="en-US" sz="680" spc="-1" strike="noStrike">
                <a:solidFill>
                  <a:srgbClr val="8899aa"/>
                </a:solidFill>
                <a:latin typeface="Calibri"/>
              </a:rPr>
              <a:t>Low</a:t>
            </a:r>
            <a:endParaRPr b="0" lang="en-US" sz="680" spc="-1" strike="noStrike">
              <a:solidFill>
                <a:srgbClr val="ffffff"/>
              </a:solidFill>
              <a:latin typeface="Arial"/>
            </a:endParaRPr>
          </a:p>
          <a:p>
            <a:pPr>
              <a:lnSpc>
                <a:spcPct val="100000"/>
              </a:lnSpc>
            </a:pPr>
            <a:r>
              <a:rPr b="0" lang="en-US" sz="680" spc="-1" strike="noStrike">
                <a:solidFill>
                  <a:srgbClr val="8899aa"/>
                </a:solidFill>
                <a:latin typeface="Calibri"/>
              </a:rPr>
              <a:t>freq</a:t>
            </a:r>
            <a:endParaRPr b="0" lang="en-US" sz="680" spc="-1" strike="noStrike">
              <a:solidFill>
                <a:srgbClr val="ffffff"/>
              </a:solidFill>
              <a:latin typeface="Arial"/>
            </a:endParaRPr>
          </a:p>
        </p:txBody>
      </p:sp>
      <p:sp>
        <p:nvSpPr>
          <p:cNvPr id="1875" name="YAx 2"/>
          <p:cNvSpPr/>
          <p:nvPr/>
        </p:nvSpPr>
        <p:spPr>
          <a:xfrm>
            <a:off x="530280" y="1828800"/>
            <a:ext cx="17640" cy="1773360"/>
          </a:xfrm>
          <a:prstGeom prst="rect">
            <a:avLst/>
          </a:prstGeom>
          <a:solidFill>
            <a:srgbClr val="334155"/>
          </a:solidFill>
          <a:ln w="0">
            <a:solidFill>
              <a:srgbClr val="334155"/>
            </a:solid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76" name="HM 2"/>
          <p:cNvSpPr/>
          <p:nvPr/>
        </p:nvSpPr>
        <p:spPr>
          <a:xfrm>
            <a:off x="548640" y="1481400"/>
            <a:ext cx="8228880" cy="2468160"/>
          </a:xfrm>
          <a:prstGeom prst="rect">
            <a:avLst/>
          </a:prstGeom>
          <a:solidFill>
            <a:srgbClr val="060c15"/>
          </a:solidFill>
          <a:ln w="9144">
            <a:solidFill>
              <a:srgbClr val="334155"/>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77" name="c0_ 17"/>
          <p:cNvSpPr/>
          <p:nvPr/>
        </p:nvSpPr>
        <p:spPr>
          <a:xfrm>
            <a:off x="5486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78" name="c0_ 18"/>
          <p:cNvSpPr/>
          <p:nvPr/>
        </p:nvSpPr>
        <p:spPr>
          <a:xfrm>
            <a:off x="5486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79" name="c0_ 19"/>
          <p:cNvSpPr/>
          <p:nvPr/>
        </p:nvSpPr>
        <p:spPr>
          <a:xfrm>
            <a:off x="5486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0" name="c0_ 20"/>
          <p:cNvSpPr/>
          <p:nvPr/>
        </p:nvSpPr>
        <p:spPr>
          <a:xfrm>
            <a:off x="5486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1" name="c0_ 21"/>
          <p:cNvSpPr/>
          <p:nvPr/>
        </p:nvSpPr>
        <p:spPr>
          <a:xfrm>
            <a:off x="5486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2" name="c0_ 22"/>
          <p:cNvSpPr/>
          <p:nvPr/>
        </p:nvSpPr>
        <p:spPr>
          <a:xfrm>
            <a:off x="5486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3" name="c0_ 23"/>
          <p:cNvSpPr/>
          <p:nvPr/>
        </p:nvSpPr>
        <p:spPr>
          <a:xfrm>
            <a:off x="5486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4" name="c0_ 24"/>
          <p:cNvSpPr/>
          <p:nvPr/>
        </p:nvSpPr>
        <p:spPr>
          <a:xfrm>
            <a:off x="5486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5" name="c0_ 25"/>
          <p:cNvSpPr/>
          <p:nvPr/>
        </p:nvSpPr>
        <p:spPr>
          <a:xfrm>
            <a:off x="5486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6" name="c0_ 26"/>
          <p:cNvSpPr/>
          <p:nvPr/>
        </p:nvSpPr>
        <p:spPr>
          <a:xfrm>
            <a:off x="5486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7" name="c0_ 27"/>
          <p:cNvSpPr/>
          <p:nvPr/>
        </p:nvSpPr>
        <p:spPr>
          <a:xfrm>
            <a:off x="5486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8" name="c0_ 28"/>
          <p:cNvSpPr/>
          <p:nvPr/>
        </p:nvSpPr>
        <p:spPr>
          <a:xfrm>
            <a:off x="5486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9" name="c0_ 29"/>
          <p:cNvSpPr/>
          <p:nvPr/>
        </p:nvSpPr>
        <p:spPr>
          <a:xfrm>
            <a:off x="5486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0" name="c0_ 30"/>
          <p:cNvSpPr/>
          <p:nvPr/>
        </p:nvSpPr>
        <p:spPr>
          <a:xfrm>
            <a:off x="5486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1" name="c0_ 31"/>
          <p:cNvSpPr/>
          <p:nvPr/>
        </p:nvSpPr>
        <p:spPr>
          <a:xfrm>
            <a:off x="5486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2" name="c0_ 32"/>
          <p:cNvSpPr/>
          <p:nvPr/>
        </p:nvSpPr>
        <p:spPr>
          <a:xfrm>
            <a:off x="548640" y="379584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3" name="c1_ 17"/>
          <p:cNvSpPr/>
          <p:nvPr/>
        </p:nvSpPr>
        <p:spPr>
          <a:xfrm>
            <a:off x="7772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4" name="c1_ 18"/>
          <p:cNvSpPr/>
          <p:nvPr/>
        </p:nvSpPr>
        <p:spPr>
          <a:xfrm>
            <a:off x="7772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5" name="c1_ 19"/>
          <p:cNvSpPr/>
          <p:nvPr/>
        </p:nvSpPr>
        <p:spPr>
          <a:xfrm>
            <a:off x="7772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6" name="c1_ 20"/>
          <p:cNvSpPr/>
          <p:nvPr/>
        </p:nvSpPr>
        <p:spPr>
          <a:xfrm>
            <a:off x="7772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7" name="c1_ 21"/>
          <p:cNvSpPr/>
          <p:nvPr/>
        </p:nvSpPr>
        <p:spPr>
          <a:xfrm>
            <a:off x="7772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8" name="c1_ 22"/>
          <p:cNvSpPr/>
          <p:nvPr/>
        </p:nvSpPr>
        <p:spPr>
          <a:xfrm>
            <a:off x="7772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99" name="c1_ 23"/>
          <p:cNvSpPr/>
          <p:nvPr/>
        </p:nvSpPr>
        <p:spPr>
          <a:xfrm>
            <a:off x="7772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0" name="c1_ 24"/>
          <p:cNvSpPr/>
          <p:nvPr/>
        </p:nvSpPr>
        <p:spPr>
          <a:xfrm>
            <a:off x="7772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1" name="c1_ 25"/>
          <p:cNvSpPr/>
          <p:nvPr/>
        </p:nvSpPr>
        <p:spPr>
          <a:xfrm>
            <a:off x="7772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2" name="c1_ 26"/>
          <p:cNvSpPr/>
          <p:nvPr/>
        </p:nvSpPr>
        <p:spPr>
          <a:xfrm>
            <a:off x="7772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3" name="c1_ 27"/>
          <p:cNvSpPr/>
          <p:nvPr/>
        </p:nvSpPr>
        <p:spPr>
          <a:xfrm>
            <a:off x="7772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4" name="c1_ 28"/>
          <p:cNvSpPr/>
          <p:nvPr/>
        </p:nvSpPr>
        <p:spPr>
          <a:xfrm>
            <a:off x="7772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5" name="c1_ 29"/>
          <p:cNvSpPr/>
          <p:nvPr/>
        </p:nvSpPr>
        <p:spPr>
          <a:xfrm>
            <a:off x="7772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6" name="c1_ 30"/>
          <p:cNvSpPr/>
          <p:nvPr/>
        </p:nvSpPr>
        <p:spPr>
          <a:xfrm>
            <a:off x="7772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7" name="c1_ 31"/>
          <p:cNvSpPr/>
          <p:nvPr/>
        </p:nvSpPr>
        <p:spPr>
          <a:xfrm>
            <a:off x="7772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8" name="c1_ 32"/>
          <p:cNvSpPr/>
          <p:nvPr/>
        </p:nvSpPr>
        <p:spPr>
          <a:xfrm>
            <a:off x="7772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09" name="c2_ 17"/>
          <p:cNvSpPr/>
          <p:nvPr/>
        </p:nvSpPr>
        <p:spPr>
          <a:xfrm>
            <a:off x="10058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0" name="c2_ 18"/>
          <p:cNvSpPr/>
          <p:nvPr/>
        </p:nvSpPr>
        <p:spPr>
          <a:xfrm>
            <a:off x="10058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1" name="c2_ 19"/>
          <p:cNvSpPr/>
          <p:nvPr/>
        </p:nvSpPr>
        <p:spPr>
          <a:xfrm>
            <a:off x="10058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2" name="c2_ 20"/>
          <p:cNvSpPr/>
          <p:nvPr/>
        </p:nvSpPr>
        <p:spPr>
          <a:xfrm>
            <a:off x="10058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3" name="c2_ 21"/>
          <p:cNvSpPr/>
          <p:nvPr/>
        </p:nvSpPr>
        <p:spPr>
          <a:xfrm>
            <a:off x="10058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4" name="c2_ 22"/>
          <p:cNvSpPr/>
          <p:nvPr/>
        </p:nvSpPr>
        <p:spPr>
          <a:xfrm>
            <a:off x="10058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5" name="c2_ 23"/>
          <p:cNvSpPr/>
          <p:nvPr/>
        </p:nvSpPr>
        <p:spPr>
          <a:xfrm>
            <a:off x="10058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6" name="c2_ 24"/>
          <p:cNvSpPr/>
          <p:nvPr/>
        </p:nvSpPr>
        <p:spPr>
          <a:xfrm>
            <a:off x="10058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7" name="c2_ 25"/>
          <p:cNvSpPr/>
          <p:nvPr/>
        </p:nvSpPr>
        <p:spPr>
          <a:xfrm>
            <a:off x="10058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8" name="c2_ 26"/>
          <p:cNvSpPr/>
          <p:nvPr/>
        </p:nvSpPr>
        <p:spPr>
          <a:xfrm>
            <a:off x="10058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19" name="c2_ 27"/>
          <p:cNvSpPr/>
          <p:nvPr/>
        </p:nvSpPr>
        <p:spPr>
          <a:xfrm>
            <a:off x="10058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0" name="c2_ 28"/>
          <p:cNvSpPr/>
          <p:nvPr/>
        </p:nvSpPr>
        <p:spPr>
          <a:xfrm>
            <a:off x="10058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1" name="c2_ 29"/>
          <p:cNvSpPr/>
          <p:nvPr/>
        </p:nvSpPr>
        <p:spPr>
          <a:xfrm>
            <a:off x="10058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2" name="c2_ 30"/>
          <p:cNvSpPr/>
          <p:nvPr/>
        </p:nvSpPr>
        <p:spPr>
          <a:xfrm>
            <a:off x="10058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3" name="c2_ 31"/>
          <p:cNvSpPr/>
          <p:nvPr/>
        </p:nvSpPr>
        <p:spPr>
          <a:xfrm>
            <a:off x="10058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4" name="c2_ 32"/>
          <p:cNvSpPr/>
          <p:nvPr/>
        </p:nvSpPr>
        <p:spPr>
          <a:xfrm>
            <a:off x="10058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5" name="c3_ 17"/>
          <p:cNvSpPr/>
          <p:nvPr/>
        </p:nvSpPr>
        <p:spPr>
          <a:xfrm>
            <a:off x="12344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6" name="c3_ 18"/>
          <p:cNvSpPr/>
          <p:nvPr/>
        </p:nvSpPr>
        <p:spPr>
          <a:xfrm>
            <a:off x="12344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7" name="c3_ 19"/>
          <p:cNvSpPr/>
          <p:nvPr/>
        </p:nvSpPr>
        <p:spPr>
          <a:xfrm>
            <a:off x="12344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8" name="c3_ 20"/>
          <p:cNvSpPr/>
          <p:nvPr/>
        </p:nvSpPr>
        <p:spPr>
          <a:xfrm>
            <a:off x="12344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29" name="c3_ 21"/>
          <p:cNvSpPr/>
          <p:nvPr/>
        </p:nvSpPr>
        <p:spPr>
          <a:xfrm>
            <a:off x="12344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0" name="c3_ 22"/>
          <p:cNvSpPr/>
          <p:nvPr/>
        </p:nvSpPr>
        <p:spPr>
          <a:xfrm>
            <a:off x="12344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1" name="c3_ 23"/>
          <p:cNvSpPr/>
          <p:nvPr/>
        </p:nvSpPr>
        <p:spPr>
          <a:xfrm>
            <a:off x="12344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2" name="c3_ 24"/>
          <p:cNvSpPr/>
          <p:nvPr/>
        </p:nvSpPr>
        <p:spPr>
          <a:xfrm>
            <a:off x="12344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3" name="c3_ 25"/>
          <p:cNvSpPr/>
          <p:nvPr/>
        </p:nvSpPr>
        <p:spPr>
          <a:xfrm>
            <a:off x="12344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4" name="c3_ 26"/>
          <p:cNvSpPr/>
          <p:nvPr/>
        </p:nvSpPr>
        <p:spPr>
          <a:xfrm>
            <a:off x="12344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5" name="c3_ 27"/>
          <p:cNvSpPr/>
          <p:nvPr/>
        </p:nvSpPr>
        <p:spPr>
          <a:xfrm>
            <a:off x="12344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6" name="c3_ 28"/>
          <p:cNvSpPr/>
          <p:nvPr/>
        </p:nvSpPr>
        <p:spPr>
          <a:xfrm>
            <a:off x="12344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7" name="c3_ 29"/>
          <p:cNvSpPr/>
          <p:nvPr/>
        </p:nvSpPr>
        <p:spPr>
          <a:xfrm>
            <a:off x="12344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8" name="c3_ 30"/>
          <p:cNvSpPr/>
          <p:nvPr/>
        </p:nvSpPr>
        <p:spPr>
          <a:xfrm>
            <a:off x="12344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39" name="c3_ 31"/>
          <p:cNvSpPr/>
          <p:nvPr/>
        </p:nvSpPr>
        <p:spPr>
          <a:xfrm>
            <a:off x="12344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0" name="c3_ 32"/>
          <p:cNvSpPr/>
          <p:nvPr/>
        </p:nvSpPr>
        <p:spPr>
          <a:xfrm>
            <a:off x="12344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1" name="c4_ 17"/>
          <p:cNvSpPr/>
          <p:nvPr/>
        </p:nvSpPr>
        <p:spPr>
          <a:xfrm>
            <a:off x="14630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2" name="c4_ 18"/>
          <p:cNvSpPr/>
          <p:nvPr/>
        </p:nvSpPr>
        <p:spPr>
          <a:xfrm>
            <a:off x="14630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3" name="c4_ 19"/>
          <p:cNvSpPr/>
          <p:nvPr/>
        </p:nvSpPr>
        <p:spPr>
          <a:xfrm>
            <a:off x="14630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4" name="c4_ 20"/>
          <p:cNvSpPr/>
          <p:nvPr/>
        </p:nvSpPr>
        <p:spPr>
          <a:xfrm>
            <a:off x="14630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5" name="c4_ 21"/>
          <p:cNvSpPr/>
          <p:nvPr/>
        </p:nvSpPr>
        <p:spPr>
          <a:xfrm>
            <a:off x="14630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6" name="c4_ 22"/>
          <p:cNvSpPr/>
          <p:nvPr/>
        </p:nvSpPr>
        <p:spPr>
          <a:xfrm>
            <a:off x="14630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7" name="c4_ 23"/>
          <p:cNvSpPr/>
          <p:nvPr/>
        </p:nvSpPr>
        <p:spPr>
          <a:xfrm>
            <a:off x="14630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8" name="c4_ 24"/>
          <p:cNvSpPr/>
          <p:nvPr/>
        </p:nvSpPr>
        <p:spPr>
          <a:xfrm>
            <a:off x="14630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49" name="c4_ 25"/>
          <p:cNvSpPr/>
          <p:nvPr/>
        </p:nvSpPr>
        <p:spPr>
          <a:xfrm>
            <a:off x="14630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0" name="c4_ 26"/>
          <p:cNvSpPr/>
          <p:nvPr/>
        </p:nvSpPr>
        <p:spPr>
          <a:xfrm>
            <a:off x="14630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1" name="c4_ 27"/>
          <p:cNvSpPr/>
          <p:nvPr/>
        </p:nvSpPr>
        <p:spPr>
          <a:xfrm>
            <a:off x="14630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2" name="c4_ 28"/>
          <p:cNvSpPr/>
          <p:nvPr/>
        </p:nvSpPr>
        <p:spPr>
          <a:xfrm>
            <a:off x="14630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3" name="c4_ 29"/>
          <p:cNvSpPr/>
          <p:nvPr/>
        </p:nvSpPr>
        <p:spPr>
          <a:xfrm>
            <a:off x="14630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4" name="c4_ 30"/>
          <p:cNvSpPr/>
          <p:nvPr/>
        </p:nvSpPr>
        <p:spPr>
          <a:xfrm>
            <a:off x="14630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5" name="c4_ 31"/>
          <p:cNvSpPr/>
          <p:nvPr/>
        </p:nvSpPr>
        <p:spPr>
          <a:xfrm>
            <a:off x="14630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6" name="c4_ 32"/>
          <p:cNvSpPr/>
          <p:nvPr/>
        </p:nvSpPr>
        <p:spPr>
          <a:xfrm>
            <a:off x="14630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7" name="c5_ 17"/>
          <p:cNvSpPr/>
          <p:nvPr/>
        </p:nvSpPr>
        <p:spPr>
          <a:xfrm>
            <a:off x="16916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8" name="c5_ 18"/>
          <p:cNvSpPr/>
          <p:nvPr/>
        </p:nvSpPr>
        <p:spPr>
          <a:xfrm>
            <a:off x="16916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59" name="c5_ 19"/>
          <p:cNvSpPr/>
          <p:nvPr/>
        </p:nvSpPr>
        <p:spPr>
          <a:xfrm>
            <a:off x="16916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0" name="c5_ 20"/>
          <p:cNvSpPr/>
          <p:nvPr/>
        </p:nvSpPr>
        <p:spPr>
          <a:xfrm>
            <a:off x="16916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1" name="c5_ 21"/>
          <p:cNvSpPr/>
          <p:nvPr/>
        </p:nvSpPr>
        <p:spPr>
          <a:xfrm>
            <a:off x="16916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2" name="c5_ 22"/>
          <p:cNvSpPr/>
          <p:nvPr/>
        </p:nvSpPr>
        <p:spPr>
          <a:xfrm>
            <a:off x="16916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3" name="c5_ 23"/>
          <p:cNvSpPr/>
          <p:nvPr/>
        </p:nvSpPr>
        <p:spPr>
          <a:xfrm>
            <a:off x="16916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4" name="c5_ 24"/>
          <p:cNvSpPr/>
          <p:nvPr/>
        </p:nvSpPr>
        <p:spPr>
          <a:xfrm>
            <a:off x="16916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5" name="c5_ 25"/>
          <p:cNvSpPr/>
          <p:nvPr/>
        </p:nvSpPr>
        <p:spPr>
          <a:xfrm>
            <a:off x="16916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6" name="c5_ 26"/>
          <p:cNvSpPr/>
          <p:nvPr/>
        </p:nvSpPr>
        <p:spPr>
          <a:xfrm>
            <a:off x="16916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7" name="c5_ 27"/>
          <p:cNvSpPr/>
          <p:nvPr/>
        </p:nvSpPr>
        <p:spPr>
          <a:xfrm>
            <a:off x="16916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8" name="c5_ 28"/>
          <p:cNvSpPr/>
          <p:nvPr/>
        </p:nvSpPr>
        <p:spPr>
          <a:xfrm>
            <a:off x="16916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69" name="c5_ 29"/>
          <p:cNvSpPr/>
          <p:nvPr/>
        </p:nvSpPr>
        <p:spPr>
          <a:xfrm>
            <a:off x="16916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0" name="c5_ 30"/>
          <p:cNvSpPr/>
          <p:nvPr/>
        </p:nvSpPr>
        <p:spPr>
          <a:xfrm>
            <a:off x="16916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1" name="c5_ 31"/>
          <p:cNvSpPr/>
          <p:nvPr/>
        </p:nvSpPr>
        <p:spPr>
          <a:xfrm>
            <a:off x="16916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2" name="c5_ 32"/>
          <p:cNvSpPr/>
          <p:nvPr/>
        </p:nvSpPr>
        <p:spPr>
          <a:xfrm>
            <a:off x="16916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3" name="c6_ 17"/>
          <p:cNvSpPr/>
          <p:nvPr/>
        </p:nvSpPr>
        <p:spPr>
          <a:xfrm>
            <a:off x="19202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4" name="c6_ 18"/>
          <p:cNvSpPr/>
          <p:nvPr/>
        </p:nvSpPr>
        <p:spPr>
          <a:xfrm>
            <a:off x="19202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5" name="c6_ 19"/>
          <p:cNvSpPr/>
          <p:nvPr/>
        </p:nvSpPr>
        <p:spPr>
          <a:xfrm>
            <a:off x="19202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6" name="c6_ 20"/>
          <p:cNvSpPr/>
          <p:nvPr/>
        </p:nvSpPr>
        <p:spPr>
          <a:xfrm>
            <a:off x="19202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7" name="c6_ 21"/>
          <p:cNvSpPr/>
          <p:nvPr/>
        </p:nvSpPr>
        <p:spPr>
          <a:xfrm>
            <a:off x="19202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8" name="c6_ 22"/>
          <p:cNvSpPr/>
          <p:nvPr/>
        </p:nvSpPr>
        <p:spPr>
          <a:xfrm>
            <a:off x="19202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79" name="c6_ 23"/>
          <p:cNvSpPr/>
          <p:nvPr/>
        </p:nvSpPr>
        <p:spPr>
          <a:xfrm>
            <a:off x="19202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0" name="c6_ 24"/>
          <p:cNvSpPr/>
          <p:nvPr/>
        </p:nvSpPr>
        <p:spPr>
          <a:xfrm>
            <a:off x="19202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1" name="c6_ 25"/>
          <p:cNvSpPr/>
          <p:nvPr/>
        </p:nvSpPr>
        <p:spPr>
          <a:xfrm>
            <a:off x="19202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2" name="c6_ 26"/>
          <p:cNvSpPr/>
          <p:nvPr/>
        </p:nvSpPr>
        <p:spPr>
          <a:xfrm>
            <a:off x="19202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3" name="c6_ 27"/>
          <p:cNvSpPr/>
          <p:nvPr/>
        </p:nvSpPr>
        <p:spPr>
          <a:xfrm>
            <a:off x="19202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4" name="c6_ 28"/>
          <p:cNvSpPr/>
          <p:nvPr/>
        </p:nvSpPr>
        <p:spPr>
          <a:xfrm>
            <a:off x="19202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5" name="c6_ 29"/>
          <p:cNvSpPr/>
          <p:nvPr/>
        </p:nvSpPr>
        <p:spPr>
          <a:xfrm>
            <a:off x="19202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6" name="c6_ 30"/>
          <p:cNvSpPr/>
          <p:nvPr/>
        </p:nvSpPr>
        <p:spPr>
          <a:xfrm>
            <a:off x="19202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7" name="c6_ 31"/>
          <p:cNvSpPr/>
          <p:nvPr/>
        </p:nvSpPr>
        <p:spPr>
          <a:xfrm>
            <a:off x="19202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8" name="c6_ 32"/>
          <p:cNvSpPr/>
          <p:nvPr/>
        </p:nvSpPr>
        <p:spPr>
          <a:xfrm>
            <a:off x="1920240" y="379584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89" name="c7_ 17"/>
          <p:cNvSpPr/>
          <p:nvPr/>
        </p:nvSpPr>
        <p:spPr>
          <a:xfrm>
            <a:off x="21488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0" name="c7_ 18"/>
          <p:cNvSpPr/>
          <p:nvPr/>
        </p:nvSpPr>
        <p:spPr>
          <a:xfrm>
            <a:off x="21488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1" name="c7_ 19"/>
          <p:cNvSpPr/>
          <p:nvPr/>
        </p:nvSpPr>
        <p:spPr>
          <a:xfrm>
            <a:off x="21488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2" name="c7_ 20"/>
          <p:cNvSpPr/>
          <p:nvPr/>
        </p:nvSpPr>
        <p:spPr>
          <a:xfrm>
            <a:off x="21488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3" name="c7_ 21"/>
          <p:cNvSpPr/>
          <p:nvPr/>
        </p:nvSpPr>
        <p:spPr>
          <a:xfrm>
            <a:off x="21488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4" name="c7_ 22"/>
          <p:cNvSpPr/>
          <p:nvPr/>
        </p:nvSpPr>
        <p:spPr>
          <a:xfrm>
            <a:off x="21488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5" name="c7_ 23"/>
          <p:cNvSpPr/>
          <p:nvPr/>
        </p:nvSpPr>
        <p:spPr>
          <a:xfrm>
            <a:off x="21488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6" name="c7_ 24"/>
          <p:cNvSpPr/>
          <p:nvPr/>
        </p:nvSpPr>
        <p:spPr>
          <a:xfrm>
            <a:off x="21488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7" name="c7_ 25"/>
          <p:cNvSpPr/>
          <p:nvPr/>
        </p:nvSpPr>
        <p:spPr>
          <a:xfrm>
            <a:off x="21488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8" name="c7_ 26"/>
          <p:cNvSpPr/>
          <p:nvPr/>
        </p:nvSpPr>
        <p:spPr>
          <a:xfrm>
            <a:off x="21488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999" name="c7_ 27"/>
          <p:cNvSpPr/>
          <p:nvPr/>
        </p:nvSpPr>
        <p:spPr>
          <a:xfrm>
            <a:off x="21488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0" name="c7_ 28"/>
          <p:cNvSpPr/>
          <p:nvPr/>
        </p:nvSpPr>
        <p:spPr>
          <a:xfrm>
            <a:off x="21488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1" name="c7_ 29"/>
          <p:cNvSpPr/>
          <p:nvPr/>
        </p:nvSpPr>
        <p:spPr>
          <a:xfrm>
            <a:off x="21488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2" name="c7_ 30"/>
          <p:cNvSpPr/>
          <p:nvPr/>
        </p:nvSpPr>
        <p:spPr>
          <a:xfrm>
            <a:off x="21488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3" name="c7_ 31"/>
          <p:cNvSpPr/>
          <p:nvPr/>
        </p:nvSpPr>
        <p:spPr>
          <a:xfrm>
            <a:off x="21488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4" name="c7_ 32"/>
          <p:cNvSpPr/>
          <p:nvPr/>
        </p:nvSpPr>
        <p:spPr>
          <a:xfrm>
            <a:off x="2148840" y="379584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5" name="c8_ 17"/>
          <p:cNvSpPr/>
          <p:nvPr/>
        </p:nvSpPr>
        <p:spPr>
          <a:xfrm>
            <a:off x="23774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6" name="c8_ 18"/>
          <p:cNvSpPr/>
          <p:nvPr/>
        </p:nvSpPr>
        <p:spPr>
          <a:xfrm>
            <a:off x="23774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7" name="c8_ 19"/>
          <p:cNvSpPr/>
          <p:nvPr/>
        </p:nvSpPr>
        <p:spPr>
          <a:xfrm>
            <a:off x="23774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8" name="c8_ 20"/>
          <p:cNvSpPr/>
          <p:nvPr/>
        </p:nvSpPr>
        <p:spPr>
          <a:xfrm>
            <a:off x="23774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09" name="c8_ 21"/>
          <p:cNvSpPr/>
          <p:nvPr/>
        </p:nvSpPr>
        <p:spPr>
          <a:xfrm>
            <a:off x="23774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0" name="c8_ 22"/>
          <p:cNvSpPr/>
          <p:nvPr/>
        </p:nvSpPr>
        <p:spPr>
          <a:xfrm>
            <a:off x="23774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1" name="c8_ 23"/>
          <p:cNvSpPr/>
          <p:nvPr/>
        </p:nvSpPr>
        <p:spPr>
          <a:xfrm>
            <a:off x="23774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2" name="c8_ 24"/>
          <p:cNvSpPr/>
          <p:nvPr/>
        </p:nvSpPr>
        <p:spPr>
          <a:xfrm>
            <a:off x="23774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3" name="c8_ 25"/>
          <p:cNvSpPr/>
          <p:nvPr/>
        </p:nvSpPr>
        <p:spPr>
          <a:xfrm>
            <a:off x="23774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4" name="c8_ 26"/>
          <p:cNvSpPr/>
          <p:nvPr/>
        </p:nvSpPr>
        <p:spPr>
          <a:xfrm>
            <a:off x="23774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5" name="c8_ 27"/>
          <p:cNvSpPr/>
          <p:nvPr/>
        </p:nvSpPr>
        <p:spPr>
          <a:xfrm>
            <a:off x="23774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6" name="c8_ 28"/>
          <p:cNvSpPr/>
          <p:nvPr/>
        </p:nvSpPr>
        <p:spPr>
          <a:xfrm>
            <a:off x="23774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7" name="c8_ 29"/>
          <p:cNvSpPr/>
          <p:nvPr/>
        </p:nvSpPr>
        <p:spPr>
          <a:xfrm>
            <a:off x="23774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8" name="c8_ 30"/>
          <p:cNvSpPr/>
          <p:nvPr/>
        </p:nvSpPr>
        <p:spPr>
          <a:xfrm>
            <a:off x="23774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19" name="c8_ 31"/>
          <p:cNvSpPr/>
          <p:nvPr/>
        </p:nvSpPr>
        <p:spPr>
          <a:xfrm>
            <a:off x="23774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0" name="c8_ 32"/>
          <p:cNvSpPr/>
          <p:nvPr/>
        </p:nvSpPr>
        <p:spPr>
          <a:xfrm>
            <a:off x="23774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1" name="c9_ 17"/>
          <p:cNvSpPr/>
          <p:nvPr/>
        </p:nvSpPr>
        <p:spPr>
          <a:xfrm>
            <a:off x="26060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2" name="c9_ 18"/>
          <p:cNvSpPr/>
          <p:nvPr/>
        </p:nvSpPr>
        <p:spPr>
          <a:xfrm>
            <a:off x="26060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3" name="c9_ 19"/>
          <p:cNvSpPr/>
          <p:nvPr/>
        </p:nvSpPr>
        <p:spPr>
          <a:xfrm>
            <a:off x="26060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4" name="c9_ 20"/>
          <p:cNvSpPr/>
          <p:nvPr/>
        </p:nvSpPr>
        <p:spPr>
          <a:xfrm>
            <a:off x="26060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5" name="c9_ 21"/>
          <p:cNvSpPr/>
          <p:nvPr/>
        </p:nvSpPr>
        <p:spPr>
          <a:xfrm>
            <a:off x="26060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6" name="c9_ 22"/>
          <p:cNvSpPr/>
          <p:nvPr/>
        </p:nvSpPr>
        <p:spPr>
          <a:xfrm>
            <a:off x="26060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7" name="c9_ 23"/>
          <p:cNvSpPr/>
          <p:nvPr/>
        </p:nvSpPr>
        <p:spPr>
          <a:xfrm>
            <a:off x="26060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8" name="c9_ 24"/>
          <p:cNvSpPr/>
          <p:nvPr/>
        </p:nvSpPr>
        <p:spPr>
          <a:xfrm>
            <a:off x="26060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29" name="c9_ 25"/>
          <p:cNvSpPr/>
          <p:nvPr/>
        </p:nvSpPr>
        <p:spPr>
          <a:xfrm>
            <a:off x="26060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0" name="c9_ 26"/>
          <p:cNvSpPr/>
          <p:nvPr/>
        </p:nvSpPr>
        <p:spPr>
          <a:xfrm>
            <a:off x="26060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1" name="c9_ 27"/>
          <p:cNvSpPr/>
          <p:nvPr/>
        </p:nvSpPr>
        <p:spPr>
          <a:xfrm>
            <a:off x="26060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2" name="c9_ 28"/>
          <p:cNvSpPr/>
          <p:nvPr/>
        </p:nvSpPr>
        <p:spPr>
          <a:xfrm>
            <a:off x="26060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3" name="c9_ 29"/>
          <p:cNvSpPr/>
          <p:nvPr/>
        </p:nvSpPr>
        <p:spPr>
          <a:xfrm>
            <a:off x="26060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4" name="c9_ 30"/>
          <p:cNvSpPr/>
          <p:nvPr/>
        </p:nvSpPr>
        <p:spPr>
          <a:xfrm>
            <a:off x="26060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5" name="c9_ 31"/>
          <p:cNvSpPr/>
          <p:nvPr/>
        </p:nvSpPr>
        <p:spPr>
          <a:xfrm>
            <a:off x="26060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6" name="c9_ 32"/>
          <p:cNvSpPr/>
          <p:nvPr/>
        </p:nvSpPr>
        <p:spPr>
          <a:xfrm>
            <a:off x="26060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7" name="c10_ 17"/>
          <p:cNvSpPr/>
          <p:nvPr/>
        </p:nvSpPr>
        <p:spPr>
          <a:xfrm>
            <a:off x="28346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8" name="c10_ 18"/>
          <p:cNvSpPr/>
          <p:nvPr/>
        </p:nvSpPr>
        <p:spPr>
          <a:xfrm>
            <a:off x="28346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39" name="c10_ 19"/>
          <p:cNvSpPr/>
          <p:nvPr/>
        </p:nvSpPr>
        <p:spPr>
          <a:xfrm>
            <a:off x="28346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0" name="c10_ 20"/>
          <p:cNvSpPr/>
          <p:nvPr/>
        </p:nvSpPr>
        <p:spPr>
          <a:xfrm>
            <a:off x="28346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1" name="c10_ 21"/>
          <p:cNvSpPr/>
          <p:nvPr/>
        </p:nvSpPr>
        <p:spPr>
          <a:xfrm>
            <a:off x="28346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2" name="c10_ 22"/>
          <p:cNvSpPr/>
          <p:nvPr/>
        </p:nvSpPr>
        <p:spPr>
          <a:xfrm>
            <a:off x="28346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3" name="c10_ 23"/>
          <p:cNvSpPr/>
          <p:nvPr/>
        </p:nvSpPr>
        <p:spPr>
          <a:xfrm>
            <a:off x="28346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4" name="c10_ 24"/>
          <p:cNvSpPr/>
          <p:nvPr/>
        </p:nvSpPr>
        <p:spPr>
          <a:xfrm>
            <a:off x="28346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5" name="c10_ 25"/>
          <p:cNvSpPr/>
          <p:nvPr/>
        </p:nvSpPr>
        <p:spPr>
          <a:xfrm>
            <a:off x="28346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6" name="c10_ 26"/>
          <p:cNvSpPr/>
          <p:nvPr/>
        </p:nvSpPr>
        <p:spPr>
          <a:xfrm>
            <a:off x="28346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7" name="c10_ 27"/>
          <p:cNvSpPr/>
          <p:nvPr/>
        </p:nvSpPr>
        <p:spPr>
          <a:xfrm>
            <a:off x="28346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8" name="c10_ 28"/>
          <p:cNvSpPr/>
          <p:nvPr/>
        </p:nvSpPr>
        <p:spPr>
          <a:xfrm>
            <a:off x="28346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49" name="c10_ 29"/>
          <p:cNvSpPr/>
          <p:nvPr/>
        </p:nvSpPr>
        <p:spPr>
          <a:xfrm>
            <a:off x="28346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0" name="c10_ 30"/>
          <p:cNvSpPr/>
          <p:nvPr/>
        </p:nvSpPr>
        <p:spPr>
          <a:xfrm>
            <a:off x="28346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1" name="c10_ 31"/>
          <p:cNvSpPr/>
          <p:nvPr/>
        </p:nvSpPr>
        <p:spPr>
          <a:xfrm>
            <a:off x="28346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2" name="c10_ 32"/>
          <p:cNvSpPr/>
          <p:nvPr/>
        </p:nvSpPr>
        <p:spPr>
          <a:xfrm>
            <a:off x="28346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3" name="c11_ 17"/>
          <p:cNvSpPr/>
          <p:nvPr/>
        </p:nvSpPr>
        <p:spPr>
          <a:xfrm>
            <a:off x="30632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4" name="c11_ 18"/>
          <p:cNvSpPr/>
          <p:nvPr/>
        </p:nvSpPr>
        <p:spPr>
          <a:xfrm>
            <a:off x="30632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5" name="c11_ 19"/>
          <p:cNvSpPr/>
          <p:nvPr/>
        </p:nvSpPr>
        <p:spPr>
          <a:xfrm>
            <a:off x="30632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6" name="c11_ 20"/>
          <p:cNvSpPr/>
          <p:nvPr/>
        </p:nvSpPr>
        <p:spPr>
          <a:xfrm>
            <a:off x="30632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7" name="c11_ 21"/>
          <p:cNvSpPr/>
          <p:nvPr/>
        </p:nvSpPr>
        <p:spPr>
          <a:xfrm>
            <a:off x="30632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8" name="c11_ 22"/>
          <p:cNvSpPr/>
          <p:nvPr/>
        </p:nvSpPr>
        <p:spPr>
          <a:xfrm>
            <a:off x="30632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59" name="c11_ 23"/>
          <p:cNvSpPr/>
          <p:nvPr/>
        </p:nvSpPr>
        <p:spPr>
          <a:xfrm>
            <a:off x="30632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0" name="c11_ 24"/>
          <p:cNvSpPr/>
          <p:nvPr/>
        </p:nvSpPr>
        <p:spPr>
          <a:xfrm>
            <a:off x="30632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1" name="c11_ 25"/>
          <p:cNvSpPr/>
          <p:nvPr/>
        </p:nvSpPr>
        <p:spPr>
          <a:xfrm>
            <a:off x="30632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2" name="c11_ 26"/>
          <p:cNvSpPr/>
          <p:nvPr/>
        </p:nvSpPr>
        <p:spPr>
          <a:xfrm>
            <a:off x="30632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3" name="c11_ 27"/>
          <p:cNvSpPr/>
          <p:nvPr/>
        </p:nvSpPr>
        <p:spPr>
          <a:xfrm>
            <a:off x="30632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4" name="c11_ 28"/>
          <p:cNvSpPr/>
          <p:nvPr/>
        </p:nvSpPr>
        <p:spPr>
          <a:xfrm>
            <a:off x="30632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5" name="c11_ 29"/>
          <p:cNvSpPr/>
          <p:nvPr/>
        </p:nvSpPr>
        <p:spPr>
          <a:xfrm>
            <a:off x="30632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6" name="c11_ 30"/>
          <p:cNvSpPr/>
          <p:nvPr/>
        </p:nvSpPr>
        <p:spPr>
          <a:xfrm>
            <a:off x="30632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7" name="c11_ 31"/>
          <p:cNvSpPr/>
          <p:nvPr/>
        </p:nvSpPr>
        <p:spPr>
          <a:xfrm>
            <a:off x="30632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8" name="c11_ 32"/>
          <p:cNvSpPr/>
          <p:nvPr/>
        </p:nvSpPr>
        <p:spPr>
          <a:xfrm>
            <a:off x="30632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69" name="c12_ 17"/>
          <p:cNvSpPr/>
          <p:nvPr/>
        </p:nvSpPr>
        <p:spPr>
          <a:xfrm>
            <a:off x="32918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0" name="c12_ 18"/>
          <p:cNvSpPr/>
          <p:nvPr/>
        </p:nvSpPr>
        <p:spPr>
          <a:xfrm>
            <a:off x="32918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1" name="c12_ 19"/>
          <p:cNvSpPr/>
          <p:nvPr/>
        </p:nvSpPr>
        <p:spPr>
          <a:xfrm>
            <a:off x="32918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2" name="c12_ 20"/>
          <p:cNvSpPr/>
          <p:nvPr/>
        </p:nvSpPr>
        <p:spPr>
          <a:xfrm>
            <a:off x="32918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3" name="c12_ 21"/>
          <p:cNvSpPr/>
          <p:nvPr/>
        </p:nvSpPr>
        <p:spPr>
          <a:xfrm>
            <a:off x="32918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4" name="c12_ 22"/>
          <p:cNvSpPr/>
          <p:nvPr/>
        </p:nvSpPr>
        <p:spPr>
          <a:xfrm>
            <a:off x="32918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5" name="c12_ 23"/>
          <p:cNvSpPr/>
          <p:nvPr/>
        </p:nvSpPr>
        <p:spPr>
          <a:xfrm>
            <a:off x="32918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6" name="c12_ 24"/>
          <p:cNvSpPr/>
          <p:nvPr/>
        </p:nvSpPr>
        <p:spPr>
          <a:xfrm>
            <a:off x="32918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7" name="c12_ 25"/>
          <p:cNvSpPr/>
          <p:nvPr/>
        </p:nvSpPr>
        <p:spPr>
          <a:xfrm>
            <a:off x="32918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8" name="c12_ 26"/>
          <p:cNvSpPr/>
          <p:nvPr/>
        </p:nvSpPr>
        <p:spPr>
          <a:xfrm>
            <a:off x="32918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79" name="c12_ 27"/>
          <p:cNvSpPr/>
          <p:nvPr/>
        </p:nvSpPr>
        <p:spPr>
          <a:xfrm>
            <a:off x="32918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0" name="c12_ 28"/>
          <p:cNvSpPr/>
          <p:nvPr/>
        </p:nvSpPr>
        <p:spPr>
          <a:xfrm>
            <a:off x="32918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1" name="c12_ 29"/>
          <p:cNvSpPr/>
          <p:nvPr/>
        </p:nvSpPr>
        <p:spPr>
          <a:xfrm>
            <a:off x="32918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2" name="c12_ 30"/>
          <p:cNvSpPr/>
          <p:nvPr/>
        </p:nvSpPr>
        <p:spPr>
          <a:xfrm>
            <a:off x="32918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3" name="c12_ 31"/>
          <p:cNvSpPr/>
          <p:nvPr/>
        </p:nvSpPr>
        <p:spPr>
          <a:xfrm>
            <a:off x="32918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4" name="c12_ 32"/>
          <p:cNvSpPr/>
          <p:nvPr/>
        </p:nvSpPr>
        <p:spPr>
          <a:xfrm>
            <a:off x="3291840" y="379584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5" name="c13_ 17"/>
          <p:cNvSpPr/>
          <p:nvPr/>
        </p:nvSpPr>
        <p:spPr>
          <a:xfrm>
            <a:off x="35204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6" name="c13_ 18"/>
          <p:cNvSpPr/>
          <p:nvPr/>
        </p:nvSpPr>
        <p:spPr>
          <a:xfrm>
            <a:off x="35204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7" name="c13_ 19"/>
          <p:cNvSpPr/>
          <p:nvPr/>
        </p:nvSpPr>
        <p:spPr>
          <a:xfrm>
            <a:off x="35204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8" name="c13_ 20"/>
          <p:cNvSpPr/>
          <p:nvPr/>
        </p:nvSpPr>
        <p:spPr>
          <a:xfrm>
            <a:off x="35204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89" name="c13_ 21"/>
          <p:cNvSpPr/>
          <p:nvPr/>
        </p:nvSpPr>
        <p:spPr>
          <a:xfrm>
            <a:off x="35204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0" name="c13_ 22"/>
          <p:cNvSpPr/>
          <p:nvPr/>
        </p:nvSpPr>
        <p:spPr>
          <a:xfrm>
            <a:off x="35204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1" name="c13_ 23"/>
          <p:cNvSpPr/>
          <p:nvPr/>
        </p:nvSpPr>
        <p:spPr>
          <a:xfrm>
            <a:off x="35204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2" name="c13_ 24"/>
          <p:cNvSpPr/>
          <p:nvPr/>
        </p:nvSpPr>
        <p:spPr>
          <a:xfrm>
            <a:off x="35204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3" name="c13_ 25"/>
          <p:cNvSpPr/>
          <p:nvPr/>
        </p:nvSpPr>
        <p:spPr>
          <a:xfrm>
            <a:off x="35204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4" name="c13_ 26"/>
          <p:cNvSpPr/>
          <p:nvPr/>
        </p:nvSpPr>
        <p:spPr>
          <a:xfrm>
            <a:off x="35204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5" name="c13_ 27"/>
          <p:cNvSpPr/>
          <p:nvPr/>
        </p:nvSpPr>
        <p:spPr>
          <a:xfrm>
            <a:off x="35204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6" name="c13_ 28"/>
          <p:cNvSpPr/>
          <p:nvPr/>
        </p:nvSpPr>
        <p:spPr>
          <a:xfrm>
            <a:off x="35204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7" name="c13_ 29"/>
          <p:cNvSpPr/>
          <p:nvPr/>
        </p:nvSpPr>
        <p:spPr>
          <a:xfrm>
            <a:off x="35204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8" name="c13_ 30"/>
          <p:cNvSpPr/>
          <p:nvPr/>
        </p:nvSpPr>
        <p:spPr>
          <a:xfrm>
            <a:off x="35204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099" name="c13_ 31"/>
          <p:cNvSpPr/>
          <p:nvPr/>
        </p:nvSpPr>
        <p:spPr>
          <a:xfrm>
            <a:off x="35204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0" name="c13_ 32"/>
          <p:cNvSpPr/>
          <p:nvPr/>
        </p:nvSpPr>
        <p:spPr>
          <a:xfrm>
            <a:off x="3520440" y="379584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1" name="c14_ 17"/>
          <p:cNvSpPr/>
          <p:nvPr/>
        </p:nvSpPr>
        <p:spPr>
          <a:xfrm>
            <a:off x="3749040" y="148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2" name="c14_ 18"/>
          <p:cNvSpPr/>
          <p:nvPr/>
        </p:nvSpPr>
        <p:spPr>
          <a:xfrm>
            <a:off x="37490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3" name="c14_ 19"/>
          <p:cNvSpPr/>
          <p:nvPr/>
        </p:nvSpPr>
        <p:spPr>
          <a:xfrm>
            <a:off x="37490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4" name="c14_ 20"/>
          <p:cNvSpPr/>
          <p:nvPr/>
        </p:nvSpPr>
        <p:spPr>
          <a:xfrm>
            <a:off x="3749040" y="194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5" name="c14_ 21"/>
          <p:cNvSpPr/>
          <p:nvPr/>
        </p:nvSpPr>
        <p:spPr>
          <a:xfrm>
            <a:off x="3749040" y="20984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6" name="c14_ 22"/>
          <p:cNvSpPr/>
          <p:nvPr/>
        </p:nvSpPr>
        <p:spPr>
          <a:xfrm>
            <a:off x="3749040" y="225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7" name="c14_ 23"/>
          <p:cNvSpPr/>
          <p:nvPr/>
        </p:nvSpPr>
        <p:spPr>
          <a:xfrm>
            <a:off x="3749040" y="24073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8" name="c14_ 24"/>
          <p:cNvSpPr/>
          <p:nvPr/>
        </p:nvSpPr>
        <p:spPr>
          <a:xfrm>
            <a:off x="3749040" y="256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09" name="c14_ 25"/>
          <p:cNvSpPr/>
          <p:nvPr/>
        </p:nvSpPr>
        <p:spPr>
          <a:xfrm>
            <a:off x="3749040" y="271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0" name="c14_ 26"/>
          <p:cNvSpPr/>
          <p:nvPr/>
        </p:nvSpPr>
        <p:spPr>
          <a:xfrm>
            <a:off x="3749040" y="286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1" name="c14_ 27"/>
          <p:cNvSpPr/>
          <p:nvPr/>
        </p:nvSpPr>
        <p:spPr>
          <a:xfrm>
            <a:off x="3749040" y="302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2" name="c14_ 28"/>
          <p:cNvSpPr/>
          <p:nvPr/>
        </p:nvSpPr>
        <p:spPr>
          <a:xfrm>
            <a:off x="3749040" y="31788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3" name="c14_ 29"/>
          <p:cNvSpPr/>
          <p:nvPr/>
        </p:nvSpPr>
        <p:spPr>
          <a:xfrm>
            <a:off x="3749040" y="333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4" name="c14_ 30"/>
          <p:cNvSpPr/>
          <p:nvPr/>
        </p:nvSpPr>
        <p:spPr>
          <a:xfrm>
            <a:off x="3749040" y="34873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5" name="c14_ 31"/>
          <p:cNvSpPr/>
          <p:nvPr/>
        </p:nvSpPr>
        <p:spPr>
          <a:xfrm>
            <a:off x="37490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6" name="c14_ 32"/>
          <p:cNvSpPr/>
          <p:nvPr/>
        </p:nvSpPr>
        <p:spPr>
          <a:xfrm>
            <a:off x="37490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7" name="c15_ 17"/>
          <p:cNvSpPr/>
          <p:nvPr/>
        </p:nvSpPr>
        <p:spPr>
          <a:xfrm>
            <a:off x="3977640" y="148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8" name="c15_ 18"/>
          <p:cNvSpPr/>
          <p:nvPr/>
        </p:nvSpPr>
        <p:spPr>
          <a:xfrm>
            <a:off x="39776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19" name="c15_ 19"/>
          <p:cNvSpPr/>
          <p:nvPr/>
        </p:nvSpPr>
        <p:spPr>
          <a:xfrm>
            <a:off x="39776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0" name="c15_ 20"/>
          <p:cNvSpPr/>
          <p:nvPr/>
        </p:nvSpPr>
        <p:spPr>
          <a:xfrm>
            <a:off x="3977640" y="194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1" name="c15_ 21"/>
          <p:cNvSpPr/>
          <p:nvPr/>
        </p:nvSpPr>
        <p:spPr>
          <a:xfrm>
            <a:off x="3977640" y="20984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2" name="c15_ 22"/>
          <p:cNvSpPr/>
          <p:nvPr/>
        </p:nvSpPr>
        <p:spPr>
          <a:xfrm>
            <a:off x="3977640" y="225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3" name="c15_ 23"/>
          <p:cNvSpPr/>
          <p:nvPr/>
        </p:nvSpPr>
        <p:spPr>
          <a:xfrm>
            <a:off x="3977640" y="24073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4" name="c15_ 24"/>
          <p:cNvSpPr/>
          <p:nvPr/>
        </p:nvSpPr>
        <p:spPr>
          <a:xfrm>
            <a:off x="3977640" y="256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5" name="c15_ 25"/>
          <p:cNvSpPr/>
          <p:nvPr/>
        </p:nvSpPr>
        <p:spPr>
          <a:xfrm>
            <a:off x="3977640" y="271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6" name="c15_ 26"/>
          <p:cNvSpPr/>
          <p:nvPr/>
        </p:nvSpPr>
        <p:spPr>
          <a:xfrm>
            <a:off x="3977640" y="286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7" name="c15_ 27"/>
          <p:cNvSpPr/>
          <p:nvPr/>
        </p:nvSpPr>
        <p:spPr>
          <a:xfrm>
            <a:off x="3977640" y="302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8" name="c15_ 28"/>
          <p:cNvSpPr/>
          <p:nvPr/>
        </p:nvSpPr>
        <p:spPr>
          <a:xfrm>
            <a:off x="3977640" y="31788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29" name="c15_ 29"/>
          <p:cNvSpPr/>
          <p:nvPr/>
        </p:nvSpPr>
        <p:spPr>
          <a:xfrm>
            <a:off x="3977640" y="333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0" name="c15_ 30"/>
          <p:cNvSpPr/>
          <p:nvPr/>
        </p:nvSpPr>
        <p:spPr>
          <a:xfrm>
            <a:off x="3977640" y="34873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1" name="c15_ 31"/>
          <p:cNvSpPr/>
          <p:nvPr/>
        </p:nvSpPr>
        <p:spPr>
          <a:xfrm>
            <a:off x="39776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2" name="c15_ 32"/>
          <p:cNvSpPr/>
          <p:nvPr/>
        </p:nvSpPr>
        <p:spPr>
          <a:xfrm>
            <a:off x="39776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3" name="c16_ 17"/>
          <p:cNvSpPr/>
          <p:nvPr/>
        </p:nvSpPr>
        <p:spPr>
          <a:xfrm>
            <a:off x="4206240" y="148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4" name="c16_ 18"/>
          <p:cNvSpPr/>
          <p:nvPr/>
        </p:nvSpPr>
        <p:spPr>
          <a:xfrm>
            <a:off x="42062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5" name="c16_ 19"/>
          <p:cNvSpPr/>
          <p:nvPr/>
        </p:nvSpPr>
        <p:spPr>
          <a:xfrm>
            <a:off x="42062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6" name="c16_ 20"/>
          <p:cNvSpPr/>
          <p:nvPr/>
        </p:nvSpPr>
        <p:spPr>
          <a:xfrm>
            <a:off x="4206240" y="194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7" name="c16_ 21"/>
          <p:cNvSpPr/>
          <p:nvPr/>
        </p:nvSpPr>
        <p:spPr>
          <a:xfrm>
            <a:off x="4206240" y="20984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8" name="c16_ 22"/>
          <p:cNvSpPr/>
          <p:nvPr/>
        </p:nvSpPr>
        <p:spPr>
          <a:xfrm>
            <a:off x="4206240" y="225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39" name="c16_ 23"/>
          <p:cNvSpPr/>
          <p:nvPr/>
        </p:nvSpPr>
        <p:spPr>
          <a:xfrm>
            <a:off x="4206240" y="24073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0" name="c16_ 24"/>
          <p:cNvSpPr/>
          <p:nvPr/>
        </p:nvSpPr>
        <p:spPr>
          <a:xfrm>
            <a:off x="4206240" y="256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1" name="c16_ 25"/>
          <p:cNvSpPr/>
          <p:nvPr/>
        </p:nvSpPr>
        <p:spPr>
          <a:xfrm>
            <a:off x="4206240" y="271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2" name="c16_ 26"/>
          <p:cNvSpPr/>
          <p:nvPr/>
        </p:nvSpPr>
        <p:spPr>
          <a:xfrm>
            <a:off x="4206240" y="286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3" name="c16_ 27"/>
          <p:cNvSpPr/>
          <p:nvPr/>
        </p:nvSpPr>
        <p:spPr>
          <a:xfrm>
            <a:off x="4206240" y="302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4" name="c16_ 28"/>
          <p:cNvSpPr/>
          <p:nvPr/>
        </p:nvSpPr>
        <p:spPr>
          <a:xfrm>
            <a:off x="4206240" y="31788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5" name="c16_ 29"/>
          <p:cNvSpPr/>
          <p:nvPr/>
        </p:nvSpPr>
        <p:spPr>
          <a:xfrm>
            <a:off x="4206240" y="333288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6" name="c16_ 30"/>
          <p:cNvSpPr/>
          <p:nvPr/>
        </p:nvSpPr>
        <p:spPr>
          <a:xfrm>
            <a:off x="4206240" y="348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7" name="c16_ 31"/>
          <p:cNvSpPr/>
          <p:nvPr/>
        </p:nvSpPr>
        <p:spPr>
          <a:xfrm>
            <a:off x="4206240" y="36417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8" name="c16_ 32"/>
          <p:cNvSpPr/>
          <p:nvPr/>
        </p:nvSpPr>
        <p:spPr>
          <a:xfrm>
            <a:off x="42062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49" name="c17_ 17"/>
          <p:cNvSpPr/>
          <p:nvPr/>
        </p:nvSpPr>
        <p:spPr>
          <a:xfrm>
            <a:off x="4434840" y="148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0" name="c17_ 18"/>
          <p:cNvSpPr/>
          <p:nvPr/>
        </p:nvSpPr>
        <p:spPr>
          <a:xfrm>
            <a:off x="44348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1" name="c17_ 19"/>
          <p:cNvSpPr/>
          <p:nvPr/>
        </p:nvSpPr>
        <p:spPr>
          <a:xfrm>
            <a:off x="44348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2" name="c17_ 20"/>
          <p:cNvSpPr/>
          <p:nvPr/>
        </p:nvSpPr>
        <p:spPr>
          <a:xfrm>
            <a:off x="4434840" y="194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3" name="c17_ 21"/>
          <p:cNvSpPr/>
          <p:nvPr/>
        </p:nvSpPr>
        <p:spPr>
          <a:xfrm>
            <a:off x="4434840" y="20984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4" name="c17_ 22"/>
          <p:cNvSpPr/>
          <p:nvPr/>
        </p:nvSpPr>
        <p:spPr>
          <a:xfrm>
            <a:off x="4434840" y="225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5" name="c17_ 23"/>
          <p:cNvSpPr/>
          <p:nvPr/>
        </p:nvSpPr>
        <p:spPr>
          <a:xfrm>
            <a:off x="4434840" y="240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6" name="c17_ 24"/>
          <p:cNvSpPr/>
          <p:nvPr/>
        </p:nvSpPr>
        <p:spPr>
          <a:xfrm>
            <a:off x="4434840" y="25614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7" name="c17_ 25"/>
          <p:cNvSpPr/>
          <p:nvPr/>
        </p:nvSpPr>
        <p:spPr>
          <a:xfrm>
            <a:off x="4434840" y="27158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8" name="c17_ 26"/>
          <p:cNvSpPr/>
          <p:nvPr/>
        </p:nvSpPr>
        <p:spPr>
          <a:xfrm>
            <a:off x="4434840" y="286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59" name="c17_ 27"/>
          <p:cNvSpPr/>
          <p:nvPr/>
        </p:nvSpPr>
        <p:spPr>
          <a:xfrm>
            <a:off x="4434840" y="302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0" name="c17_ 28"/>
          <p:cNvSpPr/>
          <p:nvPr/>
        </p:nvSpPr>
        <p:spPr>
          <a:xfrm>
            <a:off x="4434840" y="31788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1" name="c17_ 29"/>
          <p:cNvSpPr/>
          <p:nvPr/>
        </p:nvSpPr>
        <p:spPr>
          <a:xfrm>
            <a:off x="4434840" y="333288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2" name="c17_ 30"/>
          <p:cNvSpPr/>
          <p:nvPr/>
        </p:nvSpPr>
        <p:spPr>
          <a:xfrm>
            <a:off x="4434840" y="348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3" name="c17_ 31"/>
          <p:cNvSpPr/>
          <p:nvPr/>
        </p:nvSpPr>
        <p:spPr>
          <a:xfrm>
            <a:off x="4434840" y="36417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4" name="c17_ 32"/>
          <p:cNvSpPr/>
          <p:nvPr/>
        </p:nvSpPr>
        <p:spPr>
          <a:xfrm>
            <a:off x="44348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5" name="c18_ 17"/>
          <p:cNvSpPr/>
          <p:nvPr/>
        </p:nvSpPr>
        <p:spPr>
          <a:xfrm>
            <a:off x="4663440" y="148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6" name="c18_ 18"/>
          <p:cNvSpPr/>
          <p:nvPr/>
        </p:nvSpPr>
        <p:spPr>
          <a:xfrm>
            <a:off x="46634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7" name="c18_ 19"/>
          <p:cNvSpPr/>
          <p:nvPr/>
        </p:nvSpPr>
        <p:spPr>
          <a:xfrm>
            <a:off x="46634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8" name="c18_ 20"/>
          <p:cNvSpPr/>
          <p:nvPr/>
        </p:nvSpPr>
        <p:spPr>
          <a:xfrm>
            <a:off x="4663440" y="194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69" name="c18_ 21"/>
          <p:cNvSpPr/>
          <p:nvPr/>
        </p:nvSpPr>
        <p:spPr>
          <a:xfrm>
            <a:off x="4663440" y="20984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0" name="c18_ 22"/>
          <p:cNvSpPr/>
          <p:nvPr/>
        </p:nvSpPr>
        <p:spPr>
          <a:xfrm>
            <a:off x="4663440" y="225288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1" name="c18_ 23"/>
          <p:cNvSpPr/>
          <p:nvPr/>
        </p:nvSpPr>
        <p:spPr>
          <a:xfrm>
            <a:off x="4663440" y="240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2" name="c18_ 24"/>
          <p:cNvSpPr/>
          <p:nvPr/>
        </p:nvSpPr>
        <p:spPr>
          <a:xfrm>
            <a:off x="4663440" y="256140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3" name="c18_ 25"/>
          <p:cNvSpPr/>
          <p:nvPr/>
        </p:nvSpPr>
        <p:spPr>
          <a:xfrm>
            <a:off x="4663440" y="271584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4" name="c18_ 26"/>
          <p:cNvSpPr/>
          <p:nvPr/>
        </p:nvSpPr>
        <p:spPr>
          <a:xfrm>
            <a:off x="4663440" y="286992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5" name="c18_ 27"/>
          <p:cNvSpPr/>
          <p:nvPr/>
        </p:nvSpPr>
        <p:spPr>
          <a:xfrm>
            <a:off x="4663440" y="302436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6" name="c18_ 28"/>
          <p:cNvSpPr/>
          <p:nvPr/>
        </p:nvSpPr>
        <p:spPr>
          <a:xfrm>
            <a:off x="4663440" y="317880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7" name="c18_ 29"/>
          <p:cNvSpPr/>
          <p:nvPr/>
        </p:nvSpPr>
        <p:spPr>
          <a:xfrm>
            <a:off x="4663440" y="333288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8" name="c18_ 30"/>
          <p:cNvSpPr/>
          <p:nvPr/>
        </p:nvSpPr>
        <p:spPr>
          <a:xfrm>
            <a:off x="4663440" y="348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79" name="c18_ 31"/>
          <p:cNvSpPr/>
          <p:nvPr/>
        </p:nvSpPr>
        <p:spPr>
          <a:xfrm>
            <a:off x="4663440" y="36417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0" name="c18_ 32"/>
          <p:cNvSpPr/>
          <p:nvPr/>
        </p:nvSpPr>
        <p:spPr>
          <a:xfrm>
            <a:off x="4663440" y="379584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1" name="c19_ 17"/>
          <p:cNvSpPr/>
          <p:nvPr/>
        </p:nvSpPr>
        <p:spPr>
          <a:xfrm>
            <a:off x="4892040" y="14814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2" name="c19_ 18"/>
          <p:cNvSpPr/>
          <p:nvPr/>
        </p:nvSpPr>
        <p:spPr>
          <a:xfrm>
            <a:off x="48920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3" name="c19_ 19"/>
          <p:cNvSpPr/>
          <p:nvPr/>
        </p:nvSpPr>
        <p:spPr>
          <a:xfrm>
            <a:off x="4892040" y="178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4" name="c19_ 20"/>
          <p:cNvSpPr/>
          <p:nvPr/>
        </p:nvSpPr>
        <p:spPr>
          <a:xfrm>
            <a:off x="4892040" y="194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5" name="c19_ 21"/>
          <p:cNvSpPr/>
          <p:nvPr/>
        </p:nvSpPr>
        <p:spPr>
          <a:xfrm>
            <a:off x="4892040" y="20984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6" name="c19_ 22"/>
          <p:cNvSpPr/>
          <p:nvPr/>
        </p:nvSpPr>
        <p:spPr>
          <a:xfrm>
            <a:off x="4892040" y="225288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7" name="c19_ 23"/>
          <p:cNvSpPr/>
          <p:nvPr/>
        </p:nvSpPr>
        <p:spPr>
          <a:xfrm>
            <a:off x="4892040" y="240732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8" name="c19_ 24"/>
          <p:cNvSpPr/>
          <p:nvPr/>
        </p:nvSpPr>
        <p:spPr>
          <a:xfrm>
            <a:off x="4892040" y="256140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89" name="c19_ 25"/>
          <p:cNvSpPr/>
          <p:nvPr/>
        </p:nvSpPr>
        <p:spPr>
          <a:xfrm>
            <a:off x="4892040" y="271584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0" name="c19_ 26"/>
          <p:cNvSpPr/>
          <p:nvPr/>
        </p:nvSpPr>
        <p:spPr>
          <a:xfrm>
            <a:off x="4892040" y="286992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1" name="c19_ 27"/>
          <p:cNvSpPr/>
          <p:nvPr/>
        </p:nvSpPr>
        <p:spPr>
          <a:xfrm>
            <a:off x="4892040" y="302436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2" name="c19_ 28"/>
          <p:cNvSpPr/>
          <p:nvPr/>
        </p:nvSpPr>
        <p:spPr>
          <a:xfrm>
            <a:off x="4892040" y="317880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3" name="c19_ 29"/>
          <p:cNvSpPr/>
          <p:nvPr/>
        </p:nvSpPr>
        <p:spPr>
          <a:xfrm>
            <a:off x="4892040" y="333288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4" name="c19_ 30"/>
          <p:cNvSpPr/>
          <p:nvPr/>
        </p:nvSpPr>
        <p:spPr>
          <a:xfrm>
            <a:off x="4892040" y="348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5" name="c19_ 31"/>
          <p:cNvSpPr/>
          <p:nvPr/>
        </p:nvSpPr>
        <p:spPr>
          <a:xfrm>
            <a:off x="4892040" y="36417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6" name="c19_ 32"/>
          <p:cNvSpPr/>
          <p:nvPr/>
        </p:nvSpPr>
        <p:spPr>
          <a:xfrm>
            <a:off x="4892040" y="37958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7" name="c20_ 17"/>
          <p:cNvSpPr/>
          <p:nvPr/>
        </p:nvSpPr>
        <p:spPr>
          <a:xfrm>
            <a:off x="5120640" y="14814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8" name="c20_ 18"/>
          <p:cNvSpPr/>
          <p:nvPr/>
        </p:nvSpPr>
        <p:spPr>
          <a:xfrm>
            <a:off x="5120640" y="163548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199" name="c20_ 19"/>
          <p:cNvSpPr/>
          <p:nvPr/>
        </p:nvSpPr>
        <p:spPr>
          <a:xfrm>
            <a:off x="5120640" y="178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0" name="c20_ 20"/>
          <p:cNvSpPr/>
          <p:nvPr/>
        </p:nvSpPr>
        <p:spPr>
          <a:xfrm>
            <a:off x="5120640" y="194436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1" name="c20_ 21"/>
          <p:cNvSpPr/>
          <p:nvPr/>
        </p:nvSpPr>
        <p:spPr>
          <a:xfrm>
            <a:off x="5120640" y="209844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2" name="c20_ 22"/>
          <p:cNvSpPr/>
          <p:nvPr/>
        </p:nvSpPr>
        <p:spPr>
          <a:xfrm>
            <a:off x="5120640" y="225288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3" name="c20_ 23"/>
          <p:cNvSpPr/>
          <p:nvPr/>
        </p:nvSpPr>
        <p:spPr>
          <a:xfrm>
            <a:off x="5120640" y="240732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4" name="c20_ 24"/>
          <p:cNvSpPr/>
          <p:nvPr/>
        </p:nvSpPr>
        <p:spPr>
          <a:xfrm>
            <a:off x="5120640" y="256140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5" name="c20_ 25"/>
          <p:cNvSpPr/>
          <p:nvPr/>
        </p:nvSpPr>
        <p:spPr>
          <a:xfrm>
            <a:off x="5120640" y="271584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6" name="c20_ 26"/>
          <p:cNvSpPr/>
          <p:nvPr/>
        </p:nvSpPr>
        <p:spPr>
          <a:xfrm>
            <a:off x="5120640" y="286992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7" name="c20_ 27"/>
          <p:cNvSpPr/>
          <p:nvPr/>
        </p:nvSpPr>
        <p:spPr>
          <a:xfrm>
            <a:off x="5120640" y="302436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8" name="c20_ 28"/>
          <p:cNvSpPr/>
          <p:nvPr/>
        </p:nvSpPr>
        <p:spPr>
          <a:xfrm>
            <a:off x="5120640" y="317880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09" name="c20_ 29"/>
          <p:cNvSpPr/>
          <p:nvPr/>
        </p:nvSpPr>
        <p:spPr>
          <a:xfrm>
            <a:off x="5120640" y="333288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0" name="c20_ 30"/>
          <p:cNvSpPr/>
          <p:nvPr/>
        </p:nvSpPr>
        <p:spPr>
          <a:xfrm>
            <a:off x="5120640" y="348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1" name="c20_ 31"/>
          <p:cNvSpPr/>
          <p:nvPr/>
        </p:nvSpPr>
        <p:spPr>
          <a:xfrm>
            <a:off x="5120640" y="36417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2" name="c20_ 32"/>
          <p:cNvSpPr/>
          <p:nvPr/>
        </p:nvSpPr>
        <p:spPr>
          <a:xfrm>
            <a:off x="5120640" y="37958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3" name="c21_ 17"/>
          <p:cNvSpPr/>
          <p:nvPr/>
        </p:nvSpPr>
        <p:spPr>
          <a:xfrm>
            <a:off x="5349240" y="148140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4" name="c21_ 18"/>
          <p:cNvSpPr/>
          <p:nvPr/>
        </p:nvSpPr>
        <p:spPr>
          <a:xfrm>
            <a:off x="53492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5" name="c21_ 19"/>
          <p:cNvSpPr/>
          <p:nvPr/>
        </p:nvSpPr>
        <p:spPr>
          <a:xfrm>
            <a:off x="5349240" y="178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6" name="c21_ 20"/>
          <p:cNvSpPr/>
          <p:nvPr/>
        </p:nvSpPr>
        <p:spPr>
          <a:xfrm>
            <a:off x="5349240" y="194436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7" name="c21_ 21"/>
          <p:cNvSpPr/>
          <p:nvPr/>
        </p:nvSpPr>
        <p:spPr>
          <a:xfrm>
            <a:off x="5349240" y="209844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8" name="c21_ 22"/>
          <p:cNvSpPr/>
          <p:nvPr/>
        </p:nvSpPr>
        <p:spPr>
          <a:xfrm>
            <a:off x="5349240" y="225288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19" name="c21_ 23"/>
          <p:cNvSpPr/>
          <p:nvPr/>
        </p:nvSpPr>
        <p:spPr>
          <a:xfrm>
            <a:off x="5349240" y="240732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0" name="c21_ 24"/>
          <p:cNvSpPr/>
          <p:nvPr/>
        </p:nvSpPr>
        <p:spPr>
          <a:xfrm>
            <a:off x="5349240" y="256140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1" name="c21_ 25"/>
          <p:cNvSpPr/>
          <p:nvPr/>
        </p:nvSpPr>
        <p:spPr>
          <a:xfrm>
            <a:off x="5349240" y="271584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2" name="c21_ 26"/>
          <p:cNvSpPr/>
          <p:nvPr/>
        </p:nvSpPr>
        <p:spPr>
          <a:xfrm>
            <a:off x="5349240" y="286992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3" name="c21_ 27"/>
          <p:cNvSpPr/>
          <p:nvPr/>
        </p:nvSpPr>
        <p:spPr>
          <a:xfrm>
            <a:off x="5349240" y="302436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4" name="c21_ 28"/>
          <p:cNvSpPr/>
          <p:nvPr/>
        </p:nvSpPr>
        <p:spPr>
          <a:xfrm>
            <a:off x="5349240" y="31788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5" name="c21_ 29"/>
          <p:cNvSpPr/>
          <p:nvPr/>
        </p:nvSpPr>
        <p:spPr>
          <a:xfrm>
            <a:off x="5349240" y="333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6" name="c21_ 30"/>
          <p:cNvSpPr/>
          <p:nvPr/>
        </p:nvSpPr>
        <p:spPr>
          <a:xfrm>
            <a:off x="53492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7" name="c21_ 31"/>
          <p:cNvSpPr/>
          <p:nvPr/>
        </p:nvSpPr>
        <p:spPr>
          <a:xfrm>
            <a:off x="53492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8" name="c21_ 32"/>
          <p:cNvSpPr/>
          <p:nvPr/>
        </p:nvSpPr>
        <p:spPr>
          <a:xfrm>
            <a:off x="53492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29" name="c22_ 17"/>
          <p:cNvSpPr/>
          <p:nvPr/>
        </p:nvSpPr>
        <p:spPr>
          <a:xfrm>
            <a:off x="5577840" y="148140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0" name="c22_ 18"/>
          <p:cNvSpPr/>
          <p:nvPr/>
        </p:nvSpPr>
        <p:spPr>
          <a:xfrm>
            <a:off x="5577840" y="16354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1" name="c22_ 19"/>
          <p:cNvSpPr/>
          <p:nvPr/>
        </p:nvSpPr>
        <p:spPr>
          <a:xfrm>
            <a:off x="5577840" y="178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2" name="c22_ 20"/>
          <p:cNvSpPr/>
          <p:nvPr/>
        </p:nvSpPr>
        <p:spPr>
          <a:xfrm>
            <a:off x="5577840" y="194436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3" name="c22_ 21"/>
          <p:cNvSpPr/>
          <p:nvPr/>
        </p:nvSpPr>
        <p:spPr>
          <a:xfrm>
            <a:off x="5577840" y="209844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4" name="c22_ 22"/>
          <p:cNvSpPr/>
          <p:nvPr/>
        </p:nvSpPr>
        <p:spPr>
          <a:xfrm>
            <a:off x="5577840" y="225288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5" name="c22_ 23"/>
          <p:cNvSpPr/>
          <p:nvPr/>
        </p:nvSpPr>
        <p:spPr>
          <a:xfrm>
            <a:off x="5577840" y="240732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6" name="c22_ 24"/>
          <p:cNvSpPr/>
          <p:nvPr/>
        </p:nvSpPr>
        <p:spPr>
          <a:xfrm>
            <a:off x="5577840" y="2561400"/>
            <a:ext cx="221040" cy="14292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7" name="c22_ 25"/>
          <p:cNvSpPr/>
          <p:nvPr/>
        </p:nvSpPr>
        <p:spPr>
          <a:xfrm>
            <a:off x="5577840" y="2715840"/>
            <a:ext cx="221040" cy="142920"/>
          </a:xfrm>
          <a:prstGeom prst="rect">
            <a:avLst/>
          </a:prstGeom>
          <a:solidFill>
            <a:srgbClr val="f59e0b"/>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8" name="c22_ 26"/>
          <p:cNvSpPr/>
          <p:nvPr/>
        </p:nvSpPr>
        <p:spPr>
          <a:xfrm>
            <a:off x="5577840" y="286992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39" name="c22_ 27"/>
          <p:cNvSpPr/>
          <p:nvPr/>
        </p:nvSpPr>
        <p:spPr>
          <a:xfrm>
            <a:off x="5577840" y="302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0" name="c22_ 28"/>
          <p:cNvSpPr/>
          <p:nvPr/>
        </p:nvSpPr>
        <p:spPr>
          <a:xfrm>
            <a:off x="5577840" y="31788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1" name="c22_ 29"/>
          <p:cNvSpPr/>
          <p:nvPr/>
        </p:nvSpPr>
        <p:spPr>
          <a:xfrm>
            <a:off x="5577840" y="333288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2" name="c22_ 30"/>
          <p:cNvSpPr/>
          <p:nvPr/>
        </p:nvSpPr>
        <p:spPr>
          <a:xfrm>
            <a:off x="55778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3" name="c22_ 31"/>
          <p:cNvSpPr/>
          <p:nvPr/>
        </p:nvSpPr>
        <p:spPr>
          <a:xfrm>
            <a:off x="5577840" y="36417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4" name="c22_ 32"/>
          <p:cNvSpPr/>
          <p:nvPr/>
        </p:nvSpPr>
        <p:spPr>
          <a:xfrm>
            <a:off x="55778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5" name="c23_ 17"/>
          <p:cNvSpPr/>
          <p:nvPr/>
        </p:nvSpPr>
        <p:spPr>
          <a:xfrm>
            <a:off x="58064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6" name="c23_ 18"/>
          <p:cNvSpPr/>
          <p:nvPr/>
        </p:nvSpPr>
        <p:spPr>
          <a:xfrm>
            <a:off x="5806440" y="16354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7" name="c23_ 19"/>
          <p:cNvSpPr/>
          <p:nvPr/>
        </p:nvSpPr>
        <p:spPr>
          <a:xfrm>
            <a:off x="58064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8" name="c23_ 20"/>
          <p:cNvSpPr/>
          <p:nvPr/>
        </p:nvSpPr>
        <p:spPr>
          <a:xfrm>
            <a:off x="5806440" y="194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49" name="c23_ 21"/>
          <p:cNvSpPr/>
          <p:nvPr/>
        </p:nvSpPr>
        <p:spPr>
          <a:xfrm>
            <a:off x="5806440" y="209844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0" name="c23_ 22"/>
          <p:cNvSpPr/>
          <p:nvPr/>
        </p:nvSpPr>
        <p:spPr>
          <a:xfrm>
            <a:off x="5806440" y="225288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1" name="c23_ 23"/>
          <p:cNvSpPr/>
          <p:nvPr/>
        </p:nvSpPr>
        <p:spPr>
          <a:xfrm>
            <a:off x="5806440" y="2407320"/>
            <a:ext cx="221040" cy="142920"/>
          </a:xfrm>
          <a:prstGeom prst="rect">
            <a:avLst/>
          </a:prstGeom>
          <a:solidFill>
            <a:srgbClr val="f59e0b"/>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2" name="c23_ 24"/>
          <p:cNvSpPr/>
          <p:nvPr/>
        </p:nvSpPr>
        <p:spPr>
          <a:xfrm>
            <a:off x="5806440" y="2561400"/>
            <a:ext cx="221040" cy="14292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3" name="c23_ 25"/>
          <p:cNvSpPr/>
          <p:nvPr/>
        </p:nvSpPr>
        <p:spPr>
          <a:xfrm>
            <a:off x="5806440" y="271584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4" name="c23_ 26"/>
          <p:cNvSpPr/>
          <p:nvPr/>
        </p:nvSpPr>
        <p:spPr>
          <a:xfrm>
            <a:off x="5806440" y="286992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5" name="c23_ 27"/>
          <p:cNvSpPr/>
          <p:nvPr/>
        </p:nvSpPr>
        <p:spPr>
          <a:xfrm>
            <a:off x="5806440" y="302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6" name="c23_ 28"/>
          <p:cNvSpPr/>
          <p:nvPr/>
        </p:nvSpPr>
        <p:spPr>
          <a:xfrm>
            <a:off x="5806440" y="317880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7" name="c23_ 29"/>
          <p:cNvSpPr/>
          <p:nvPr/>
        </p:nvSpPr>
        <p:spPr>
          <a:xfrm>
            <a:off x="58064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8" name="c23_ 30"/>
          <p:cNvSpPr/>
          <p:nvPr/>
        </p:nvSpPr>
        <p:spPr>
          <a:xfrm>
            <a:off x="5806440" y="34873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59" name="c23_ 31"/>
          <p:cNvSpPr/>
          <p:nvPr/>
        </p:nvSpPr>
        <p:spPr>
          <a:xfrm>
            <a:off x="58064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0" name="c23_ 32"/>
          <p:cNvSpPr/>
          <p:nvPr/>
        </p:nvSpPr>
        <p:spPr>
          <a:xfrm>
            <a:off x="58064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1" name="c24_ 17"/>
          <p:cNvSpPr/>
          <p:nvPr/>
        </p:nvSpPr>
        <p:spPr>
          <a:xfrm>
            <a:off x="60350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2" name="c24_ 18"/>
          <p:cNvSpPr/>
          <p:nvPr/>
        </p:nvSpPr>
        <p:spPr>
          <a:xfrm>
            <a:off x="6035040" y="16354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3" name="c24_ 19"/>
          <p:cNvSpPr/>
          <p:nvPr/>
        </p:nvSpPr>
        <p:spPr>
          <a:xfrm>
            <a:off x="6035040" y="178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4" name="c24_ 20"/>
          <p:cNvSpPr/>
          <p:nvPr/>
        </p:nvSpPr>
        <p:spPr>
          <a:xfrm>
            <a:off x="6035040" y="194436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5" name="c24_ 21"/>
          <p:cNvSpPr/>
          <p:nvPr/>
        </p:nvSpPr>
        <p:spPr>
          <a:xfrm>
            <a:off x="6035040" y="20984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6" name="c24_ 22"/>
          <p:cNvSpPr/>
          <p:nvPr/>
        </p:nvSpPr>
        <p:spPr>
          <a:xfrm>
            <a:off x="6035040" y="225288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7" name="c24_ 23"/>
          <p:cNvSpPr/>
          <p:nvPr/>
        </p:nvSpPr>
        <p:spPr>
          <a:xfrm>
            <a:off x="6035040" y="240732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8" name="c24_ 24"/>
          <p:cNvSpPr/>
          <p:nvPr/>
        </p:nvSpPr>
        <p:spPr>
          <a:xfrm>
            <a:off x="6035040" y="2561400"/>
            <a:ext cx="221040" cy="14292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69" name="c24_ 25"/>
          <p:cNvSpPr/>
          <p:nvPr/>
        </p:nvSpPr>
        <p:spPr>
          <a:xfrm>
            <a:off x="6035040" y="27158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0" name="c24_ 26"/>
          <p:cNvSpPr/>
          <p:nvPr/>
        </p:nvSpPr>
        <p:spPr>
          <a:xfrm>
            <a:off x="6035040" y="28699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1" name="c24_ 27"/>
          <p:cNvSpPr/>
          <p:nvPr/>
        </p:nvSpPr>
        <p:spPr>
          <a:xfrm>
            <a:off x="6035040" y="302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2" name="c24_ 28"/>
          <p:cNvSpPr/>
          <p:nvPr/>
        </p:nvSpPr>
        <p:spPr>
          <a:xfrm>
            <a:off x="6035040" y="317880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3" name="c24_ 29"/>
          <p:cNvSpPr/>
          <p:nvPr/>
        </p:nvSpPr>
        <p:spPr>
          <a:xfrm>
            <a:off x="6035040" y="33328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4" name="c24_ 30"/>
          <p:cNvSpPr/>
          <p:nvPr/>
        </p:nvSpPr>
        <p:spPr>
          <a:xfrm>
            <a:off x="60350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5" name="c24_ 31"/>
          <p:cNvSpPr/>
          <p:nvPr/>
        </p:nvSpPr>
        <p:spPr>
          <a:xfrm>
            <a:off x="60350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6" name="c24_ 32"/>
          <p:cNvSpPr/>
          <p:nvPr/>
        </p:nvSpPr>
        <p:spPr>
          <a:xfrm>
            <a:off x="60350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7" name="c25_ 17"/>
          <p:cNvSpPr/>
          <p:nvPr/>
        </p:nvSpPr>
        <p:spPr>
          <a:xfrm>
            <a:off x="62636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8" name="c25_ 18"/>
          <p:cNvSpPr/>
          <p:nvPr/>
        </p:nvSpPr>
        <p:spPr>
          <a:xfrm>
            <a:off x="6263640" y="163548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79" name="c25_ 19"/>
          <p:cNvSpPr/>
          <p:nvPr/>
        </p:nvSpPr>
        <p:spPr>
          <a:xfrm>
            <a:off x="6263640" y="178992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0" name="c25_ 20"/>
          <p:cNvSpPr/>
          <p:nvPr/>
        </p:nvSpPr>
        <p:spPr>
          <a:xfrm>
            <a:off x="6263640" y="194436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1" name="c25_ 21"/>
          <p:cNvSpPr/>
          <p:nvPr/>
        </p:nvSpPr>
        <p:spPr>
          <a:xfrm>
            <a:off x="6263640" y="20984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2" name="c25_ 22"/>
          <p:cNvSpPr/>
          <p:nvPr/>
        </p:nvSpPr>
        <p:spPr>
          <a:xfrm>
            <a:off x="6263640" y="225288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3" name="c25_ 23"/>
          <p:cNvSpPr/>
          <p:nvPr/>
        </p:nvSpPr>
        <p:spPr>
          <a:xfrm>
            <a:off x="6263640" y="240732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4" name="c25_ 24"/>
          <p:cNvSpPr/>
          <p:nvPr/>
        </p:nvSpPr>
        <p:spPr>
          <a:xfrm>
            <a:off x="6263640" y="256140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5" name="c25_ 25"/>
          <p:cNvSpPr/>
          <p:nvPr/>
        </p:nvSpPr>
        <p:spPr>
          <a:xfrm>
            <a:off x="6263640" y="2715840"/>
            <a:ext cx="221040" cy="14292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6" name="c25_ 26"/>
          <p:cNvSpPr/>
          <p:nvPr/>
        </p:nvSpPr>
        <p:spPr>
          <a:xfrm>
            <a:off x="6263640" y="2869920"/>
            <a:ext cx="221040" cy="14292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7" name="c25_ 27"/>
          <p:cNvSpPr/>
          <p:nvPr/>
        </p:nvSpPr>
        <p:spPr>
          <a:xfrm>
            <a:off x="6263640" y="302436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8" name="c25_ 28"/>
          <p:cNvSpPr/>
          <p:nvPr/>
        </p:nvSpPr>
        <p:spPr>
          <a:xfrm>
            <a:off x="6263640" y="3178800"/>
            <a:ext cx="221040" cy="14292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89" name="c25_ 29"/>
          <p:cNvSpPr/>
          <p:nvPr/>
        </p:nvSpPr>
        <p:spPr>
          <a:xfrm>
            <a:off x="62636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0" name="c25_ 30"/>
          <p:cNvSpPr/>
          <p:nvPr/>
        </p:nvSpPr>
        <p:spPr>
          <a:xfrm>
            <a:off x="62636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1" name="c25_ 31"/>
          <p:cNvSpPr/>
          <p:nvPr/>
        </p:nvSpPr>
        <p:spPr>
          <a:xfrm>
            <a:off x="62636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2" name="c25_ 32"/>
          <p:cNvSpPr/>
          <p:nvPr/>
        </p:nvSpPr>
        <p:spPr>
          <a:xfrm>
            <a:off x="62636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3" name="c26_ 17"/>
          <p:cNvSpPr/>
          <p:nvPr/>
        </p:nvSpPr>
        <p:spPr>
          <a:xfrm>
            <a:off x="64922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4" name="c26_ 18"/>
          <p:cNvSpPr/>
          <p:nvPr/>
        </p:nvSpPr>
        <p:spPr>
          <a:xfrm>
            <a:off x="64922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5" name="c26_ 19"/>
          <p:cNvSpPr/>
          <p:nvPr/>
        </p:nvSpPr>
        <p:spPr>
          <a:xfrm>
            <a:off x="64922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6" name="c26_ 20"/>
          <p:cNvSpPr/>
          <p:nvPr/>
        </p:nvSpPr>
        <p:spPr>
          <a:xfrm>
            <a:off x="64922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7" name="c26_ 21"/>
          <p:cNvSpPr/>
          <p:nvPr/>
        </p:nvSpPr>
        <p:spPr>
          <a:xfrm>
            <a:off x="64922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8" name="c26_ 22"/>
          <p:cNvSpPr/>
          <p:nvPr/>
        </p:nvSpPr>
        <p:spPr>
          <a:xfrm>
            <a:off x="64922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299" name="c26_ 23"/>
          <p:cNvSpPr/>
          <p:nvPr/>
        </p:nvSpPr>
        <p:spPr>
          <a:xfrm>
            <a:off x="64922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0" name="c26_ 24"/>
          <p:cNvSpPr/>
          <p:nvPr/>
        </p:nvSpPr>
        <p:spPr>
          <a:xfrm>
            <a:off x="64922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1" name="c26_ 25"/>
          <p:cNvSpPr/>
          <p:nvPr/>
        </p:nvSpPr>
        <p:spPr>
          <a:xfrm>
            <a:off x="64922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2" name="c26_ 26"/>
          <p:cNvSpPr/>
          <p:nvPr/>
        </p:nvSpPr>
        <p:spPr>
          <a:xfrm>
            <a:off x="64922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3" name="c26_ 27"/>
          <p:cNvSpPr/>
          <p:nvPr/>
        </p:nvSpPr>
        <p:spPr>
          <a:xfrm>
            <a:off x="64922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4" name="c26_ 28"/>
          <p:cNvSpPr/>
          <p:nvPr/>
        </p:nvSpPr>
        <p:spPr>
          <a:xfrm>
            <a:off x="64922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5" name="c26_ 29"/>
          <p:cNvSpPr/>
          <p:nvPr/>
        </p:nvSpPr>
        <p:spPr>
          <a:xfrm>
            <a:off x="64922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6" name="c26_ 30"/>
          <p:cNvSpPr/>
          <p:nvPr/>
        </p:nvSpPr>
        <p:spPr>
          <a:xfrm>
            <a:off x="64922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7" name="c26_ 31"/>
          <p:cNvSpPr/>
          <p:nvPr/>
        </p:nvSpPr>
        <p:spPr>
          <a:xfrm>
            <a:off x="64922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8" name="c26_ 32"/>
          <p:cNvSpPr/>
          <p:nvPr/>
        </p:nvSpPr>
        <p:spPr>
          <a:xfrm>
            <a:off x="64922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09" name="c27_ 17"/>
          <p:cNvSpPr/>
          <p:nvPr/>
        </p:nvSpPr>
        <p:spPr>
          <a:xfrm>
            <a:off x="67208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0" name="c27_ 18"/>
          <p:cNvSpPr/>
          <p:nvPr/>
        </p:nvSpPr>
        <p:spPr>
          <a:xfrm>
            <a:off x="67208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1" name="c27_ 19"/>
          <p:cNvSpPr/>
          <p:nvPr/>
        </p:nvSpPr>
        <p:spPr>
          <a:xfrm>
            <a:off x="67208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2" name="c27_ 20"/>
          <p:cNvSpPr/>
          <p:nvPr/>
        </p:nvSpPr>
        <p:spPr>
          <a:xfrm>
            <a:off x="67208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3" name="c27_ 21"/>
          <p:cNvSpPr/>
          <p:nvPr/>
        </p:nvSpPr>
        <p:spPr>
          <a:xfrm>
            <a:off x="67208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4" name="c27_ 22"/>
          <p:cNvSpPr/>
          <p:nvPr/>
        </p:nvSpPr>
        <p:spPr>
          <a:xfrm>
            <a:off x="67208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5" name="c27_ 23"/>
          <p:cNvSpPr/>
          <p:nvPr/>
        </p:nvSpPr>
        <p:spPr>
          <a:xfrm>
            <a:off x="67208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6" name="c27_ 24"/>
          <p:cNvSpPr/>
          <p:nvPr/>
        </p:nvSpPr>
        <p:spPr>
          <a:xfrm>
            <a:off x="67208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7" name="c27_ 25"/>
          <p:cNvSpPr/>
          <p:nvPr/>
        </p:nvSpPr>
        <p:spPr>
          <a:xfrm>
            <a:off x="67208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8" name="c27_ 26"/>
          <p:cNvSpPr/>
          <p:nvPr/>
        </p:nvSpPr>
        <p:spPr>
          <a:xfrm>
            <a:off x="67208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19" name="c27_ 27"/>
          <p:cNvSpPr/>
          <p:nvPr/>
        </p:nvSpPr>
        <p:spPr>
          <a:xfrm>
            <a:off x="67208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0" name="c27_ 28"/>
          <p:cNvSpPr/>
          <p:nvPr/>
        </p:nvSpPr>
        <p:spPr>
          <a:xfrm>
            <a:off x="67208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1" name="c27_ 29"/>
          <p:cNvSpPr/>
          <p:nvPr/>
        </p:nvSpPr>
        <p:spPr>
          <a:xfrm>
            <a:off x="67208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2" name="c27_ 30"/>
          <p:cNvSpPr/>
          <p:nvPr/>
        </p:nvSpPr>
        <p:spPr>
          <a:xfrm>
            <a:off x="67208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3" name="c27_ 31"/>
          <p:cNvSpPr/>
          <p:nvPr/>
        </p:nvSpPr>
        <p:spPr>
          <a:xfrm>
            <a:off x="67208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4" name="c27_ 32"/>
          <p:cNvSpPr/>
          <p:nvPr/>
        </p:nvSpPr>
        <p:spPr>
          <a:xfrm>
            <a:off x="67208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5" name="c28_ 17"/>
          <p:cNvSpPr/>
          <p:nvPr/>
        </p:nvSpPr>
        <p:spPr>
          <a:xfrm>
            <a:off x="69494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6" name="c28_ 18"/>
          <p:cNvSpPr/>
          <p:nvPr/>
        </p:nvSpPr>
        <p:spPr>
          <a:xfrm>
            <a:off x="69494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7" name="c28_ 19"/>
          <p:cNvSpPr/>
          <p:nvPr/>
        </p:nvSpPr>
        <p:spPr>
          <a:xfrm>
            <a:off x="69494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8" name="c28_ 20"/>
          <p:cNvSpPr/>
          <p:nvPr/>
        </p:nvSpPr>
        <p:spPr>
          <a:xfrm>
            <a:off x="69494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29" name="c28_ 21"/>
          <p:cNvSpPr/>
          <p:nvPr/>
        </p:nvSpPr>
        <p:spPr>
          <a:xfrm>
            <a:off x="69494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0" name="c28_ 22"/>
          <p:cNvSpPr/>
          <p:nvPr/>
        </p:nvSpPr>
        <p:spPr>
          <a:xfrm>
            <a:off x="69494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1" name="c28_ 23"/>
          <p:cNvSpPr/>
          <p:nvPr/>
        </p:nvSpPr>
        <p:spPr>
          <a:xfrm>
            <a:off x="69494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2" name="c28_ 24"/>
          <p:cNvSpPr/>
          <p:nvPr/>
        </p:nvSpPr>
        <p:spPr>
          <a:xfrm>
            <a:off x="69494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3" name="c28_ 25"/>
          <p:cNvSpPr/>
          <p:nvPr/>
        </p:nvSpPr>
        <p:spPr>
          <a:xfrm>
            <a:off x="69494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4" name="c28_ 26"/>
          <p:cNvSpPr/>
          <p:nvPr/>
        </p:nvSpPr>
        <p:spPr>
          <a:xfrm>
            <a:off x="69494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5" name="c28_ 27"/>
          <p:cNvSpPr/>
          <p:nvPr/>
        </p:nvSpPr>
        <p:spPr>
          <a:xfrm>
            <a:off x="69494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6" name="c28_ 28"/>
          <p:cNvSpPr/>
          <p:nvPr/>
        </p:nvSpPr>
        <p:spPr>
          <a:xfrm>
            <a:off x="69494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7" name="c28_ 29"/>
          <p:cNvSpPr/>
          <p:nvPr/>
        </p:nvSpPr>
        <p:spPr>
          <a:xfrm>
            <a:off x="69494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8" name="c28_ 30"/>
          <p:cNvSpPr/>
          <p:nvPr/>
        </p:nvSpPr>
        <p:spPr>
          <a:xfrm>
            <a:off x="69494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39" name="c28_ 31"/>
          <p:cNvSpPr/>
          <p:nvPr/>
        </p:nvSpPr>
        <p:spPr>
          <a:xfrm>
            <a:off x="69494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0" name="c28_ 32"/>
          <p:cNvSpPr/>
          <p:nvPr/>
        </p:nvSpPr>
        <p:spPr>
          <a:xfrm>
            <a:off x="69494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1" name="c29_ 17"/>
          <p:cNvSpPr/>
          <p:nvPr/>
        </p:nvSpPr>
        <p:spPr>
          <a:xfrm>
            <a:off x="71780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2" name="c29_ 18"/>
          <p:cNvSpPr/>
          <p:nvPr/>
        </p:nvSpPr>
        <p:spPr>
          <a:xfrm>
            <a:off x="71780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3" name="c29_ 19"/>
          <p:cNvSpPr/>
          <p:nvPr/>
        </p:nvSpPr>
        <p:spPr>
          <a:xfrm>
            <a:off x="71780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4" name="c29_ 20"/>
          <p:cNvSpPr/>
          <p:nvPr/>
        </p:nvSpPr>
        <p:spPr>
          <a:xfrm>
            <a:off x="71780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5" name="c29_ 21"/>
          <p:cNvSpPr/>
          <p:nvPr/>
        </p:nvSpPr>
        <p:spPr>
          <a:xfrm>
            <a:off x="71780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6" name="c29_ 22"/>
          <p:cNvSpPr/>
          <p:nvPr/>
        </p:nvSpPr>
        <p:spPr>
          <a:xfrm>
            <a:off x="71780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7" name="c29_ 23"/>
          <p:cNvSpPr/>
          <p:nvPr/>
        </p:nvSpPr>
        <p:spPr>
          <a:xfrm>
            <a:off x="71780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8" name="c29_ 24"/>
          <p:cNvSpPr/>
          <p:nvPr/>
        </p:nvSpPr>
        <p:spPr>
          <a:xfrm>
            <a:off x="71780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49" name="c29_ 25"/>
          <p:cNvSpPr/>
          <p:nvPr/>
        </p:nvSpPr>
        <p:spPr>
          <a:xfrm>
            <a:off x="71780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0" name="c29_ 26"/>
          <p:cNvSpPr/>
          <p:nvPr/>
        </p:nvSpPr>
        <p:spPr>
          <a:xfrm>
            <a:off x="71780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1" name="c29_ 27"/>
          <p:cNvSpPr/>
          <p:nvPr/>
        </p:nvSpPr>
        <p:spPr>
          <a:xfrm>
            <a:off x="71780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2" name="c29_ 28"/>
          <p:cNvSpPr/>
          <p:nvPr/>
        </p:nvSpPr>
        <p:spPr>
          <a:xfrm>
            <a:off x="71780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3" name="c29_ 29"/>
          <p:cNvSpPr/>
          <p:nvPr/>
        </p:nvSpPr>
        <p:spPr>
          <a:xfrm>
            <a:off x="71780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4" name="c29_ 30"/>
          <p:cNvSpPr/>
          <p:nvPr/>
        </p:nvSpPr>
        <p:spPr>
          <a:xfrm>
            <a:off x="71780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5" name="c29_ 31"/>
          <p:cNvSpPr/>
          <p:nvPr/>
        </p:nvSpPr>
        <p:spPr>
          <a:xfrm>
            <a:off x="71780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6" name="c29_ 32"/>
          <p:cNvSpPr/>
          <p:nvPr/>
        </p:nvSpPr>
        <p:spPr>
          <a:xfrm>
            <a:off x="71780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7" name="c30_ 17"/>
          <p:cNvSpPr/>
          <p:nvPr/>
        </p:nvSpPr>
        <p:spPr>
          <a:xfrm>
            <a:off x="74066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8" name="c30_ 18"/>
          <p:cNvSpPr/>
          <p:nvPr/>
        </p:nvSpPr>
        <p:spPr>
          <a:xfrm>
            <a:off x="74066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59" name="c30_ 19"/>
          <p:cNvSpPr/>
          <p:nvPr/>
        </p:nvSpPr>
        <p:spPr>
          <a:xfrm>
            <a:off x="74066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0" name="c30_ 20"/>
          <p:cNvSpPr/>
          <p:nvPr/>
        </p:nvSpPr>
        <p:spPr>
          <a:xfrm>
            <a:off x="74066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1" name="c30_ 21"/>
          <p:cNvSpPr/>
          <p:nvPr/>
        </p:nvSpPr>
        <p:spPr>
          <a:xfrm>
            <a:off x="74066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2" name="c30_ 22"/>
          <p:cNvSpPr/>
          <p:nvPr/>
        </p:nvSpPr>
        <p:spPr>
          <a:xfrm>
            <a:off x="74066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3" name="c30_ 23"/>
          <p:cNvSpPr/>
          <p:nvPr/>
        </p:nvSpPr>
        <p:spPr>
          <a:xfrm>
            <a:off x="74066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4" name="c30_ 24"/>
          <p:cNvSpPr/>
          <p:nvPr/>
        </p:nvSpPr>
        <p:spPr>
          <a:xfrm>
            <a:off x="74066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5" name="c30_ 25"/>
          <p:cNvSpPr/>
          <p:nvPr/>
        </p:nvSpPr>
        <p:spPr>
          <a:xfrm>
            <a:off x="74066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6" name="c30_ 26"/>
          <p:cNvSpPr/>
          <p:nvPr/>
        </p:nvSpPr>
        <p:spPr>
          <a:xfrm>
            <a:off x="74066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7" name="c30_ 27"/>
          <p:cNvSpPr/>
          <p:nvPr/>
        </p:nvSpPr>
        <p:spPr>
          <a:xfrm>
            <a:off x="74066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8" name="c30_ 28"/>
          <p:cNvSpPr/>
          <p:nvPr/>
        </p:nvSpPr>
        <p:spPr>
          <a:xfrm>
            <a:off x="74066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69" name="c30_ 29"/>
          <p:cNvSpPr/>
          <p:nvPr/>
        </p:nvSpPr>
        <p:spPr>
          <a:xfrm>
            <a:off x="74066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0" name="c30_ 30"/>
          <p:cNvSpPr/>
          <p:nvPr/>
        </p:nvSpPr>
        <p:spPr>
          <a:xfrm>
            <a:off x="74066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1" name="c30_ 31"/>
          <p:cNvSpPr/>
          <p:nvPr/>
        </p:nvSpPr>
        <p:spPr>
          <a:xfrm>
            <a:off x="74066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2" name="c30_ 32"/>
          <p:cNvSpPr/>
          <p:nvPr/>
        </p:nvSpPr>
        <p:spPr>
          <a:xfrm>
            <a:off x="74066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3" name="c31_ 17"/>
          <p:cNvSpPr/>
          <p:nvPr/>
        </p:nvSpPr>
        <p:spPr>
          <a:xfrm>
            <a:off x="76352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4" name="c31_ 18"/>
          <p:cNvSpPr/>
          <p:nvPr/>
        </p:nvSpPr>
        <p:spPr>
          <a:xfrm>
            <a:off x="76352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5" name="c31_ 19"/>
          <p:cNvSpPr/>
          <p:nvPr/>
        </p:nvSpPr>
        <p:spPr>
          <a:xfrm>
            <a:off x="76352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6" name="c31_ 20"/>
          <p:cNvSpPr/>
          <p:nvPr/>
        </p:nvSpPr>
        <p:spPr>
          <a:xfrm>
            <a:off x="76352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7" name="c31_ 21"/>
          <p:cNvSpPr/>
          <p:nvPr/>
        </p:nvSpPr>
        <p:spPr>
          <a:xfrm>
            <a:off x="76352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8" name="c31_ 22"/>
          <p:cNvSpPr/>
          <p:nvPr/>
        </p:nvSpPr>
        <p:spPr>
          <a:xfrm>
            <a:off x="76352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79" name="c31_ 23"/>
          <p:cNvSpPr/>
          <p:nvPr/>
        </p:nvSpPr>
        <p:spPr>
          <a:xfrm>
            <a:off x="76352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0" name="c31_ 24"/>
          <p:cNvSpPr/>
          <p:nvPr/>
        </p:nvSpPr>
        <p:spPr>
          <a:xfrm>
            <a:off x="76352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1" name="c31_ 25"/>
          <p:cNvSpPr/>
          <p:nvPr/>
        </p:nvSpPr>
        <p:spPr>
          <a:xfrm>
            <a:off x="76352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2" name="c31_ 26"/>
          <p:cNvSpPr/>
          <p:nvPr/>
        </p:nvSpPr>
        <p:spPr>
          <a:xfrm>
            <a:off x="76352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3" name="c31_ 27"/>
          <p:cNvSpPr/>
          <p:nvPr/>
        </p:nvSpPr>
        <p:spPr>
          <a:xfrm>
            <a:off x="76352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4" name="c31_ 28"/>
          <p:cNvSpPr/>
          <p:nvPr/>
        </p:nvSpPr>
        <p:spPr>
          <a:xfrm>
            <a:off x="76352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5" name="c31_ 29"/>
          <p:cNvSpPr/>
          <p:nvPr/>
        </p:nvSpPr>
        <p:spPr>
          <a:xfrm>
            <a:off x="76352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6" name="c31_ 30"/>
          <p:cNvSpPr/>
          <p:nvPr/>
        </p:nvSpPr>
        <p:spPr>
          <a:xfrm>
            <a:off x="76352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7" name="c31_ 31"/>
          <p:cNvSpPr/>
          <p:nvPr/>
        </p:nvSpPr>
        <p:spPr>
          <a:xfrm>
            <a:off x="76352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8" name="c31_ 32"/>
          <p:cNvSpPr/>
          <p:nvPr/>
        </p:nvSpPr>
        <p:spPr>
          <a:xfrm>
            <a:off x="76352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89" name="c32_ 17"/>
          <p:cNvSpPr/>
          <p:nvPr/>
        </p:nvSpPr>
        <p:spPr>
          <a:xfrm>
            <a:off x="78638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0" name="c32_ 18"/>
          <p:cNvSpPr/>
          <p:nvPr/>
        </p:nvSpPr>
        <p:spPr>
          <a:xfrm>
            <a:off x="78638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1" name="c32_ 19"/>
          <p:cNvSpPr/>
          <p:nvPr/>
        </p:nvSpPr>
        <p:spPr>
          <a:xfrm>
            <a:off x="78638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2" name="c32_ 20"/>
          <p:cNvSpPr/>
          <p:nvPr/>
        </p:nvSpPr>
        <p:spPr>
          <a:xfrm>
            <a:off x="78638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3" name="c32_ 21"/>
          <p:cNvSpPr/>
          <p:nvPr/>
        </p:nvSpPr>
        <p:spPr>
          <a:xfrm>
            <a:off x="78638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4" name="c32_ 22"/>
          <p:cNvSpPr/>
          <p:nvPr/>
        </p:nvSpPr>
        <p:spPr>
          <a:xfrm>
            <a:off x="78638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5" name="c32_ 23"/>
          <p:cNvSpPr/>
          <p:nvPr/>
        </p:nvSpPr>
        <p:spPr>
          <a:xfrm>
            <a:off x="78638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6" name="c32_ 24"/>
          <p:cNvSpPr/>
          <p:nvPr/>
        </p:nvSpPr>
        <p:spPr>
          <a:xfrm>
            <a:off x="78638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7" name="c32_ 25"/>
          <p:cNvSpPr/>
          <p:nvPr/>
        </p:nvSpPr>
        <p:spPr>
          <a:xfrm>
            <a:off x="78638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8" name="c32_ 26"/>
          <p:cNvSpPr/>
          <p:nvPr/>
        </p:nvSpPr>
        <p:spPr>
          <a:xfrm>
            <a:off x="78638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399" name="c32_ 27"/>
          <p:cNvSpPr/>
          <p:nvPr/>
        </p:nvSpPr>
        <p:spPr>
          <a:xfrm>
            <a:off x="78638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0" name="c32_ 28"/>
          <p:cNvSpPr/>
          <p:nvPr/>
        </p:nvSpPr>
        <p:spPr>
          <a:xfrm>
            <a:off x="78638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1" name="c32_ 29"/>
          <p:cNvSpPr/>
          <p:nvPr/>
        </p:nvSpPr>
        <p:spPr>
          <a:xfrm>
            <a:off x="78638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2" name="c32_ 30"/>
          <p:cNvSpPr/>
          <p:nvPr/>
        </p:nvSpPr>
        <p:spPr>
          <a:xfrm>
            <a:off x="78638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3" name="c32_ 31"/>
          <p:cNvSpPr/>
          <p:nvPr/>
        </p:nvSpPr>
        <p:spPr>
          <a:xfrm>
            <a:off x="78638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4" name="c32_ 32"/>
          <p:cNvSpPr/>
          <p:nvPr/>
        </p:nvSpPr>
        <p:spPr>
          <a:xfrm>
            <a:off x="78638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5" name="c33_ 17"/>
          <p:cNvSpPr/>
          <p:nvPr/>
        </p:nvSpPr>
        <p:spPr>
          <a:xfrm>
            <a:off x="80924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6" name="c33_ 18"/>
          <p:cNvSpPr/>
          <p:nvPr/>
        </p:nvSpPr>
        <p:spPr>
          <a:xfrm>
            <a:off x="80924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7" name="c33_ 19"/>
          <p:cNvSpPr/>
          <p:nvPr/>
        </p:nvSpPr>
        <p:spPr>
          <a:xfrm>
            <a:off x="80924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8" name="c33_ 20"/>
          <p:cNvSpPr/>
          <p:nvPr/>
        </p:nvSpPr>
        <p:spPr>
          <a:xfrm>
            <a:off x="80924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09" name="c33_ 21"/>
          <p:cNvSpPr/>
          <p:nvPr/>
        </p:nvSpPr>
        <p:spPr>
          <a:xfrm>
            <a:off x="80924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0" name="c33_ 22"/>
          <p:cNvSpPr/>
          <p:nvPr/>
        </p:nvSpPr>
        <p:spPr>
          <a:xfrm>
            <a:off x="80924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1" name="c33_ 23"/>
          <p:cNvSpPr/>
          <p:nvPr/>
        </p:nvSpPr>
        <p:spPr>
          <a:xfrm>
            <a:off x="80924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2" name="c33_ 24"/>
          <p:cNvSpPr/>
          <p:nvPr/>
        </p:nvSpPr>
        <p:spPr>
          <a:xfrm>
            <a:off x="80924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3" name="c33_ 25"/>
          <p:cNvSpPr/>
          <p:nvPr/>
        </p:nvSpPr>
        <p:spPr>
          <a:xfrm>
            <a:off x="80924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4" name="c33_ 26"/>
          <p:cNvSpPr/>
          <p:nvPr/>
        </p:nvSpPr>
        <p:spPr>
          <a:xfrm>
            <a:off x="80924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5" name="c33_ 27"/>
          <p:cNvSpPr/>
          <p:nvPr/>
        </p:nvSpPr>
        <p:spPr>
          <a:xfrm>
            <a:off x="80924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6" name="c33_ 28"/>
          <p:cNvSpPr/>
          <p:nvPr/>
        </p:nvSpPr>
        <p:spPr>
          <a:xfrm>
            <a:off x="80924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7" name="c33_ 29"/>
          <p:cNvSpPr/>
          <p:nvPr/>
        </p:nvSpPr>
        <p:spPr>
          <a:xfrm>
            <a:off x="80924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8" name="c33_ 30"/>
          <p:cNvSpPr/>
          <p:nvPr/>
        </p:nvSpPr>
        <p:spPr>
          <a:xfrm>
            <a:off x="80924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19" name="c33_ 31"/>
          <p:cNvSpPr/>
          <p:nvPr/>
        </p:nvSpPr>
        <p:spPr>
          <a:xfrm>
            <a:off x="80924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0" name="c33_ 32"/>
          <p:cNvSpPr/>
          <p:nvPr/>
        </p:nvSpPr>
        <p:spPr>
          <a:xfrm>
            <a:off x="80924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1" name="c34_ 17"/>
          <p:cNvSpPr/>
          <p:nvPr/>
        </p:nvSpPr>
        <p:spPr>
          <a:xfrm>
            <a:off x="83210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2" name="c34_ 18"/>
          <p:cNvSpPr/>
          <p:nvPr/>
        </p:nvSpPr>
        <p:spPr>
          <a:xfrm>
            <a:off x="83210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3" name="c34_ 19"/>
          <p:cNvSpPr/>
          <p:nvPr/>
        </p:nvSpPr>
        <p:spPr>
          <a:xfrm>
            <a:off x="83210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4" name="c34_ 20"/>
          <p:cNvSpPr/>
          <p:nvPr/>
        </p:nvSpPr>
        <p:spPr>
          <a:xfrm>
            <a:off x="83210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5" name="c34_ 21"/>
          <p:cNvSpPr/>
          <p:nvPr/>
        </p:nvSpPr>
        <p:spPr>
          <a:xfrm>
            <a:off x="83210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6" name="c34_ 22"/>
          <p:cNvSpPr/>
          <p:nvPr/>
        </p:nvSpPr>
        <p:spPr>
          <a:xfrm>
            <a:off x="83210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7" name="c34_ 23"/>
          <p:cNvSpPr/>
          <p:nvPr/>
        </p:nvSpPr>
        <p:spPr>
          <a:xfrm>
            <a:off x="83210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8" name="c34_ 24"/>
          <p:cNvSpPr/>
          <p:nvPr/>
        </p:nvSpPr>
        <p:spPr>
          <a:xfrm>
            <a:off x="83210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29" name="c34_ 25"/>
          <p:cNvSpPr/>
          <p:nvPr/>
        </p:nvSpPr>
        <p:spPr>
          <a:xfrm>
            <a:off x="83210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0" name="c34_ 26"/>
          <p:cNvSpPr/>
          <p:nvPr/>
        </p:nvSpPr>
        <p:spPr>
          <a:xfrm>
            <a:off x="83210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1" name="c34_ 27"/>
          <p:cNvSpPr/>
          <p:nvPr/>
        </p:nvSpPr>
        <p:spPr>
          <a:xfrm>
            <a:off x="83210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2" name="c34_ 28"/>
          <p:cNvSpPr/>
          <p:nvPr/>
        </p:nvSpPr>
        <p:spPr>
          <a:xfrm>
            <a:off x="83210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3" name="c34_ 29"/>
          <p:cNvSpPr/>
          <p:nvPr/>
        </p:nvSpPr>
        <p:spPr>
          <a:xfrm>
            <a:off x="83210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4" name="c34_ 30"/>
          <p:cNvSpPr/>
          <p:nvPr/>
        </p:nvSpPr>
        <p:spPr>
          <a:xfrm>
            <a:off x="83210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5" name="c34_ 31"/>
          <p:cNvSpPr/>
          <p:nvPr/>
        </p:nvSpPr>
        <p:spPr>
          <a:xfrm>
            <a:off x="83210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6" name="c34_ 32"/>
          <p:cNvSpPr/>
          <p:nvPr/>
        </p:nvSpPr>
        <p:spPr>
          <a:xfrm>
            <a:off x="83210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7" name="c35_ 17"/>
          <p:cNvSpPr/>
          <p:nvPr/>
        </p:nvSpPr>
        <p:spPr>
          <a:xfrm>
            <a:off x="8549640" y="148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8" name="c35_ 18"/>
          <p:cNvSpPr/>
          <p:nvPr/>
        </p:nvSpPr>
        <p:spPr>
          <a:xfrm>
            <a:off x="8549640" y="16354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39" name="c35_ 19"/>
          <p:cNvSpPr/>
          <p:nvPr/>
        </p:nvSpPr>
        <p:spPr>
          <a:xfrm>
            <a:off x="8549640" y="178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0" name="c35_ 20"/>
          <p:cNvSpPr/>
          <p:nvPr/>
        </p:nvSpPr>
        <p:spPr>
          <a:xfrm>
            <a:off x="8549640" y="194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1" name="c35_ 21"/>
          <p:cNvSpPr/>
          <p:nvPr/>
        </p:nvSpPr>
        <p:spPr>
          <a:xfrm>
            <a:off x="8549640" y="20984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2" name="c35_ 22"/>
          <p:cNvSpPr/>
          <p:nvPr/>
        </p:nvSpPr>
        <p:spPr>
          <a:xfrm>
            <a:off x="8549640" y="225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3" name="c35_ 23"/>
          <p:cNvSpPr/>
          <p:nvPr/>
        </p:nvSpPr>
        <p:spPr>
          <a:xfrm>
            <a:off x="8549640" y="240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4" name="c35_ 24"/>
          <p:cNvSpPr/>
          <p:nvPr/>
        </p:nvSpPr>
        <p:spPr>
          <a:xfrm>
            <a:off x="8549640" y="25614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5" name="c35_ 25"/>
          <p:cNvSpPr/>
          <p:nvPr/>
        </p:nvSpPr>
        <p:spPr>
          <a:xfrm>
            <a:off x="8549640" y="271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6" name="c35_ 26"/>
          <p:cNvSpPr/>
          <p:nvPr/>
        </p:nvSpPr>
        <p:spPr>
          <a:xfrm>
            <a:off x="8549640" y="28699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7" name="c35_ 27"/>
          <p:cNvSpPr/>
          <p:nvPr/>
        </p:nvSpPr>
        <p:spPr>
          <a:xfrm>
            <a:off x="8549640" y="30243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8" name="c35_ 28"/>
          <p:cNvSpPr/>
          <p:nvPr/>
        </p:nvSpPr>
        <p:spPr>
          <a:xfrm>
            <a:off x="8549640" y="317880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49" name="c35_ 29"/>
          <p:cNvSpPr/>
          <p:nvPr/>
        </p:nvSpPr>
        <p:spPr>
          <a:xfrm>
            <a:off x="8549640" y="333288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50" name="c35_ 30"/>
          <p:cNvSpPr/>
          <p:nvPr/>
        </p:nvSpPr>
        <p:spPr>
          <a:xfrm>
            <a:off x="8549640" y="348732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51" name="c35_ 31"/>
          <p:cNvSpPr/>
          <p:nvPr/>
        </p:nvSpPr>
        <p:spPr>
          <a:xfrm>
            <a:off x="8549640" y="364176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52" name="c35_ 32"/>
          <p:cNvSpPr/>
          <p:nvPr/>
        </p:nvSpPr>
        <p:spPr>
          <a:xfrm>
            <a:off x="8549640" y="3795840"/>
            <a:ext cx="221040" cy="14292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53" name="pre_bar 2"/>
          <p:cNvSpPr/>
          <p:nvPr/>
        </p:nvSpPr>
        <p:spPr>
          <a:xfrm>
            <a:off x="548640" y="1417320"/>
            <a:ext cx="3199680" cy="63360"/>
          </a:xfrm>
          <a:prstGeom prst="rect">
            <a:avLst/>
          </a:prstGeom>
          <a:solidFill>
            <a:srgbClr val="3b82f6"/>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000000"/>
              </a:solidFill>
              <a:latin typeface="Calibri"/>
            </a:endParaRPr>
          </a:p>
        </p:txBody>
      </p:sp>
      <p:sp>
        <p:nvSpPr>
          <p:cNvPr id="2454" name="onset_bar 2"/>
          <p:cNvSpPr/>
          <p:nvPr/>
        </p:nvSpPr>
        <p:spPr>
          <a:xfrm>
            <a:off x="3749040" y="1417320"/>
            <a:ext cx="1599480" cy="63360"/>
          </a:xfrm>
          <a:prstGeom prst="rect">
            <a:avLst/>
          </a:prstGeom>
          <a:solidFill>
            <a:srgbClr val="f59e0b"/>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000000"/>
              </a:solidFill>
              <a:latin typeface="Calibri"/>
            </a:endParaRPr>
          </a:p>
        </p:txBody>
      </p:sp>
      <p:sp>
        <p:nvSpPr>
          <p:cNvPr id="2455" name="impact_bar 2"/>
          <p:cNvSpPr/>
          <p:nvPr/>
        </p:nvSpPr>
        <p:spPr>
          <a:xfrm>
            <a:off x="5349240" y="1417320"/>
            <a:ext cx="1142280" cy="63360"/>
          </a:xfrm>
          <a:prstGeom prst="rect">
            <a:avLst/>
          </a:prstGeom>
          <a:solidFill>
            <a:srgbClr val="ef4444"/>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000000"/>
              </a:solidFill>
              <a:latin typeface="Calibri"/>
            </a:endParaRPr>
          </a:p>
        </p:txBody>
      </p:sp>
      <p:sp>
        <p:nvSpPr>
          <p:cNvPr id="2456" name="post_bar 2"/>
          <p:cNvSpPr/>
          <p:nvPr/>
        </p:nvSpPr>
        <p:spPr>
          <a:xfrm>
            <a:off x="6492240" y="1417320"/>
            <a:ext cx="2285280" cy="63360"/>
          </a:xfrm>
          <a:prstGeom prst="rect">
            <a:avLst/>
          </a:prstGeom>
          <a:solidFill>
            <a:srgbClr val="6b7280"/>
          </a:solidFill>
          <a:ln w="0">
            <a:noFill/>
          </a:ln>
        </p:spPr>
        <p:style>
          <a:lnRef idx="0"/>
          <a:fillRef idx="0"/>
          <a:effectRef idx="0"/>
          <a:fontRef idx="minor"/>
        </p:style>
        <p:txBody>
          <a:bodyPr lIns="90000" rIns="90000" tIns="19080" bIns="19080" anchor="t">
            <a:noAutofit/>
          </a:bodyPr>
          <a:p>
            <a:pPr>
              <a:lnSpc>
                <a:spcPct val="100000"/>
              </a:lnSpc>
            </a:pPr>
            <a:endParaRPr b="0" lang="en-US" sz="1800" spc="-1" strike="noStrike">
              <a:solidFill>
                <a:srgbClr val="000000"/>
              </a:solidFill>
              <a:latin typeface="Calibri"/>
            </a:endParaRPr>
          </a:p>
        </p:txBody>
      </p:sp>
      <p:sp>
        <p:nvSpPr>
          <p:cNvPr id="2457" name="lg 9"/>
          <p:cNvSpPr/>
          <p:nvPr/>
        </p:nvSpPr>
        <p:spPr>
          <a:xfrm>
            <a:off x="548640" y="4023360"/>
            <a:ext cx="1028160" cy="109080"/>
          </a:xfrm>
          <a:prstGeom prst="rect">
            <a:avLst/>
          </a:prstGeom>
          <a:solidFill>
            <a:srgbClr val="080f1e"/>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58" name="lg 10"/>
          <p:cNvSpPr/>
          <p:nvPr/>
        </p:nvSpPr>
        <p:spPr>
          <a:xfrm>
            <a:off x="1577520" y="4023360"/>
            <a:ext cx="1028160" cy="109080"/>
          </a:xfrm>
          <a:prstGeom prst="rect">
            <a:avLst/>
          </a:prstGeom>
          <a:solidFill>
            <a:srgbClr val="0c24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59" name="lg 11"/>
          <p:cNvSpPr/>
          <p:nvPr/>
        </p:nvSpPr>
        <p:spPr>
          <a:xfrm>
            <a:off x="2606040" y="4023360"/>
            <a:ext cx="1028160" cy="109080"/>
          </a:xfrm>
          <a:prstGeom prst="rect">
            <a:avLst/>
          </a:prstGeom>
          <a:solidFill>
            <a:srgbClr val="0f3c82"/>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0" name="lg 12"/>
          <p:cNvSpPr/>
          <p:nvPr/>
        </p:nvSpPr>
        <p:spPr>
          <a:xfrm>
            <a:off x="3634920" y="4023360"/>
            <a:ext cx="1028160" cy="109080"/>
          </a:xfrm>
          <a:prstGeom prst="rect">
            <a:avLst/>
          </a:prstGeom>
          <a:solidFill>
            <a:srgbClr val="148cc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1" name="lg 13"/>
          <p:cNvSpPr/>
          <p:nvPr/>
        </p:nvSpPr>
        <p:spPr>
          <a:xfrm>
            <a:off x="4663440" y="4023360"/>
            <a:ext cx="1028160" cy="109080"/>
          </a:xfrm>
          <a:prstGeom prst="rect">
            <a:avLst/>
          </a:prstGeom>
          <a:solidFill>
            <a:srgbClr val="00d4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2" name="lg 14"/>
          <p:cNvSpPr/>
          <p:nvPr/>
        </p:nvSpPr>
        <p:spPr>
          <a:xfrm>
            <a:off x="5692320" y="4023360"/>
            <a:ext cx="1028160" cy="109080"/>
          </a:xfrm>
          <a:prstGeom prst="rect">
            <a:avLst/>
          </a:prstGeom>
          <a:solidFill>
            <a:srgbClr val="64dc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3" name="lg 15"/>
          <p:cNvSpPr/>
          <p:nvPr/>
        </p:nvSpPr>
        <p:spPr>
          <a:xfrm>
            <a:off x="6720840" y="4023360"/>
            <a:ext cx="1028160" cy="109080"/>
          </a:xfrm>
          <a:prstGeom prst="rect">
            <a:avLst/>
          </a:prstGeom>
          <a:solidFill>
            <a:srgbClr val="f59e0b"/>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4" name="lg 16"/>
          <p:cNvSpPr/>
          <p:nvPr/>
        </p:nvSpPr>
        <p:spPr>
          <a:xfrm>
            <a:off x="7749720" y="4023360"/>
            <a:ext cx="1028160" cy="1090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5" name="LgL 2"/>
          <p:cNvSpPr/>
          <p:nvPr/>
        </p:nvSpPr>
        <p:spPr>
          <a:xfrm>
            <a:off x="548640" y="4151520"/>
            <a:ext cx="2285280" cy="163800"/>
          </a:xfrm>
          <a:prstGeom prst="rect">
            <a:avLst/>
          </a:prstGeom>
          <a:noFill/>
          <a:ln w="0">
            <a:noFill/>
          </a:ln>
        </p:spPr>
        <p:style>
          <a:lnRef idx="0"/>
          <a:fillRef idx="0"/>
          <a:effectRef idx="0"/>
          <a:fontRef idx="minor"/>
        </p:style>
        <p:txBody>
          <a:bodyPr lIns="45720" rIns="45720" tIns="23040" bIns="23040" anchor="ctr">
            <a:normAutofit/>
          </a:bodyPr>
          <a:p>
            <a:pPr>
              <a:lnSpc>
                <a:spcPct val="100000"/>
              </a:lnSpc>
            </a:pPr>
            <a:r>
              <a:rPr b="0" lang="en-US" sz="650" spc="-1" strike="noStrike">
                <a:solidFill>
                  <a:srgbClr val="6b7280"/>
                </a:solidFill>
                <a:latin typeface="Calibri"/>
              </a:rPr>
              <a:t>◀ </a:t>
            </a:r>
            <a:r>
              <a:rPr b="0" lang="en-US" sz="650" spc="-1" strike="noStrike">
                <a:solidFill>
                  <a:srgbClr val="6b7280"/>
                </a:solidFill>
                <a:latin typeface="Calibri"/>
              </a:rPr>
              <a:t>no motion</a:t>
            </a:r>
            <a:endParaRPr b="0" lang="en-US" sz="650" spc="-1" strike="noStrike">
              <a:solidFill>
                <a:srgbClr val="ffffff"/>
              </a:solidFill>
              <a:latin typeface="Arial"/>
            </a:endParaRPr>
          </a:p>
        </p:txBody>
      </p:sp>
      <p:sp>
        <p:nvSpPr>
          <p:cNvPr id="2466" name="LgR 2"/>
          <p:cNvSpPr/>
          <p:nvPr/>
        </p:nvSpPr>
        <p:spPr>
          <a:xfrm>
            <a:off x="6766560" y="4151520"/>
            <a:ext cx="2010960" cy="163800"/>
          </a:xfrm>
          <a:prstGeom prst="rect">
            <a:avLst/>
          </a:prstGeom>
          <a:noFill/>
          <a:ln w="0">
            <a:noFill/>
          </a:ln>
        </p:spPr>
        <p:style>
          <a:lnRef idx="0"/>
          <a:fillRef idx="0"/>
          <a:effectRef idx="0"/>
          <a:fontRef idx="minor"/>
        </p:style>
        <p:txBody>
          <a:bodyPr lIns="45720" rIns="45720" tIns="23040" bIns="23040" anchor="ctr">
            <a:normAutofit/>
          </a:bodyPr>
          <a:p>
            <a:pPr algn="r">
              <a:lnSpc>
                <a:spcPct val="100000"/>
              </a:lnSpc>
            </a:pPr>
            <a:r>
              <a:rPr b="0" lang="en-US" sz="650" spc="-1" strike="noStrike">
                <a:solidFill>
                  <a:srgbClr val="6b7280"/>
                </a:solidFill>
                <a:latin typeface="Calibri"/>
              </a:rPr>
              <a:t>peak energy ▶</a:t>
            </a:r>
            <a:endParaRPr b="0" lang="en-US" sz="650" spc="-1" strike="noStrike">
              <a:solidFill>
                <a:srgbClr val="ffffff"/>
              </a:solidFill>
              <a:latin typeface="Arial"/>
            </a:endParaRPr>
          </a:p>
        </p:txBody>
      </p:sp>
      <p:sp>
        <p:nvSpPr>
          <p:cNvPr id="2467" name="pre_cbg 2"/>
          <p:cNvSpPr/>
          <p:nvPr/>
        </p:nvSpPr>
        <p:spPr>
          <a:xfrm>
            <a:off x="548640" y="4370760"/>
            <a:ext cx="1965600" cy="429480"/>
          </a:xfrm>
          <a:prstGeom prst="rect">
            <a:avLst/>
          </a:prstGeom>
          <a:solidFill>
            <a:srgbClr val="0d1b2e"/>
          </a:solidFill>
          <a:ln w="9144">
            <a:solidFill>
              <a:srgbClr val="3b82f6"/>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8" name="pre_acc 2"/>
          <p:cNvSpPr/>
          <p:nvPr/>
        </p:nvSpPr>
        <p:spPr>
          <a:xfrm>
            <a:off x="548640" y="4370760"/>
            <a:ext cx="54000" cy="401760"/>
          </a:xfrm>
          <a:prstGeom prst="rect">
            <a:avLst/>
          </a:prstGeom>
          <a:solidFill>
            <a:srgbClr val="3b82f6"/>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69" name="pre_lbl 2"/>
          <p:cNvSpPr/>
          <p:nvPr/>
        </p:nvSpPr>
        <p:spPr>
          <a:xfrm>
            <a:off x="640080" y="4425840"/>
            <a:ext cx="1878480" cy="218880"/>
          </a:xfrm>
          <a:prstGeom prst="rect">
            <a:avLst/>
          </a:prstGeom>
          <a:noFill/>
          <a:ln w="0">
            <a:noFill/>
          </a:ln>
        </p:spPr>
        <p:style>
          <a:lnRef idx="0"/>
          <a:fillRef idx="0"/>
          <a:effectRef idx="0"/>
          <a:fontRef idx="minor"/>
        </p:style>
        <p:txBody>
          <a:bodyPr lIns="0" rIns="0" tIns="0" bIns="0" anchor="t">
            <a:normAutofit/>
          </a:bodyPr>
          <a:p>
            <a:pPr>
              <a:lnSpc>
                <a:spcPct val="100000"/>
              </a:lnSpc>
            </a:pPr>
            <a:r>
              <a:rPr b="1" lang="en-US" sz="750" spc="-1" strike="noStrike">
                <a:solidFill>
                  <a:srgbClr val="3b82f6"/>
                </a:solidFill>
                <a:latin typeface="Calibri"/>
              </a:rPr>
              <a:t>① </a:t>
            </a:r>
            <a:r>
              <a:rPr b="1" lang="en-US" sz="750" spc="-1" strike="noStrike">
                <a:solidFill>
                  <a:srgbClr val="3b82f6"/>
                </a:solidFill>
                <a:latin typeface="Calibri"/>
              </a:rPr>
              <a:t>Pre-fall</a:t>
            </a:r>
            <a:endParaRPr b="0" lang="en-US" sz="750" spc="-1" strike="noStrike">
              <a:solidFill>
                <a:srgbClr val="ffffff"/>
              </a:solidFill>
              <a:latin typeface="Arial"/>
            </a:endParaRPr>
          </a:p>
          <a:p>
            <a:pPr>
              <a:lnSpc>
                <a:spcPct val="100000"/>
              </a:lnSpc>
            </a:pPr>
            <a:r>
              <a:rPr b="1" lang="en-US" sz="750" spc="-1" strike="noStrike">
                <a:solidFill>
                  <a:srgbClr val="3b82f6"/>
                </a:solidFill>
                <a:latin typeface="Calibri"/>
              </a:rPr>
              <a:t>Breathing (0–1.9s)</a:t>
            </a:r>
            <a:endParaRPr b="0" lang="en-US" sz="750" spc="-1" strike="noStrike">
              <a:solidFill>
                <a:srgbClr val="ffffff"/>
              </a:solidFill>
              <a:latin typeface="Arial"/>
            </a:endParaRPr>
          </a:p>
        </p:txBody>
      </p:sp>
      <p:sp>
        <p:nvSpPr>
          <p:cNvPr id="2470" name="pre_dsc 2"/>
          <p:cNvSpPr/>
          <p:nvPr/>
        </p:nvSpPr>
        <p:spPr>
          <a:xfrm>
            <a:off x="640080" y="4645080"/>
            <a:ext cx="1878480" cy="145440"/>
          </a:xfrm>
          <a:prstGeom prst="rect">
            <a:avLst/>
          </a:prstGeom>
          <a:noFill/>
          <a:ln w="0">
            <a:noFill/>
          </a:ln>
        </p:spPr>
        <p:style>
          <a:lnRef idx="0"/>
          <a:fillRef idx="0"/>
          <a:effectRef idx="0"/>
          <a:fontRef idx="minor"/>
        </p:style>
        <p:txBody>
          <a:bodyPr lIns="0" rIns="0" tIns="0" bIns="0" anchor="t">
            <a:normAutofit fontScale="50000"/>
          </a:bodyPr>
          <a:p>
            <a:pPr>
              <a:lnSpc>
                <a:spcPct val="100000"/>
              </a:lnSpc>
            </a:pPr>
            <a:r>
              <a:rPr b="0" lang="en-US" sz="720" spc="-1" strike="noStrike">
                <a:solidFill>
                  <a:srgbClr val="c8d8e8"/>
                </a:solidFill>
                <a:latin typeface="Calibri"/>
              </a:rPr>
              <a:t>Faint band at bottom only — chest rising/falling at ~0.3 Hz (breathing rhythm). Everything above = dark = no fast movement.</a:t>
            </a:r>
            <a:endParaRPr b="0" lang="en-US" sz="720" spc="-1" strike="noStrike">
              <a:solidFill>
                <a:srgbClr val="ffffff"/>
              </a:solidFill>
              <a:latin typeface="Arial"/>
            </a:endParaRPr>
          </a:p>
        </p:txBody>
      </p:sp>
      <p:sp>
        <p:nvSpPr>
          <p:cNvPr id="2471" name="onset_cbg 2"/>
          <p:cNvSpPr/>
          <p:nvPr/>
        </p:nvSpPr>
        <p:spPr>
          <a:xfrm>
            <a:off x="2619720" y="4370760"/>
            <a:ext cx="2180520" cy="429480"/>
          </a:xfrm>
          <a:prstGeom prst="rect">
            <a:avLst/>
          </a:prstGeom>
          <a:solidFill>
            <a:srgbClr val="0d1b2e"/>
          </a:solidFill>
          <a:ln w="9144">
            <a:solidFill>
              <a:srgbClr val="f59e0b"/>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72" name="onset_acc 2"/>
          <p:cNvSpPr/>
          <p:nvPr/>
        </p:nvSpPr>
        <p:spPr>
          <a:xfrm>
            <a:off x="2619720" y="4370760"/>
            <a:ext cx="54000" cy="401760"/>
          </a:xfrm>
          <a:prstGeom prst="rect">
            <a:avLst/>
          </a:prstGeom>
          <a:solidFill>
            <a:srgbClr val="f59e0b"/>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73" name="onset_lbl 2"/>
          <p:cNvSpPr/>
          <p:nvPr/>
        </p:nvSpPr>
        <p:spPr>
          <a:xfrm>
            <a:off x="2711160" y="4425840"/>
            <a:ext cx="1878480" cy="218880"/>
          </a:xfrm>
          <a:prstGeom prst="rect">
            <a:avLst/>
          </a:prstGeom>
          <a:noFill/>
          <a:ln w="0">
            <a:noFill/>
          </a:ln>
        </p:spPr>
        <p:style>
          <a:lnRef idx="0"/>
          <a:fillRef idx="0"/>
          <a:effectRef idx="0"/>
          <a:fontRef idx="minor"/>
        </p:style>
        <p:txBody>
          <a:bodyPr lIns="0" rIns="0" tIns="0" bIns="0" anchor="t">
            <a:normAutofit/>
          </a:bodyPr>
          <a:p>
            <a:pPr>
              <a:lnSpc>
                <a:spcPct val="100000"/>
              </a:lnSpc>
            </a:pPr>
            <a:r>
              <a:rPr b="1" lang="en-US" sz="750" spc="-1" strike="noStrike">
                <a:solidFill>
                  <a:srgbClr val="f59e0b"/>
                </a:solidFill>
                <a:latin typeface="Calibri"/>
              </a:rPr>
              <a:t>② </a:t>
            </a:r>
            <a:r>
              <a:rPr b="1" lang="en-US" sz="750" spc="-1" strike="noStrike">
                <a:solidFill>
                  <a:srgbClr val="f59e0b"/>
                </a:solidFill>
                <a:latin typeface="Calibri"/>
              </a:rPr>
              <a:t>Fall onset</a:t>
            </a:r>
            <a:endParaRPr b="0" lang="en-US" sz="750" spc="-1" strike="noStrike">
              <a:solidFill>
                <a:srgbClr val="ffffff"/>
              </a:solidFill>
              <a:latin typeface="Arial"/>
            </a:endParaRPr>
          </a:p>
          <a:p>
            <a:pPr>
              <a:lnSpc>
                <a:spcPct val="100000"/>
              </a:lnSpc>
            </a:pPr>
            <a:r>
              <a:rPr b="1" lang="en-US" sz="750" spc="-1" strike="noStrike">
                <a:solidFill>
                  <a:srgbClr val="f59e0b"/>
                </a:solidFill>
                <a:latin typeface="Calibri"/>
              </a:rPr>
              <a:t>Body tipping (1.9–2.9s)</a:t>
            </a:r>
            <a:endParaRPr b="0" lang="en-US" sz="750" spc="-1" strike="noStrike">
              <a:solidFill>
                <a:srgbClr val="ffffff"/>
              </a:solidFill>
              <a:latin typeface="Arial"/>
            </a:endParaRPr>
          </a:p>
        </p:txBody>
      </p:sp>
      <p:sp>
        <p:nvSpPr>
          <p:cNvPr id="2474" name="onset_dsc 2"/>
          <p:cNvSpPr/>
          <p:nvPr/>
        </p:nvSpPr>
        <p:spPr>
          <a:xfrm>
            <a:off x="2711160" y="4645080"/>
            <a:ext cx="1878480" cy="145440"/>
          </a:xfrm>
          <a:prstGeom prst="rect">
            <a:avLst/>
          </a:prstGeom>
          <a:noFill/>
          <a:ln w="0">
            <a:noFill/>
          </a:ln>
        </p:spPr>
        <p:style>
          <a:lnRef idx="0"/>
          <a:fillRef idx="0"/>
          <a:effectRef idx="0"/>
          <a:fontRef idx="minor"/>
        </p:style>
        <p:txBody>
          <a:bodyPr lIns="0" rIns="0" tIns="0" bIns="0" anchor="t">
            <a:normAutofit fontScale="75000"/>
          </a:bodyPr>
          <a:p>
            <a:pPr>
              <a:lnSpc>
                <a:spcPct val="100000"/>
              </a:lnSpc>
            </a:pPr>
            <a:r>
              <a:rPr b="0" lang="en-US" sz="720" spc="-1" strike="noStrike">
                <a:solidFill>
                  <a:srgbClr val="c8d8e8"/>
                </a:solidFill>
                <a:latin typeface="Calibri"/>
              </a:rPr>
              <a:t>Energy climbs upward into mid/high frequencies — muscles firing, arms flailing. Velocity increasing second by second.</a:t>
            </a:r>
            <a:endParaRPr b="0" lang="en-US" sz="720" spc="-1" strike="noStrike">
              <a:solidFill>
                <a:srgbClr val="ffffff"/>
              </a:solidFill>
              <a:latin typeface="Arial"/>
            </a:endParaRPr>
          </a:p>
        </p:txBody>
      </p:sp>
      <p:sp>
        <p:nvSpPr>
          <p:cNvPr id="2475" name="impact_cbg 2"/>
          <p:cNvSpPr/>
          <p:nvPr/>
        </p:nvSpPr>
        <p:spPr>
          <a:xfrm>
            <a:off x="4690800" y="4370760"/>
            <a:ext cx="1938240" cy="429480"/>
          </a:xfrm>
          <a:prstGeom prst="rect">
            <a:avLst/>
          </a:prstGeom>
          <a:solidFill>
            <a:srgbClr val="0d1b2e"/>
          </a:solidFill>
          <a:ln w="9144">
            <a:solidFill>
              <a:srgbClr val="ef4444"/>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76" name="impact_acc 2"/>
          <p:cNvSpPr/>
          <p:nvPr/>
        </p:nvSpPr>
        <p:spPr>
          <a:xfrm>
            <a:off x="4690800" y="4370760"/>
            <a:ext cx="54000" cy="40176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77" name="impact_lbl 2"/>
          <p:cNvSpPr/>
          <p:nvPr/>
        </p:nvSpPr>
        <p:spPr>
          <a:xfrm>
            <a:off x="4782240" y="4425840"/>
            <a:ext cx="1878480" cy="218880"/>
          </a:xfrm>
          <a:prstGeom prst="rect">
            <a:avLst/>
          </a:prstGeom>
          <a:noFill/>
          <a:ln w="0">
            <a:noFill/>
          </a:ln>
        </p:spPr>
        <p:style>
          <a:lnRef idx="0"/>
          <a:fillRef idx="0"/>
          <a:effectRef idx="0"/>
          <a:fontRef idx="minor"/>
        </p:style>
        <p:txBody>
          <a:bodyPr lIns="0" rIns="0" tIns="0" bIns="0" anchor="t">
            <a:normAutofit/>
          </a:bodyPr>
          <a:p>
            <a:pPr>
              <a:lnSpc>
                <a:spcPct val="100000"/>
              </a:lnSpc>
            </a:pPr>
            <a:r>
              <a:rPr b="1" lang="en-US" sz="750" spc="-1" strike="noStrike">
                <a:solidFill>
                  <a:srgbClr val="ef4444"/>
                </a:solidFill>
                <a:latin typeface="Calibri"/>
              </a:rPr>
              <a:t>③ </a:t>
            </a:r>
            <a:r>
              <a:rPr b="1" lang="en-US" sz="750" spc="-1" strike="noStrike">
                <a:solidFill>
                  <a:srgbClr val="ef4444"/>
                </a:solidFill>
                <a:latin typeface="Calibri"/>
              </a:rPr>
              <a:t>Impact peak</a:t>
            </a:r>
            <a:endParaRPr b="0" lang="en-US" sz="750" spc="-1" strike="noStrike">
              <a:solidFill>
                <a:srgbClr val="ffffff"/>
              </a:solidFill>
              <a:latin typeface="Arial"/>
            </a:endParaRPr>
          </a:p>
          <a:p>
            <a:pPr>
              <a:lnSpc>
                <a:spcPct val="100000"/>
              </a:lnSpc>
            </a:pPr>
            <a:r>
              <a:rPr b="1" lang="en-US" sz="750" spc="-1" strike="noStrike">
                <a:solidFill>
                  <a:srgbClr val="ef4444"/>
                </a:solidFill>
                <a:latin typeface="Calibri"/>
              </a:rPr>
              <a:t>Floor contact (2.9–3.5s)</a:t>
            </a:r>
            <a:endParaRPr b="0" lang="en-US" sz="750" spc="-1" strike="noStrike">
              <a:solidFill>
                <a:srgbClr val="ffffff"/>
              </a:solidFill>
              <a:latin typeface="Arial"/>
            </a:endParaRPr>
          </a:p>
        </p:txBody>
      </p:sp>
      <p:sp>
        <p:nvSpPr>
          <p:cNvPr id="2478" name="impact_dsc 2"/>
          <p:cNvSpPr/>
          <p:nvPr/>
        </p:nvSpPr>
        <p:spPr>
          <a:xfrm>
            <a:off x="4782240" y="4645080"/>
            <a:ext cx="1878480" cy="145440"/>
          </a:xfrm>
          <a:prstGeom prst="rect">
            <a:avLst/>
          </a:prstGeom>
          <a:noFill/>
          <a:ln w="0">
            <a:noFill/>
          </a:ln>
        </p:spPr>
        <p:style>
          <a:lnRef idx="0"/>
          <a:fillRef idx="0"/>
          <a:effectRef idx="0"/>
          <a:fontRef idx="minor"/>
        </p:style>
        <p:txBody>
          <a:bodyPr lIns="0" rIns="0" tIns="0" bIns="0" anchor="t">
            <a:normAutofit fontScale="50000"/>
          </a:bodyPr>
          <a:p>
            <a:pPr>
              <a:lnSpc>
                <a:spcPct val="100000"/>
              </a:lnSpc>
            </a:pPr>
            <a:r>
              <a:rPr b="0" lang="en-US" sz="720" spc="-1" strike="noStrike">
                <a:solidFill>
                  <a:srgbClr val="c8d8e8"/>
                </a:solidFill>
                <a:latin typeface="Calibri"/>
              </a:rPr>
              <a:t>Entire column blazes red simultaneously — body hits floor, every part stops at once. Broadband burst across all freq = diagnostic signature.</a:t>
            </a:r>
            <a:endParaRPr b="0" lang="en-US" sz="720" spc="-1" strike="noStrike">
              <a:solidFill>
                <a:srgbClr val="ffffff"/>
              </a:solidFill>
              <a:latin typeface="Arial"/>
            </a:endParaRPr>
          </a:p>
        </p:txBody>
      </p:sp>
      <p:sp>
        <p:nvSpPr>
          <p:cNvPr id="2479" name="post_cbg 2"/>
          <p:cNvSpPr/>
          <p:nvPr/>
        </p:nvSpPr>
        <p:spPr>
          <a:xfrm>
            <a:off x="6761880" y="4370760"/>
            <a:ext cx="2153160" cy="429480"/>
          </a:xfrm>
          <a:prstGeom prst="rect">
            <a:avLst/>
          </a:prstGeom>
          <a:solidFill>
            <a:srgbClr val="0d1b2e"/>
          </a:solidFill>
          <a:ln w="9144">
            <a:solidFill>
              <a:srgbClr val="6b728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80" name="post_acc 2"/>
          <p:cNvSpPr/>
          <p:nvPr/>
        </p:nvSpPr>
        <p:spPr>
          <a:xfrm>
            <a:off x="6761880" y="4370760"/>
            <a:ext cx="54000" cy="401760"/>
          </a:xfrm>
          <a:prstGeom prst="rect">
            <a:avLst/>
          </a:prstGeom>
          <a:solidFill>
            <a:srgbClr val="6b728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2481" name="post_lbl 2"/>
          <p:cNvSpPr/>
          <p:nvPr/>
        </p:nvSpPr>
        <p:spPr>
          <a:xfrm>
            <a:off x="6853320" y="4425840"/>
            <a:ext cx="1878480" cy="218880"/>
          </a:xfrm>
          <a:prstGeom prst="rect">
            <a:avLst/>
          </a:prstGeom>
          <a:noFill/>
          <a:ln w="0">
            <a:noFill/>
          </a:ln>
        </p:spPr>
        <p:style>
          <a:lnRef idx="0"/>
          <a:fillRef idx="0"/>
          <a:effectRef idx="0"/>
          <a:fontRef idx="minor"/>
        </p:style>
        <p:txBody>
          <a:bodyPr lIns="0" rIns="0" tIns="0" bIns="0" anchor="t">
            <a:normAutofit/>
          </a:bodyPr>
          <a:p>
            <a:pPr>
              <a:lnSpc>
                <a:spcPct val="100000"/>
              </a:lnSpc>
            </a:pPr>
            <a:r>
              <a:rPr b="1" lang="en-US" sz="750" spc="-1" strike="noStrike">
                <a:solidFill>
                  <a:srgbClr val="6b7280"/>
                </a:solidFill>
                <a:latin typeface="Calibri"/>
              </a:rPr>
              <a:t>④ </a:t>
            </a:r>
            <a:r>
              <a:rPr b="1" lang="en-US" sz="750" spc="-1" strike="noStrike">
                <a:solidFill>
                  <a:srgbClr val="6b7280"/>
                </a:solidFill>
                <a:latin typeface="Calibri"/>
              </a:rPr>
              <a:t>Post-fall</a:t>
            </a:r>
            <a:endParaRPr b="0" lang="en-US" sz="750" spc="-1" strike="noStrike">
              <a:solidFill>
                <a:srgbClr val="ffffff"/>
              </a:solidFill>
              <a:latin typeface="Arial"/>
            </a:endParaRPr>
          </a:p>
          <a:p>
            <a:pPr>
              <a:lnSpc>
                <a:spcPct val="100000"/>
              </a:lnSpc>
            </a:pPr>
            <a:r>
              <a:rPr b="1" lang="en-US" sz="750" spc="-1" strike="noStrike">
                <a:solidFill>
                  <a:srgbClr val="6b7280"/>
                </a:solidFill>
                <a:latin typeface="Calibri"/>
              </a:rPr>
              <a:t>Stillness (3.5–5s)</a:t>
            </a:r>
            <a:endParaRPr b="0" lang="en-US" sz="750" spc="-1" strike="noStrike">
              <a:solidFill>
                <a:srgbClr val="ffffff"/>
              </a:solidFill>
              <a:latin typeface="Arial"/>
            </a:endParaRPr>
          </a:p>
        </p:txBody>
      </p:sp>
      <p:sp>
        <p:nvSpPr>
          <p:cNvPr id="2482" name="post_dsc 2"/>
          <p:cNvSpPr/>
          <p:nvPr/>
        </p:nvSpPr>
        <p:spPr>
          <a:xfrm>
            <a:off x="6853320" y="4645080"/>
            <a:ext cx="1878480" cy="145440"/>
          </a:xfrm>
          <a:prstGeom prst="rect">
            <a:avLst/>
          </a:prstGeom>
          <a:noFill/>
          <a:ln w="0">
            <a:noFill/>
          </a:ln>
        </p:spPr>
        <p:style>
          <a:lnRef idx="0"/>
          <a:fillRef idx="0"/>
          <a:effectRef idx="0"/>
          <a:fontRef idx="minor"/>
        </p:style>
        <p:txBody>
          <a:bodyPr lIns="0" rIns="0" tIns="0" bIns="0" anchor="t">
            <a:normAutofit fontScale="75000"/>
          </a:bodyPr>
          <a:p>
            <a:pPr>
              <a:lnSpc>
                <a:spcPct val="100000"/>
              </a:lnSpc>
            </a:pPr>
            <a:r>
              <a:rPr b="0" lang="en-US" sz="720" spc="-1" strike="noStrike">
                <a:solidFill>
                  <a:srgbClr val="c8d8e8"/>
                </a:solidFill>
                <a:latin typeface="Calibri"/>
              </a:rPr>
              <a:t>Abrupt near-total darkness. Person lying still, velocity = 0 Hz. Bright burst → immediate black = the classifier trigger.</a:t>
            </a:r>
            <a:endParaRPr b="0" lang="en-US" sz="72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94"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01 — HISTORY OF WI-FI SENSING</a:t>
            </a:r>
            <a:endParaRPr b="0" lang="en-US" sz="750" spc="-1" strike="noStrike">
              <a:solidFill>
                <a:srgbClr val="ffffff"/>
              </a:solidFill>
              <a:latin typeface="Arial"/>
            </a:endParaRPr>
          </a:p>
        </p:txBody>
      </p:sp>
      <p:sp>
        <p:nvSpPr>
          <p:cNvPr id="95"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History of Wi-Fi Sensing</a:t>
            </a:r>
            <a:endParaRPr b="0" lang="en-US" sz="2600" spc="-1" strike="noStrike">
              <a:solidFill>
                <a:srgbClr val="ffffff"/>
              </a:solidFill>
              <a:latin typeface="Arial"/>
            </a:endParaRPr>
          </a:p>
        </p:txBody>
      </p:sp>
      <p:sp>
        <p:nvSpPr>
          <p:cNvPr id="96"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97" name="Shape 4"/>
          <p:cNvSpPr/>
          <p:nvPr/>
        </p:nvSpPr>
        <p:spPr>
          <a:xfrm>
            <a:off x="1737360" y="1234440"/>
            <a:ext cx="34560" cy="33811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8" name="Shape 5"/>
          <p:cNvSpPr/>
          <p:nvPr/>
        </p:nvSpPr>
        <p:spPr>
          <a:xfrm>
            <a:off x="1572840" y="125280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99" name="Text 6"/>
          <p:cNvSpPr/>
          <p:nvPr/>
        </p:nvSpPr>
        <p:spPr>
          <a:xfrm>
            <a:off x="1572840" y="125280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2002</a:t>
            </a:r>
            <a:endParaRPr b="0" lang="en-US" sz="650" spc="-1" strike="noStrike">
              <a:solidFill>
                <a:srgbClr val="ffffff"/>
              </a:solidFill>
              <a:latin typeface="Arial"/>
            </a:endParaRPr>
          </a:p>
        </p:txBody>
      </p:sp>
      <p:sp>
        <p:nvSpPr>
          <p:cNvPr id="100" name="Text 7"/>
          <p:cNvSpPr/>
          <p:nvPr/>
        </p:nvSpPr>
        <p:spPr>
          <a:xfrm>
            <a:off x="2030040" y="123444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MIT Lincoln Lab's DETO — radar-inspired passive RF sensing research begins</a:t>
            </a:r>
            <a:endParaRPr b="0" lang="en-US" sz="1100" spc="-1" strike="noStrike">
              <a:solidFill>
                <a:srgbClr val="ffffff"/>
              </a:solidFill>
              <a:latin typeface="Arial"/>
            </a:endParaRPr>
          </a:p>
        </p:txBody>
      </p:sp>
      <p:sp>
        <p:nvSpPr>
          <p:cNvPr id="101" name="Shape 8"/>
          <p:cNvSpPr/>
          <p:nvPr/>
        </p:nvSpPr>
        <p:spPr>
          <a:xfrm>
            <a:off x="1572840" y="169632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2" name="Text 9"/>
          <p:cNvSpPr/>
          <p:nvPr/>
        </p:nvSpPr>
        <p:spPr>
          <a:xfrm>
            <a:off x="1572840" y="169632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2008</a:t>
            </a:r>
            <a:endParaRPr b="0" lang="en-US" sz="650" spc="-1" strike="noStrike">
              <a:solidFill>
                <a:srgbClr val="ffffff"/>
              </a:solidFill>
              <a:latin typeface="Arial"/>
            </a:endParaRPr>
          </a:p>
        </p:txBody>
      </p:sp>
      <p:sp>
        <p:nvSpPr>
          <p:cNvPr id="103" name="Text 10"/>
          <p:cNvSpPr/>
          <p:nvPr/>
        </p:nvSpPr>
        <p:spPr>
          <a:xfrm>
            <a:off x="2030040" y="167796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WiSee / Soli predecessors — gesture recognition via Doppler shifts</a:t>
            </a:r>
            <a:endParaRPr b="0" lang="en-US" sz="1100" spc="-1" strike="noStrike">
              <a:solidFill>
                <a:srgbClr val="ffffff"/>
              </a:solidFill>
              <a:latin typeface="Arial"/>
            </a:endParaRPr>
          </a:p>
        </p:txBody>
      </p:sp>
      <p:sp>
        <p:nvSpPr>
          <p:cNvPr id="104" name="Shape 11"/>
          <p:cNvSpPr/>
          <p:nvPr/>
        </p:nvSpPr>
        <p:spPr>
          <a:xfrm>
            <a:off x="1572840" y="213984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5" name="Text 12"/>
          <p:cNvSpPr/>
          <p:nvPr/>
        </p:nvSpPr>
        <p:spPr>
          <a:xfrm>
            <a:off x="1572840" y="213984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2011</a:t>
            </a:r>
            <a:endParaRPr b="0" lang="en-US" sz="650" spc="-1" strike="noStrike">
              <a:solidFill>
                <a:srgbClr val="ffffff"/>
              </a:solidFill>
              <a:latin typeface="Arial"/>
            </a:endParaRPr>
          </a:p>
        </p:txBody>
      </p:sp>
      <p:sp>
        <p:nvSpPr>
          <p:cNvPr id="106" name="Text 13"/>
          <p:cNvSpPr/>
          <p:nvPr/>
        </p:nvSpPr>
        <p:spPr>
          <a:xfrm>
            <a:off x="2030040" y="212148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FILA &amp; PADS: first published CSI-based indoor localization papers</a:t>
            </a:r>
            <a:endParaRPr b="0" lang="en-US" sz="1100" spc="-1" strike="noStrike">
              <a:solidFill>
                <a:srgbClr val="ffffff"/>
              </a:solidFill>
              <a:latin typeface="Arial"/>
            </a:endParaRPr>
          </a:p>
        </p:txBody>
      </p:sp>
      <p:sp>
        <p:nvSpPr>
          <p:cNvPr id="107" name="Shape 14"/>
          <p:cNvSpPr/>
          <p:nvPr/>
        </p:nvSpPr>
        <p:spPr>
          <a:xfrm>
            <a:off x="1572840" y="258336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08" name="Text 15"/>
          <p:cNvSpPr/>
          <p:nvPr/>
        </p:nvSpPr>
        <p:spPr>
          <a:xfrm>
            <a:off x="1572840" y="258336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2015</a:t>
            </a:r>
            <a:endParaRPr b="0" lang="en-US" sz="650" spc="-1" strike="noStrike">
              <a:solidFill>
                <a:srgbClr val="ffffff"/>
              </a:solidFill>
              <a:latin typeface="Arial"/>
            </a:endParaRPr>
          </a:p>
        </p:txBody>
      </p:sp>
      <p:sp>
        <p:nvSpPr>
          <p:cNvPr id="109" name="Text 16"/>
          <p:cNvSpPr/>
          <p:nvPr/>
        </p:nvSpPr>
        <p:spPr>
          <a:xfrm>
            <a:off x="2030040" y="256500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WiGest (Abdelnasser et al., INFOCOM) — gesture recognition with commodity Wi-Fi NIC</a:t>
            </a:r>
            <a:endParaRPr b="0" lang="en-US" sz="1100" spc="-1" strike="noStrike">
              <a:solidFill>
                <a:srgbClr val="ffffff"/>
              </a:solidFill>
              <a:latin typeface="Arial"/>
            </a:endParaRPr>
          </a:p>
        </p:txBody>
      </p:sp>
      <p:sp>
        <p:nvSpPr>
          <p:cNvPr id="110" name="Shape 17"/>
          <p:cNvSpPr/>
          <p:nvPr/>
        </p:nvSpPr>
        <p:spPr>
          <a:xfrm>
            <a:off x="1572840" y="302652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1" name="Text 18"/>
          <p:cNvSpPr/>
          <p:nvPr/>
        </p:nvSpPr>
        <p:spPr>
          <a:xfrm>
            <a:off x="1572840" y="302652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2015–18</a:t>
            </a:r>
            <a:endParaRPr b="0" lang="en-US" sz="650" spc="-1" strike="noStrike">
              <a:solidFill>
                <a:srgbClr val="ffffff"/>
              </a:solidFill>
              <a:latin typeface="Arial"/>
            </a:endParaRPr>
          </a:p>
        </p:txBody>
      </p:sp>
      <p:sp>
        <p:nvSpPr>
          <p:cNvPr id="112" name="Text 19"/>
          <p:cNvSpPr/>
          <p:nvPr/>
        </p:nvSpPr>
        <p:spPr>
          <a:xfrm>
            <a:off x="2030040" y="300852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Academic explosion — breathing detection, fall detection, people counting</a:t>
            </a:r>
            <a:endParaRPr b="0" lang="en-US" sz="1100" spc="-1" strike="noStrike">
              <a:solidFill>
                <a:srgbClr val="ffffff"/>
              </a:solidFill>
              <a:latin typeface="Arial"/>
            </a:endParaRPr>
          </a:p>
        </p:txBody>
      </p:sp>
      <p:sp>
        <p:nvSpPr>
          <p:cNvPr id="113" name="Shape 20"/>
          <p:cNvSpPr/>
          <p:nvPr/>
        </p:nvSpPr>
        <p:spPr>
          <a:xfrm>
            <a:off x="1572840" y="347004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4" name="Text 21"/>
          <p:cNvSpPr/>
          <p:nvPr/>
        </p:nvSpPr>
        <p:spPr>
          <a:xfrm>
            <a:off x="1572840" y="347004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2017</a:t>
            </a:r>
            <a:endParaRPr b="0" lang="en-US" sz="650" spc="-1" strike="noStrike">
              <a:solidFill>
                <a:srgbClr val="ffffff"/>
              </a:solidFill>
              <a:latin typeface="Arial"/>
            </a:endParaRPr>
          </a:p>
        </p:txBody>
      </p:sp>
      <p:sp>
        <p:nvSpPr>
          <p:cNvPr id="115" name="Text 22"/>
          <p:cNvSpPr/>
          <p:nvPr/>
        </p:nvSpPr>
        <p:spPr>
          <a:xfrm>
            <a:off x="2030040" y="345204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Proprietary commercial chips: Cognitive Systems (Aura), Aerial</a:t>
            </a:r>
            <a:endParaRPr b="0" lang="en-US" sz="1100" spc="-1" strike="noStrike">
              <a:solidFill>
                <a:srgbClr val="ffffff"/>
              </a:solidFill>
              <a:latin typeface="Arial"/>
            </a:endParaRPr>
          </a:p>
        </p:txBody>
      </p:sp>
      <p:sp>
        <p:nvSpPr>
          <p:cNvPr id="116" name="Shape 23"/>
          <p:cNvSpPr/>
          <p:nvPr/>
        </p:nvSpPr>
        <p:spPr>
          <a:xfrm>
            <a:off x="1572840" y="3913560"/>
            <a:ext cx="363600" cy="23544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17" name="Text 24"/>
          <p:cNvSpPr/>
          <p:nvPr/>
        </p:nvSpPr>
        <p:spPr>
          <a:xfrm>
            <a:off x="1572840" y="391356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2020</a:t>
            </a:r>
            <a:endParaRPr b="0" lang="en-US" sz="650" spc="-1" strike="noStrike">
              <a:solidFill>
                <a:srgbClr val="ffffff"/>
              </a:solidFill>
              <a:latin typeface="Arial"/>
            </a:endParaRPr>
          </a:p>
        </p:txBody>
      </p:sp>
      <p:sp>
        <p:nvSpPr>
          <p:cNvPr id="118" name="Text 25"/>
          <p:cNvSpPr/>
          <p:nvPr/>
        </p:nvSpPr>
        <p:spPr>
          <a:xfrm>
            <a:off x="2030040" y="389520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00" spc="-1" strike="noStrike">
                <a:solidFill>
                  <a:srgbClr val="e8f4fd"/>
                </a:solidFill>
                <a:latin typeface="Calibri"/>
              </a:rPr>
              <a:t>IEEE TGbf task group formed — standardization begins</a:t>
            </a:r>
            <a:endParaRPr b="0" lang="en-US" sz="1100" spc="-1" strike="noStrike">
              <a:solidFill>
                <a:srgbClr val="ffffff"/>
              </a:solidFill>
              <a:latin typeface="Arial"/>
            </a:endParaRPr>
          </a:p>
        </p:txBody>
      </p:sp>
      <p:sp>
        <p:nvSpPr>
          <p:cNvPr id="119" name="Shape 26"/>
          <p:cNvSpPr/>
          <p:nvPr/>
        </p:nvSpPr>
        <p:spPr>
          <a:xfrm>
            <a:off x="1572840" y="4357080"/>
            <a:ext cx="363600" cy="2354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20" name="Text 27"/>
          <p:cNvSpPr/>
          <p:nvPr/>
        </p:nvSpPr>
        <p:spPr>
          <a:xfrm>
            <a:off x="1572840" y="4357080"/>
            <a:ext cx="363600" cy="23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650" spc="-1" strike="noStrike">
                <a:solidFill>
                  <a:srgbClr val="0a0f1a"/>
                </a:solidFill>
                <a:latin typeface="Calibri"/>
              </a:rPr>
              <a:t>2025</a:t>
            </a:r>
            <a:endParaRPr b="0" lang="en-US" sz="650" spc="-1" strike="noStrike">
              <a:solidFill>
                <a:srgbClr val="ffffff"/>
              </a:solidFill>
              <a:latin typeface="Arial"/>
            </a:endParaRPr>
          </a:p>
        </p:txBody>
      </p:sp>
      <p:sp>
        <p:nvSpPr>
          <p:cNvPr id="121" name="Text 28"/>
          <p:cNvSpPr/>
          <p:nvPr/>
        </p:nvSpPr>
        <p:spPr>
          <a:xfrm>
            <a:off x="2030040" y="4338720"/>
            <a:ext cx="667296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ff9d"/>
                </a:solidFill>
                <a:latin typeface="Calibri"/>
              </a:rPr>
              <a:t>IEEE 802.11bf ratified — 26 September 2025 ★</a:t>
            </a:r>
            <a:endParaRPr b="0" lang="en-US" sz="11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23"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02 — HOW WI-FI SENSING WORKS</a:t>
            </a:r>
            <a:endParaRPr b="0" lang="en-US" sz="750" spc="-1" strike="noStrike">
              <a:solidFill>
                <a:srgbClr val="ffffff"/>
              </a:solidFill>
              <a:latin typeface="Arial"/>
            </a:endParaRPr>
          </a:p>
        </p:txBody>
      </p:sp>
      <p:sp>
        <p:nvSpPr>
          <p:cNvPr id="124"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How Wi-Fi Sensing Works</a:t>
            </a:r>
            <a:endParaRPr b="0" lang="en-US" sz="2600" spc="-1" strike="noStrike">
              <a:solidFill>
                <a:srgbClr val="ffffff"/>
              </a:solidFill>
              <a:latin typeface="Arial"/>
            </a:endParaRPr>
          </a:p>
        </p:txBody>
      </p:sp>
      <p:sp>
        <p:nvSpPr>
          <p:cNvPr id="125"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26" name="Shape 4"/>
          <p:cNvSpPr/>
          <p:nvPr/>
        </p:nvSpPr>
        <p:spPr>
          <a:xfrm>
            <a:off x="320040" y="1261800"/>
            <a:ext cx="2741040" cy="339948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27" name="Shape 5"/>
          <p:cNvSpPr/>
          <p:nvPr/>
        </p:nvSpPr>
        <p:spPr>
          <a:xfrm>
            <a:off x="320040" y="1261800"/>
            <a:ext cx="2741040" cy="5256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28" name="Text 6"/>
          <p:cNvSpPr/>
          <p:nvPr/>
        </p:nvSpPr>
        <p:spPr>
          <a:xfrm>
            <a:off x="429840" y="1371600"/>
            <a:ext cx="252144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300" spc="-1" strike="noStrike">
                <a:solidFill>
                  <a:srgbClr val="00d4ff"/>
                </a:solidFill>
                <a:latin typeface="Calibri"/>
              </a:rPr>
              <a:t>RF Multipath Environment</a:t>
            </a:r>
            <a:endParaRPr b="0" lang="en-US" sz="1300" spc="-1" strike="noStrike">
              <a:solidFill>
                <a:srgbClr val="ffffff"/>
              </a:solidFill>
              <a:latin typeface="Arial"/>
            </a:endParaRPr>
          </a:p>
        </p:txBody>
      </p:sp>
      <p:sp>
        <p:nvSpPr>
          <p:cNvPr id="129" name="Text 7"/>
          <p:cNvSpPr/>
          <p:nvPr/>
        </p:nvSpPr>
        <p:spPr>
          <a:xfrm>
            <a:off x="429840" y="1828800"/>
            <a:ext cx="2521440" cy="2741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100" spc="-1" strike="noStrike">
                <a:solidFill>
                  <a:srgbClr val="e8f4fd"/>
                </a:solidFill>
                <a:latin typeface="Calibri"/>
              </a:rPr>
              <a:t>Every object reflects, absorbs, and scatters Wi-Fi signals. Moving objects alter the multipath propagation profile in real-time. The channel itself becomes a distributed sensor — no additional hardware needed.</a:t>
            </a:r>
            <a:endParaRPr b="0" lang="en-US" sz="1100" spc="-1" strike="noStrike">
              <a:solidFill>
                <a:srgbClr val="ffffff"/>
              </a:solidFill>
              <a:latin typeface="Arial"/>
            </a:endParaRPr>
          </a:p>
        </p:txBody>
      </p:sp>
      <p:sp>
        <p:nvSpPr>
          <p:cNvPr id="130" name="Shape 8"/>
          <p:cNvSpPr/>
          <p:nvPr/>
        </p:nvSpPr>
        <p:spPr>
          <a:xfrm>
            <a:off x="3182040" y="1261800"/>
            <a:ext cx="2741040" cy="339948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1" name="Shape 9"/>
          <p:cNvSpPr/>
          <p:nvPr/>
        </p:nvSpPr>
        <p:spPr>
          <a:xfrm>
            <a:off x="3182040" y="1261800"/>
            <a:ext cx="2741040" cy="52560"/>
          </a:xfrm>
          <a:prstGeom prst="rect">
            <a:avLst/>
          </a:prstGeom>
          <a:solidFill>
            <a:srgbClr val="00ff9d"/>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32" name="Text 10"/>
          <p:cNvSpPr/>
          <p:nvPr/>
        </p:nvSpPr>
        <p:spPr>
          <a:xfrm>
            <a:off x="3291840" y="1371600"/>
            <a:ext cx="252144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300" spc="-1" strike="noStrike">
                <a:solidFill>
                  <a:srgbClr val="00ff9d"/>
                </a:solidFill>
                <a:latin typeface="Calibri"/>
              </a:rPr>
              <a:t>CSI vs RSSI</a:t>
            </a:r>
            <a:endParaRPr b="0" lang="en-US" sz="1300" spc="-1" strike="noStrike">
              <a:solidFill>
                <a:srgbClr val="ffffff"/>
              </a:solidFill>
              <a:latin typeface="Arial"/>
            </a:endParaRPr>
          </a:p>
        </p:txBody>
      </p:sp>
      <p:sp>
        <p:nvSpPr>
          <p:cNvPr id="133" name="Text 11"/>
          <p:cNvSpPr/>
          <p:nvPr/>
        </p:nvSpPr>
        <p:spPr>
          <a:xfrm>
            <a:off x="3291840" y="1828800"/>
            <a:ext cx="2521440" cy="2741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100" spc="-1" strike="noStrike">
                <a:solidFill>
                  <a:srgbClr val="e8f4fd"/>
                </a:solidFill>
                <a:latin typeface="Calibri"/>
              </a:rPr>
              <a:t>RSSI is a single scalar. CSI (Channel State Information) exposes per-subcarrier complex amplitude &amp; phase: H[Nrx × Ntx × Nsc] per packet — typically 200+ independent measurements per frame.</a:t>
            </a:r>
            <a:endParaRPr b="0" lang="en-US" sz="1100" spc="-1" strike="noStrike">
              <a:solidFill>
                <a:srgbClr val="ffffff"/>
              </a:solidFill>
              <a:latin typeface="Arial"/>
            </a:endParaRPr>
          </a:p>
        </p:txBody>
      </p:sp>
      <p:sp>
        <p:nvSpPr>
          <p:cNvPr id="134" name="Shape 12"/>
          <p:cNvSpPr/>
          <p:nvPr/>
        </p:nvSpPr>
        <p:spPr>
          <a:xfrm>
            <a:off x="6035040" y="1261800"/>
            <a:ext cx="2741040" cy="3399480"/>
          </a:xfrm>
          <a:prstGeom prst="rect">
            <a:avLst/>
          </a:prstGeom>
          <a:solidFill>
            <a:srgbClr val="112240"/>
          </a:solidFill>
          <a:ln w="1905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35" name="Shape 13"/>
          <p:cNvSpPr/>
          <p:nvPr/>
        </p:nvSpPr>
        <p:spPr>
          <a:xfrm>
            <a:off x="6035040" y="1261800"/>
            <a:ext cx="2741040" cy="52560"/>
          </a:xfrm>
          <a:prstGeom prst="rect">
            <a:avLst/>
          </a:prstGeom>
          <a:solidFill>
            <a:srgbClr val="7b61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136" name="Text 14"/>
          <p:cNvSpPr/>
          <p:nvPr/>
        </p:nvSpPr>
        <p:spPr>
          <a:xfrm>
            <a:off x="6144840" y="1371600"/>
            <a:ext cx="2521440" cy="38196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1300" spc="-1" strike="noStrike">
                <a:solidFill>
                  <a:srgbClr val="7b61ff"/>
                </a:solidFill>
                <a:latin typeface="Calibri"/>
              </a:rPr>
              <a:t>Sensing Signal Chain</a:t>
            </a:r>
            <a:endParaRPr b="0" lang="en-US" sz="1300" spc="-1" strike="noStrike">
              <a:solidFill>
                <a:srgbClr val="ffffff"/>
              </a:solidFill>
              <a:latin typeface="Arial"/>
            </a:endParaRPr>
          </a:p>
        </p:txBody>
      </p:sp>
      <p:sp>
        <p:nvSpPr>
          <p:cNvPr id="137" name="Text 15"/>
          <p:cNvSpPr/>
          <p:nvPr/>
        </p:nvSpPr>
        <p:spPr>
          <a:xfrm>
            <a:off x="6144840" y="1828800"/>
            <a:ext cx="2521440" cy="2741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1100" spc="-1" strike="noStrike">
                <a:solidFill>
                  <a:srgbClr val="e8f4fd"/>
                </a:solidFill>
                <a:latin typeface="Calibri"/>
              </a:rPr>
              <a:t>Tx NDP → air channel H(f,t) perturbed by scene → Rx captures CSI matrix → feature extraction (FFT, Doppler, PCA) → ML/DSP inference → human-interpretable output (presence, vitals, gesture).</a:t>
            </a:r>
            <a:endParaRPr b="0" lang="en-US" sz="11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39"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02 — HOW WI-FI SENSING WORKS</a:t>
            </a:r>
            <a:endParaRPr b="0" lang="en-US" sz="750" spc="-1" strike="noStrike">
              <a:solidFill>
                <a:srgbClr val="ffffff"/>
              </a:solidFill>
              <a:latin typeface="Arial"/>
            </a:endParaRPr>
          </a:p>
        </p:txBody>
      </p:sp>
      <p:sp>
        <p:nvSpPr>
          <p:cNvPr id="140"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Channel State Information (CSI): The Sensing Primitive</a:t>
            </a:r>
            <a:endParaRPr b="0" lang="en-US" sz="2600" spc="-1" strike="noStrike">
              <a:solidFill>
                <a:srgbClr val="ffffff"/>
              </a:solidFill>
              <a:latin typeface="Arial"/>
            </a:endParaRPr>
          </a:p>
        </p:txBody>
      </p:sp>
      <p:sp>
        <p:nvSpPr>
          <p:cNvPr id="141"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42" name="Text 4"/>
          <p:cNvSpPr/>
          <p:nvPr/>
        </p:nvSpPr>
        <p:spPr>
          <a:xfrm>
            <a:off x="320040" y="1234440"/>
            <a:ext cx="8410320" cy="2905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950" spc="-1" strike="noStrike">
                <a:solidFill>
                  <a:srgbClr val="8899aa"/>
                </a:solidFill>
                <a:latin typeface="Calibri"/>
              </a:rPr>
              <a:t>802.11ax/bf uses 234 data subcarriers at 20 MHz. SMR reports Ng-grouped HE-LTF estimates — not one per subcarrier. At Ng=4: ~60 groups/stream.</a:t>
            </a:r>
            <a:endParaRPr b="0" lang="en-US" sz="950" spc="-1" strike="noStrike">
              <a:solidFill>
                <a:srgbClr val="ffffff"/>
              </a:solidFill>
              <a:latin typeface="Arial"/>
            </a:endParaRPr>
          </a:p>
        </p:txBody>
      </p:sp>
      <p:sp>
        <p:nvSpPr>
          <p:cNvPr id="143" name="Shape 5"/>
          <p:cNvSpPr/>
          <p:nvPr/>
        </p:nvSpPr>
        <p:spPr>
          <a:xfrm>
            <a:off x="4526280" y="1554480"/>
            <a:ext cx="34560" cy="3344400"/>
          </a:xfrm>
          <a:prstGeom prst="rect">
            <a:avLst/>
          </a:prstGeom>
          <a:solidFill>
            <a:srgbClr val="1a2a3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4" name="Shape 6"/>
          <p:cNvSpPr/>
          <p:nvPr/>
        </p:nvSpPr>
        <p:spPr>
          <a:xfrm>
            <a:off x="320040" y="1554480"/>
            <a:ext cx="4131000" cy="1387800"/>
          </a:xfrm>
          <a:prstGeom prst="rect">
            <a:avLst/>
          </a:prstGeom>
          <a:solidFill>
            <a:srgbClr val="0a0f1a"/>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5" name="Text 7"/>
          <p:cNvSpPr/>
          <p:nvPr/>
        </p:nvSpPr>
        <p:spPr>
          <a:xfrm>
            <a:off x="384120" y="1609200"/>
            <a:ext cx="4002840" cy="1259640"/>
          </a:xfrm>
          <a:prstGeom prst="rect">
            <a:avLst/>
          </a:prstGeom>
          <a:noFill/>
          <a:ln w="0">
            <a:noFill/>
          </a:ln>
        </p:spPr>
        <p:style>
          <a:lnRef idx="0"/>
          <a:fillRef idx="0"/>
          <a:effectRef idx="0"/>
          <a:fontRef idx="minor"/>
        </p:style>
        <p:txBody>
          <a:bodyPr lIns="50760" rIns="50760" tIns="50760" bIns="50760" anchor="ctr">
            <a:noAutofit/>
          </a:bodyPr>
          <a:p>
            <a:pPr defTabSz="914400">
              <a:lnSpc>
                <a:spcPct val="100000"/>
              </a:lnSpc>
              <a:tabLst>
                <a:tab algn="l" pos="0"/>
              </a:tabLst>
            </a:pPr>
            <a:r>
              <a:rPr b="0" lang="en-US" sz="950" spc="-1" strike="noStrike">
                <a:solidFill>
                  <a:srgbClr val="00d4ff"/>
                </a:solidFill>
                <a:latin typeface="Courier New"/>
                <a:ea typeface="Courier New"/>
              </a:rPr>
              <a:t>  </a:t>
            </a:r>
            <a:r>
              <a:rPr b="0" lang="en-US" sz="950" spc="-1" strike="noStrike">
                <a:solidFill>
                  <a:srgbClr val="00d4ff"/>
                </a:solidFill>
                <a:latin typeface="Courier New"/>
                <a:ea typeface="Courier New"/>
              </a:rPr>
              <a:t>TX1→ [H₁₁|∠φ₁₁]  [H₁₂|∠φ₁₂]  ...  [H₁ₙ|∠φ₁ₙ] →RX1</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00d4ff"/>
                </a:solidFill>
                <a:latin typeface="Courier New"/>
                <a:ea typeface="Courier New"/>
              </a:rPr>
              <a:t>  </a:t>
            </a:r>
            <a:r>
              <a:rPr b="0" lang="en-US" sz="950" spc="-1" strike="noStrike">
                <a:solidFill>
                  <a:srgbClr val="00d4ff"/>
                </a:solidFill>
                <a:latin typeface="Courier New"/>
                <a:ea typeface="Courier New"/>
              </a:rPr>
              <a:t>TX2→ [H₂₁|∠φ₂₁]  [H₂₂|∠φ₂₂]  ...  [H₂ₙ|∠φ₂ₙ] →RX2</a:t>
            </a:r>
            <a:endParaRPr b="0" lang="en-US" sz="950" spc="-1" strike="noStrike">
              <a:solidFill>
                <a:srgbClr val="ffffff"/>
              </a:solidFill>
              <a:latin typeface="Arial"/>
            </a:endParaRPr>
          </a:p>
          <a:p>
            <a:pPr defTabSz="914400">
              <a:lnSpc>
                <a:spcPct val="100000"/>
              </a:lnSpc>
              <a:tabLst>
                <a:tab algn="l" pos="0"/>
              </a:tabLst>
            </a:pPr>
            <a:r>
              <a:rPr b="0" lang="en-US" sz="950" spc="-1" strike="noStrike">
                <a:solidFill>
                  <a:srgbClr val="00d4ff"/>
                </a:solidFill>
                <a:latin typeface="Courier New"/>
                <a:ea typeface="Courier New"/>
              </a:rPr>
              <a:t>  </a:t>
            </a:r>
            <a:r>
              <a:rPr b="0" lang="en-US" sz="950" spc="-1" strike="noStrike">
                <a:solidFill>
                  <a:srgbClr val="00d4ff"/>
                </a:solidFill>
                <a:latin typeface="Courier New"/>
                <a:ea typeface="Courier New"/>
              </a:rPr>
              <a:t>TX3→ [H₃₁|∠φ₃₁]  [H₃₂|∠φ₃₂]  ...  [H₃ₙ|∠φ₃ₙ] →RX3</a:t>
            </a:r>
            <a:endParaRPr b="0" lang="en-US" sz="950" spc="-1" strike="noStrike">
              <a:solidFill>
                <a:srgbClr val="ffffff"/>
              </a:solidFill>
              <a:latin typeface="Arial"/>
            </a:endParaRPr>
          </a:p>
        </p:txBody>
      </p:sp>
      <p:sp>
        <p:nvSpPr>
          <p:cNvPr id="146" name="Shape 8"/>
          <p:cNvSpPr/>
          <p:nvPr/>
        </p:nvSpPr>
        <p:spPr>
          <a:xfrm>
            <a:off x="320040" y="3017520"/>
            <a:ext cx="1232280" cy="69264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47" name="Text 9"/>
          <p:cNvSpPr/>
          <p:nvPr/>
        </p:nvSpPr>
        <p:spPr>
          <a:xfrm>
            <a:off x="320040" y="3035880"/>
            <a:ext cx="123228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800" spc="-1" strike="noStrike">
                <a:solidFill>
                  <a:srgbClr val="00d4ff"/>
                </a:solidFill>
                <a:latin typeface="Calibri"/>
                <a:ea typeface="Calibri"/>
              </a:rPr>
              <a:t>3D</a:t>
            </a:r>
            <a:endParaRPr b="0" lang="en-US" sz="2800" spc="-1" strike="noStrike">
              <a:solidFill>
                <a:srgbClr val="ffffff"/>
              </a:solidFill>
              <a:latin typeface="Arial"/>
            </a:endParaRPr>
          </a:p>
        </p:txBody>
      </p:sp>
      <p:sp>
        <p:nvSpPr>
          <p:cNvPr id="148" name="Text 10"/>
          <p:cNvSpPr/>
          <p:nvPr/>
        </p:nvSpPr>
        <p:spPr>
          <a:xfrm>
            <a:off x="320040" y="3438000"/>
            <a:ext cx="1232280" cy="14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00d4ff"/>
                </a:solidFill>
                <a:latin typeface="Calibri"/>
              </a:rPr>
              <a:t>Tensor</a:t>
            </a:r>
            <a:endParaRPr b="0" lang="en-US" sz="850" spc="-1" strike="noStrike">
              <a:solidFill>
                <a:srgbClr val="ffffff"/>
              </a:solidFill>
              <a:latin typeface="Arial"/>
            </a:endParaRPr>
          </a:p>
        </p:txBody>
      </p:sp>
      <p:sp>
        <p:nvSpPr>
          <p:cNvPr id="149" name="Text 11"/>
          <p:cNvSpPr/>
          <p:nvPr/>
        </p:nvSpPr>
        <p:spPr>
          <a:xfrm>
            <a:off x="320040" y="3584520"/>
            <a:ext cx="1232280" cy="126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00" spc="-1" strike="noStrike">
                <a:solidFill>
                  <a:srgbClr val="8899aa"/>
                </a:solidFill>
                <a:latin typeface="Calibri"/>
              </a:rPr>
              <a:t>Time × Subcarriers × Pairs</a:t>
            </a:r>
            <a:endParaRPr b="0" lang="en-US" sz="700" spc="-1" strike="noStrike">
              <a:solidFill>
                <a:srgbClr val="ffffff"/>
              </a:solidFill>
              <a:latin typeface="Arial"/>
            </a:endParaRPr>
          </a:p>
        </p:txBody>
      </p:sp>
      <p:sp>
        <p:nvSpPr>
          <p:cNvPr id="150" name="Shape 12"/>
          <p:cNvSpPr/>
          <p:nvPr/>
        </p:nvSpPr>
        <p:spPr>
          <a:xfrm>
            <a:off x="1627560" y="3017520"/>
            <a:ext cx="1232280" cy="69264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1" name="Text 13"/>
          <p:cNvSpPr/>
          <p:nvPr/>
        </p:nvSpPr>
        <p:spPr>
          <a:xfrm>
            <a:off x="1627560" y="3035880"/>
            <a:ext cx="123228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800" spc="-1" strike="noStrike">
                <a:solidFill>
                  <a:srgbClr val="00ff9d"/>
                </a:solidFill>
                <a:latin typeface="Calibri"/>
                <a:ea typeface="Calibri"/>
              </a:rPr>
              <a:t>20–200</a:t>
            </a:r>
            <a:endParaRPr b="0" lang="en-US" sz="2800" spc="-1" strike="noStrike">
              <a:solidFill>
                <a:srgbClr val="ffffff"/>
              </a:solidFill>
              <a:latin typeface="Arial"/>
            </a:endParaRPr>
          </a:p>
        </p:txBody>
      </p:sp>
      <p:sp>
        <p:nvSpPr>
          <p:cNvPr id="152" name="Text 14"/>
          <p:cNvSpPr/>
          <p:nvPr/>
        </p:nvSpPr>
        <p:spPr>
          <a:xfrm>
            <a:off x="1627560" y="3438000"/>
            <a:ext cx="1232280" cy="14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00ff9d"/>
                </a:solidFill>
                <a:latin typeface="Calibri"/>
              </a:rPr>
              <a:t>Hz CSI rate</a:t>
            </a:r>
            <a:endParaRPr b="0" lang="en-US" sz="850" spc="-1" strike="noStrike">
              <a:solidFill>
                <a:srgbClr val="ffffff"/>
              </a:solidFill>
              <a:latin typeface="Arial"/>
            </a:endParaRPr>
          </a:p>
        </p:txBody>
      </p:sp>
      <p:sp>
        <p:nvSpPr>
          <p:cNvPr id="153" name="Text 15"/>
          <p:cNvSpPr/>
          <p:nvPr/>
        </p:nvSpPr>
        <p:spPr>
          <a:xfrm>
            <a:off x="1627560" y="3584520"/>
            <a:ext cx="1232280" cy="126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00" spc="-1" strike="noStrike">
                <a:solidFill>
                  <a:srgbClr val="8899aa"/>
                </a:solidFill>
                <a:latin typeface="Calibri"/>
              </a:rPr>
              <a:t>Up to 1kHz theoretical</a:t>
            </a:r>
            <a:endParaRPr b="0" lang="en-US" sz="700" spc="-1" strike="noStrike">
              <a:solidFill>
                <a:srgbClr val="ffffff"/>
              </a:solidFill>
              <a:latin typeface="Arial"/>
            </a:endParaRPr>
          </a:p>
        </p:txBody>
      </p:sp>
      <p:sp>
        <p:nvSpPr>
          <p:cNvPr id="154" name="Shape 16"/>
          <p:cNvSpPr/>
          <p:nvPr/>
        </p:nvSpPr>
        <p:spPr>
          <a:xfrm>
            <a:off x="2926080" y="3017520"/>
            <a:ext cx="1232280" cy="692640"/>
          </a:xfrm>
          <a:prstGeom prst="rect">
            <a:avLst/>
          </a:prstGeom>
          <a:solidFill>
            <a:srgbClr val="060c15"/>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5" name="Text 17"/>
          <p:cNvSpPr/>
          <p:nvPr/>
        </p:nvSpPr>
        <p:spPr>
          <a:xfrm>
            <a:off x="2926080" y="3035880"/>
            <a:ext cx="1232280" cy="4003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800" spc="-1" strike="noStrike">
                <a:solidFill>
                  <a:srgbClr val="ffb830"/>
                </a:solidFill>
                <a:latin typeface="Calibri"/>
                <a:ea typeface="Calibri"/>
              </a:rPr>
              <a:t>~</a:t>
            </a:r>
            <a:r>
              <a:rPr b="1" lang="en-US" sz="2200" spc="-1" strike="noStrike">
                <a:solidFill>
                  <a:srgbClr val="ffb830"/>
                </a:solidFill>
                <a:latin typeface="Calibri"/>
                <a:ea typeface="Calibri"/>
              </a:rPr>
              <a:t>60–250</a:t>
            </a:r>
            <a:endParaRPr b="0" lang="en-US" sz="2200" spc="-1" strike="noStrike">
              <a:solidFill>
                <a:srgbClr val="ffffff"/>
              </a:solidFill>
              <a:latin typeface="Arial"/>
            </a:endParaRPr>
          </a:p>
        </p:txBody>
      </p:sp>
      <p:sp>
        <p:nvSpPr>
          <p:cNvPr id="156" name="Text 18"/>
          <p:cNvSpPr/>
          <p:nvPr/>
        </p:nvSpPr>
        <p:spPr>
          <a:xfrm>
            <a:off x="2926080" y="3438000"/>
            <a:ext cx="1232280" cy="14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850" spc="-1" strike="noStrike">
                <a:solidFill>
                  <a:srgbClr val="ffb830"/>
                </a:solidFill>
                <a:latin typeface="Calibri"/>
              </a:rPr>
              <a:t>SMR groups Ng=4</a:t>
            </a:r>
            <a:endParaRPr b="0" lang="en-US" sz="850" spc="-1" strike="noStrike">
              <a:solidFill>
                <a:srgbClr val="ffffff"/>
              </a:solidFill>
              <a:latin typeface="Arial"/>
            </a:endParaRPr>
          </a:p>
        </p:txBody>
      </p:sp>
      <p:sp>
        <p:nvSpPr>
          <p:cNvPr id="157" name="Text 19"/>
          <p:cNvSpPr/>
          <p:nvPr/>
        </p:nvSpPr>
        <p:spPr>
          <a:xfrm>
            <a:off x="2926080" y="3620520"/>
            <a:ext cx="1232280" cy="126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00" spc="-1" strike="noStrike">
                <a:solidFill>
                  <a:srgbClr val="8899aa"/>
                </a:solidFill>
                <a:latin typeface="Calibri"/>
              </a:rPr>
              <a:t>Physical 234–996 · Ng-grouped</a:t>
            </a:r>
            <a:endParaRPr b="0" lang="en-US" sz="700" spc="-1" strike="noStrike">
              <a:solidFill>
                <a:srgbClr val="ffffff"/>
              </a:solidFill>
              <a:latin typeface="Arial"/>
            </a:endParaRPr>
          </a:p>
        </p:txBody>
      </p:sp>
      <p:sp>
        <p:nvSpPr>
          <p:cNvPr id="158" name="Shape 20"/>
          <p:cNvSpPr/>
          <p:nvPr/>
        </p:nvSpPr>
        <p:spPr>
          <a:xfrm>
            <a:off x="320040" y="4055400"/>
            <a:ext cx="4021560" cy="286200"/>
          </a:xfrm>
          <a:prstGeom prst="rect">
            <a:avLst/>
          </a:prstGeom>
          <a:solidFill>
            <a:srgbClr val="11224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59" name="Shape 21"/>
          <p:cNvSpPr/>
          <p:nvPr/>
        </p:nvSpPr>
        <p:spPr>
          <a:xfrm>
            <a:off x="320040" y="4091400"/>
            <a:ext cx="52560" cy="2354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0" name="Text 22"/>
          <p:cNvSpPr/>
          <p:nvPr/>
        </p:nvSpPr>
        <p:spPr>
          <a:xfrm>
            <a:off x="457200" y="4109760"/>
            <a:ext cx="3911400" cy="180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e8f4fd"/>
                </a:solidFill>
                <a:latin typeface="Calibri"/>
              </a:rPr>
              <a:t>Motion changes H in real-time → track |H| and ∠H → presence, vitals, gesture.</a:t>
            </a:r>
            <a:endParaRPr b="0" lang="en-US" sz="900" spc="-1" strike="noStrike">
              <a:solidFill>
                <a:srgbClr val="ffffff"/>
              </a:solidFill>
              <a:latin typeface="Arial"/>
            </a:endParaRPr>
          </a:p>
        </p:txBody>
      </p:sp>
      <p:sp>
        <p:nvSpPr>
          <p:cNvPr id="161" name="Text 23"/>
          <p:cNvSpPr/>
          <p:nvPr/>
        </p:nvSpPr>
        <p:spPr>
          <a:xfrm>
            <a:off x="4645080" y="1554480"/>
            <a:ext cx="420408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d4ff"/>
                </a:solidFill>
                <a:latin typeface="Calibri"/>
              </a:rPr>
              <a:t>How the HE-LTF extracts H:</a:t>
            </a:r>
            <a:endParaRPr b="0" lang="en-US" sz="1100" spc="-1" strike="noStrike">
              <a:solidFill>
                <a:srgbClr val="ffffff"/>
              </a:solidFill>
              <a:latin typeface="Arial"/>
            </a:endParaRPr>
          </a:p>
        </p:txBody>
      </p:sp>
      <p:sp>
        <p:nvSpPr>
          <p:cNvPr id="162" name="Shape 24"/>
          <p:cNvSpPr/>
          <p:nvPr/>
        </p:nvSpPr>
        <p:spPr>
          <a:xfrm>
            <a:off x="4645080" y="1828800"/>
            <a:ext cx="473400" cy="564840"/>
          </a:xfrm>
          <a:prstGeom prst="rect">
            <a:avLst/>
          </a:prstGeom>
          <a:solidFill>
            <a:srgbClr val="151528"/>
          </a:solidFill>
          <a:ln w="6350">
            <a:solidFill>
              <a:srgbClr val="444488"/>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3" name="Text 25"/>
          <p:cNvSpPr/>
          <p:nvPr/>
        </p:nvSpPr>
        <p:spPr>
          <a:xfrm>
            <a:off x="4672440" y="1847160"/>
            <a:ext cx="427680" cy="5097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50" spc="-1" strike="noStrike">
                <a:solidFill>
                  <a:srgbClr val="555577"/>
                </a:solidFill>
                <a:latin typeface="Calibri"/>
              </a:rPr>
              <a:t>L-STF</a:t>
            </a:r>
            <a:endParaRPr b="0" lang="en-US" sz="750" spc="-1" strike="noStrike">
              <a:solidFill>
                <a:srgbClr val="ffffff"/>
              </a:solidFill>
              <a:latin typeface="Arial"/>
            </a:endParaRPr>
          </a:p>
        </p:txBody>
      </p:sp>
      <p:sp>
        <p:nvSpPr>
          <p:cNvPr id="164" name="Shape 26"/>
          <p:cNvSpPr/>
          <p:nvPr/>
        </p:nvSpPr>
        <p:spPr>
          <a:xfrm>
            <a:off x="5157360" y="1828800"/>
            <a:ext cx="564840" cy="564840"/>
          </a:xfrm>
          <a:prstGeom prst="rect">
            <a:avLst/>
          </a:prstGeom>
          <a:solidFill>
            <a:srgbClr val="151528"/>
          </a:solidFill>
          <a:ln w="6350">
            <a:solidFill>
              <a:srgbClr val="555599"/>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5" name="Text 27"/>
          <p:cNvSpPr/>
          <p:nvPr/>
        </p:nvSpPr>
        <p:spPr>
          <a:xfrm>
            <a:off x="5184720" y="1847160"/>
            <a:ext cx="519120" cy="5097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50" spc="-1" strike="noStrike">
                <a:solidFill>
                  <a:srgbClr val="555577"/>
                </a:solidFill>
                <a:latin typeface="Calibri"/>
              </a:rPr>
              <a:t>L-LTF</a:t>
            </a:r>
            <a:endParaRPr b="0" lang="en-US" sz="750" spc="-1" strike="noStrike">
              <a:solidFill>
                <a:srgbClr val="ffffff"/>
              </a:solidFill>
              <a:latin typeface="Arial"/>
            </a:endParaRPr>
          </a:p>
        </p:txBody>
      </p:sp>
      <p:sp>
        <p:nvSpPr>
          <p:cNvPr id="166" name="Shape 28"/>
          <p:cNvSpPr/>
          <p:nvPr/>
        </p:nvSpPr>
        <p:spPr>
          <a:xfrm>
            <a:off x="5760720" y="1828800"/>
            <a:ext cx="656280" cy="564840"/>
          </a:xfrm>
          <a:prstGeom prst="rect">
            <a:avLst/>
          </a:prstGeom>
          <a:solidFill>
            <a:srgbClr val="151528"/>
          </a:solidFill>
          <a:ln w="6350">
            <a:solidFill>
              <a:srgbClr val="444466"/>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7" name="Text 29"/>
          <p:cNvSpPr/>
          <p:nvPr/>
        </p:nvSpPr>
        <p:spPr>
          <a:xfrm>
            <a:off x="5788080" y="1847160"/>
            <a:ext cx="610560" cy="5097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50" spc="-1" strike="noStrike">
                <a:solidFill>
                  <a:srgbClr val="555577"/>
                </a:solidFill>
                <a:latin typeface="Calibri"/>
              </a:rPr>
              <a:t>HE-SIG</a:t>
            </a:r>
            <a:endParaRPr b="0" lang="en-US" sz="750" spc="-1" strike="noStrike">
              <a:solidFill>
                <a:srgbClr val="ffffff"/>
              </a:solidFill>
              <a:latin typeface="Arial"/>
            </a:endParaRPr>
          </a:p>
        </p:txBody>
      </p:sp>
      <p:sp>
        <p:nvSpPr>
          <p:cNvPr id="168" name="Shape 30"/>
          <p:cNvSpPr/>
          <p:nvPr/>
        </p:nvSpPr>
        <p:spPr>
          <a:xfrm>
            <a:off x="6455520" y="1828800"/>
            <a:ext cx="1442520" cy="564840"/>
          </a:xfrm>
          <a:prstGeom prst="rect">
            <a:avLst/>
          </a:prstGeom>
          <a:solidFill>
            <a:srgbClr val="00d4ff"/>
          </a:solidFill>
          <a:ln w="254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69" name="Text 31"/>
          <p:cNvSpPr/>
          <p:nvPr/>
        </p:nvSpPr>
        <p:spPr>
          <a:xfrm>
            <a:off x="6483240" y="1847160"/>
            <a:ext cx="1396800" cy="5097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0a0f1a"/>
                </a:solidFill>
                <a:latin typeface="Calibri"/>
              </a:rPr>
              <a:t>HE-LTF</a:t>
            </a:r>
            <a:endParaRPr b="0" lang="en-US" sz="900" spc="-1" strike="noStrike">
              <a:solidFill>
                <a:srgbClr val="ffffff"/>
              </a:solidFill>
              <a:latin typeface="Arial"/>
            </a:endParaRPr>
          </a:p>
          <a:p>
            <a:pPr algn="ctr" defTabSz="914400">
              <a:lnSpc>
                <a:spcPct val="100000"/>
              </a:lnSpc>
              <a:tabLst>
                <a:tab algn="l" pos="0"/>
              </a:tabLst>
            </a:pPr>
            <a:r>
              <a:rPr b="1" lang="en-US" sz="900" spc="-1" strike="noStrike">
                <a:solidFill>
                  <a:srgbClr val="0a0f1a"/>
                </a:solidFill>
                <a:latin typeface="Calibri"/>
              </a:rPr>
              <a:t>×N</a:t>
            </a:r>
            <a:endParaRPr b="0" lang="en-US" sz="900" spc="-1" strike="noStrike">
              <a:solidFill>
                <a:srgbClr val="ffffff"/>
              </a:solidFill>
              <a:latin typeface="Arial"/>
            </a:endParaRPr>
          </a:p>
        </p:txBody>
      </p:sp>
      <p:sp>
        <p:nvSpPr>
          <p:cNvPr id="170" name="Shape 32"/>
          <p:cNvSpPr/>
          <p:nvPr/>
        </p:nvSpPr>
        <p:spPr>
          <a:xfrm>
            <a:off x="7936920" y="1828800"/>
            <a:ext cx="820800" cy="564840"/>
          </a:xfrm>
          <a:prstGeom prst="rect">
            <a:avLst/>
          </a:prstGeom>
          <a:solidFill>
            <a:srgbClr val="151528"/>
          </a:solidFill>
          <a:ln w="6350">
            <a:solidFill>
              <a:srgbClr val="222233"/>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1" name="Text 33"/>
          <p:cNvSpPr/>
          <p:nvPr/>
        </p:nvSpPr>
        <p:spPr>
          <a:xfrm>
            <a:off x="7964280" y="1847160"/>
            <a:ext cx="775080" cy="5097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50" spc="-1" strike="noStrike">
                <a:solidFill>
                  <a:srgbClr val="555577"/>
                </a:solidFill>
                <a:latin typeface="Calibri"/>
              </a:rPr>
              <a:t>NDP</a:t>
            </a:r>
            <a:endParaRPr b="0" lang="en-US" sz="750" spc="-1" strike="noStrike">
              <a:solidFill>
                <a:srgbClr val="ffffff"/>
              </a:solidFill>
              <a:latin typeface="Arial"/>
            </a:endParaRPr>
          </a:p>
          <a:p>
            <a:pPr algn="ctr" defTabSz="914400">
              <a:lnSpc>
                <a:spcPct val="100000"/>
              </a:lnSpc>
              <a:tabLst>
                <a:tab algn="l" pos="0"/>
              </a:tabLst>
            </a:pPr>
            <a:r>
              <a:rPr b="0" lang="en-US" sz="750" spc="-1" strike="noStrike">
                <a:solidFill>
                  <a:srgbClr val="555577"/>
                </a:solidFill>
                <a:latin typeface="Calibri"/>
              </a:rPr>
              <a:t>(empty)</a:t>
            </a:r>
            <a:endParaRPr b="0" lang="en-US" sz="750" spc="-1" strike="noStrike">
              <a:solidFill>
                <a:srgbClr val="ffffff"/>
              </a:solidFill>
              <a:latin typeface="Arial"/>
            </a:endParaRPr>
          </a:p>
        </p:txBody>
      </p:sp>
      <p:sp>
        <p:nvSpPr>
          <p:cNvPr id="172" name="Shape 34"/>
          <p:cNvSpPr/>
          <p:nvPr/>
        </p:nvSpPr>
        <p:spPr>
          <a:xfrm>
            <a:off x="6419160" y="2414160"/>
            <a:ext cx="1442520" cy="34560"/>
          </a:xfrm>
          <a:prstGeom prst="rect">
            <a:avLst/>
          </a:prstGeom>
          <a:solidFill>
            <a:srgbClr val="00d4ff"/>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73" name="Text 35"/>
          <p:cNvSpPr/>
          <p:nvPr/>
        </p:nvSpPr>
        <p:spPr>
          <a:xfrm>
            <a:off x="6309360" y="2468880"/>
            <a:ext cx="1662120" cy="1807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50" spc="-1" strike="noStrike">
                <a:solidFill>
                  <a:srgbClr val="00d4ff"/>
                </a:solidFill>
                <a:latin typeface="Calibri"/>
              </a:rPr>
              <a:t>▲ </a:t>
            </a:r>
            <a:r>
              <a:rPr b="1" lang="en-US" sz="850" spc="-1" strike="noStrike">
                <a:solidFill>
                  <a:srgbClr val="00d4ff"/>
                </a:solidFill>
                <a:latin typeface="Calibri"/>
              </a:rPr>
              <a:t>H extracted here</a:t>
            </a:r>
            <a:endParaRPr b="0" lang="en-US" sz="850" spc="-1" strike="noStrike">
              <a:solidFill>
                <a:srgbClr val="ffffff"/>
              </a:solidFill>
              <a:latin typeface="Arial"/>
            </a:endParaRPr>
          </a:p>
        </p:txBody>
      </p:sp>
      <p:sp>
        <p:nvSpPr>
          <p:cNvPr id="174" name="Shape 36"/>
          <p:cNvSpPr/>
          <p:nvPr/>
        </p:nvSpPr>
        <p:spPr>
          <a:xfrm>
            <a:off x="4645080" y="2743200"/>
            <a:ext cx="272160" cy="5281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5" name="Text 37"/>
          <p:cNvSpPr/>
          <p:nvPr/>
        </p:nvSpPr>
        <p:spPr>
          <a:xfrm>
            <a:off x="4645080" y="2834640"/>
            <a:ext cx="2721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200" spc="-1" strike="noStrike">
                <a:solidFill>
                  <a:srgbClr val="0a0f1a"/>
                </a:solidFill>
                <a:latin typeface="Calibri"/>
              </a:rPr>
              <a:t>1</a:t>
            </a:r>
            <a:endParaRPr b="0" lang="en-US" sz="1200" spc="-1" strike="noStrike">
              <a:solidFill>
                <a:srgbClr val="ffffff"/>
              </a:solidFill>
              <a:latin typeface="Arial"/>
            </a:endParaRPr>
          </a:p>
        </p:txBody>
      </p:sp>
      <p:sp>
        <p:nvSpPr>
          <p:cNvPr id="176" name="Text 38"/>
          <p:cNvSpPr/>
          <p:nvPr/>
        </p:nvSpPr>
        <p:spPr>
          <a:xfrm>
            <a:off x="4992480" y="2779920"/>
            <a:ext cx="383832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e8f4fd"/>
                </a:solidFill>
                <a:latin typeface="Calibri"/>
              </a:rPr>
              <a:t>Known pilot transmitted</a:t>
            </a:r>
            <a:endParaRPr b="0" lang="en-US" sz="1000" spc="-1" strike="noStrike">
              <a:solidFill>
                <a:srgbClr val="ffffff"/>
              </a:solidFill>
              <a:latin typeface="Arial"/>
            </a:endParaRPr>
          </a:p>
        </p:txBody>
      </p:sp>
      <p:sp>
        <p:nvSpPr>
          <p:cNvPr id="177" name="Text 39"/>
          <p:cNvSpPr/>
          <p:nvPr/>
        </p:nvSpPr>
        <p:spPr>
          <a:xfrm>
            <a:off x="4992480" y="299916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HE-LTF sequence known to both TX and RX. Sensing NDPs append N extra LTF symbols for better SNR.</a:t>
            </a:r>
            <a:endParaRPr b="0" lang="en-US" sz="850" spc="-1" strike="noStrike">
              <a:solidFill>
                <a:srgbClr val="ffffff"/>
              </a:solidFill>
              <a:latin typeface="Arial"/>
            </a:endParaRPr>
          </a:p>
        </p:txBody>
      </p:sp>
      <p:sp>
        <p:nvSpPr>
          <p:cNvPr id="178" name="Shape 40"/>
          <p:cNvSpPr/>
          <p:nvPr/>
        </p:nvSpPr>
        <p:spPr>
          <a:xfrm>
            <a:off x="4645080" y="3364920"/>
            <a:ext cx="272160" cy="5281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79" name="Text 41"/>
          <p:cNvSpPr/>
          <p:nvPr/>
        </p:nvSpPr>
        <p:spPr>
          <a:xfrm>
            <a:off x="4645080" y="3456360"/>
            <a:ext cx="2721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200" spc="-1" strike="noStrike">
                <a:solidFill>
                  <a:srgbClr val="0a0f1a"/>
                </a:solidFill>
                <a:latin typeface="Calibri"/>
              </a:rPr>
              <a:t>2</a:t>
            </a:r>
            <a:endParaRPr b="0" lang="en-US" sz="1200" spc="-1" strike="noStrike">
              <a:solidFill>
                <a:srgbClr val="ffffff"/>
              </a:solidFill>
              <a:latin typeface="Arial"/>
            </a:endParaRPr>
          </a:p>
        </p:txBody>
      </p:sp>
      <p:sp>
        <p:nvSpPr>
          <p:cNvPr id="180" name="Text 42"/>
          <p:cNvSpPr/>
          <p:nvPr/>
        </p:nvSpPr>
        <p:spPr>
          <a:xfrm>
            <a:off x="4992480" y="3401640"/>
            <a:ext cx="383832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e8f4fd"/>
                </a:solidFill>
                <a:latin typeface="Calibri"/>
              </a:rPr>
              <a:t>Receiver correlates</a:t>
            </a:r>
            <a:endParaRPr b="0" lang="en-US" sz="1000" spc="-1" strike="noStrike">
              <a:solidFill>
                <a:srgbClr val="ffffff"/>
              </a:solidFill>
              <a:latin typeface="Arial"/>
            </a:endParaRPr>
          </a:p>
        </p:txBody>
      </p:sp>
      <p:sp>
        <p:nvSpPr>
          <p:cNvPr id="181" name="Text 43"/>
          <p:cNvSpPr/>
          <p:nvPr/>
        </p:nvSpPr>
        <p:spPr>
          <a:xfrm>
            <a:off x="4992480" y="362088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Cross-correlate received LTF vs known: H̃ = y/x per subcarrier per antenna pair. Solves the channel in one division.</a:t>
            </a:r>
            <a:endParaRPr b="0" lang="en-US" sz="850" spc="-1" strike="noStrike">
              <a:solidFill>
                <a:srgbClr val="ffffff"/>
              </a:solidFill>
              <a:latin typeface="Arial"/>
            </a:endParaRPr>
          </a:p>
        </p:txBody>
      </p:sp>
      <p:sp>
        <p:nvSpPr>
          <p:cNvPr id="182" name="Shape 44"/>
          <p:cNvSpPr/>
          <p:nvPr/>
        </p:nvSpPr>
        <p:spPr>
          <a:xfrm>
            <a:off x="4645080" y="3986640"/>
            <a:ext cx="272160" cy="5281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83" name="Text 45"/>
          <p:cNvSpPr/>
          <p:nvPr/>
        </p:nvSpPr>
        <p:spPr>
          <a:xfrm>
            <a:off x="4645080" y="4078080"/>
            <a:ext cx="272160" cy="345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200" spc="-1" strike="noStrike">
                <a:solidFill>
                  <a:srgbClr val="0a0f1a"/>
                </a:solidFill>
                <a:latin typeface="Calibri"/>
              </a:rPr>
              <a:t>3</a:t>
            </a:r>
            <a:endParaRPr b="0" lang="en-US" sz="1200" spc="-1" strike="noStrike">
              <a:solidFill>
                <a:srgbClr val="ffffff"/>
              </a:solidFill>
              <a:latin typeface="Arial"/>
            </a:endParaRPr>
          </a:p>
        </p:txBody>
      </p:sp>
      <p:sp>
        <p:nvSpPr>
          <p:cNvPr id="184" name="Text 46"/>
          <p:cNvSpPr/>
          <p:nvPr/>
        </p:nvSpPr>
        <p:spPr>
          <a:xfrm>
            <a:off x="4992480" y="4023360"/>
            <a:ext cx="3838320" cy="199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00" spc="-1" strike="noStrike">
                <a:solidFill>
                  <a:srgbClr val="e8f4fd"/>
                </a:solidFill>
                <a:latin typeface="Calibri"/>
              </a:rPr>
              <a:t>H matrix delivered</a:t>
            </a:r>
            <a:endParaRPr b="0" lang="en-US" sz="1000" spc="-1" strike="noStrike">
              <a:solidFill>
                <a:srgbClr val="ffffff"/>
              </a:solidFill>
              <a:latin typeface="Arial"/>
            </a:endParaRPr>
          </a:p>
        </p:txBody>
      </p:sp>
      <p:sp>
        <p:nvSpPr>
          <p:cNvPr id="185" name="Text 47"/>
          <p:cNvSpPr/>
          <p:nvPr/>
        </p:nvSpPr>
        <p:spPr>
          <a:xfrm>
            <a:off x="4992480" y="424296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Each packet produces H[Nrx×Ntx×Nsc]. Stack packets over time → 3D tensor. Motion changes H measurably within milliseconds.</a:t>
            </a:r>
            <a:endParaRPr b="0" lang="en-US" sz="850" spc="-1" strike="noStrike">
              <a:solidFill>
                <a:srgbClr val="ffffff"/>
              </a:solidFill>
              <a:latin typeface="Arial"/>
            </a:endParaRPr>
          </a:p>
        </p:txBody>
      </p:sp>
      <p:sp>
        <p:nvSpPr>
          <p:cNvPr id="186" name="Text 48"/>
          <p:cNvSpPr/>
          <p:nvPr/>
        </p:nvSpPr>
        <p:spPr>
          <a:xfrm>
            <a:off x="4645080" y="4663440"/>
            <a:ext cx="4204080" cy="144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800" spc="-1" strike="noStrike">
                <a:solidFill>
                  <a:srgbClr val="8899aa"/>
                </a:solidFill>
                <a:latin typeface="Calibri"/>
              </a:rPr>
              <a:t>SMR spec: §9.4 / Table 9-129l — 8-bit I + 8-bit Q per Ng group · Ng=4 mandatory</a:t>
            </a:r>
            <a:endParaRPr b="0" lang="en-US" sz="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BadgeBG 1"/>
          <p:cNvSpPr/>
          <p:nvPr/>
        </p:nvSpPr>
        <p:spPr>
          <a:xfrm>
            <a:off x="320040" y="91440"/>
            <a:ext cx="2010240" cy="27288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188" name="BadgeTxt 2"/>
          <p:cNvSpPr/>
          <p:nvPr/>
        </p:nvSpPr>
        <p:spPr>
          <a:xfrm>
            <a:off x="320040" y="91440"/>
            <a:ext cx="2010240" cy="27288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02 — HOW WI-FI SENSING WORKS</a:t>
            </a:r>
            <a:endParaRPr b="0" lang="en-US" sz="750" spc="-1" strike="noStrike">
              <a:solidFill>
                <a:srgbClr val="ffffff"/>
              </a:solidFill>
              <a:latin typeface="Arial"/>
            </a:endParaRPr>
          </a:p>
        </p:txBody>
      </p:sp>
      <p:sp>
        <p:nvSpPr>
          <p:cNvPr id="189" name="Text 56"/>
          <p:cNvSpPr/>
          <p:nvPr/>
        </p:nvSpPr>
        <p:spPr>
          <a:xfrm>
            <a:off x="320040" y="457200"/>
            <a:ext cx="7953840" cy="657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What Does Sensing Actually Look Like?</a:t>
            </a:r>
            <a:endParaRPr b="0" lang="en-US" sz="2600" spc="-1" strike="noStrike">
              <a:solidFill>
                <a:srgbClr val="ffffff"/>
              </a:solidFill>
              <a:latin typeface="Arial"/>
            </a:endParaRPr>
          </a:p>
        </p:txBody>
      </p:sp>
      <p:sp>
        <p:nvSpPr>
          <p:cNvPr id="190" name="Shape 343"/>
          <p:cNvSpPr/>
          <p:nvPr/>
        </p:nvSpPr>
        <p:spPr>
          <a:xfrm>
            <a:off x="320040" y="1152000"/>
            <a:ext cx="8136720" cy="1872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191" name="Text 58"/>
          <p:cNvSpPr/>
          <p:nvPr/>
        </p:nvSpPr>
        <p:spPr>
          <a:xfrm>
            <a:off x="320040" y="1234440"/>
            <a:ext cx="8411040" cy="218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i="1" lang="en-US" sz="1000" spc="-1" strike="noStrike">
                <a:solidFill>
                  <a:srgbClr val="8899aa"/>
                </a:solidFill>
                <a:latin typeface="Calibri"/>
              </a:rPr>
              <a:t>Same 802.11bf CSI stream — three inferences — zero cameras, zero contact</a:t>
            </a:r>
            <a:endParaRPr b="0" lang="en-US" sz="1000" spc="-1" strike="noStrike">
              <a:solidFill>
                <a:srgbClr val="ffffff"/>
              </a:solidFill>
              <a:latin typeface="Arial"/>
            </a:endParaRPr>
          </a:p>
        </p:txBody>
      </p:sp>
      <p:sp>
        <p:nvSpPr>
          <p:cNvPr id="192" name="Shape 344"/>
          <p:cNvSpPr/>
          <p:nvPr/>
        </p:nvSpPr>
        <p:spPr>
          <a:xfrm>
            <a:off x="320040" y="1508760"/>
            <a:ext cx="2650680" cy="3153240"/>
          </a:xfrm>
          <a:prstGeom prst="rect">
            <a:avLst/>
          </a:prstGeom>
          <a:solidFill>
            <a:srgbClr val="112240"/>
          </a:solidFill>
          <a:ln w="1905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93" name="Shape 345"/>
          <p:cNvSpPr/>
          <p:nvPr/>
        </p:nvSpPr>
        <p:spPr>
          <a:xfrm>
            <a:off x="320040" y="1508760"/>
            <a:ext cx="2650680" cy="53280"/>
          </a:xfrm>
          <a:prstGeom prst="rect">
            <a:avLst/>
          </a:prstGeom>
          <a:solidFill>
            <a:srgbClr val="00ff9d"/>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194" name="Text 60"/>
          <p:cNvSpPr/>
          <p:nvPr/>
        </p:nvSpPr>
        <p:spPr>
          <a:xfrm>
            <a:off x="380160" y="1600200"/>
            <a:ext cx="2530800" cy="309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ff9d"/>
                </a:solidFill>
                <a:latin typeface="Calibri"/>
              </a:rPr>
              <a:t>USE CASE A: Presence Detection</a:t>
            </a:r>
            <a:endParaRPr b="0" lang="en-US" sz="1100" spc="-1" strike="noStrike">
              <a:solidFill>
                <a:srgbClr val="ffffff"/>
              </a:solidFill>
              <a:latin typeface="Arial"/>
            </a:endParaRPr>
          </a:p>
        </p:txBody>
      </p:sp>
      <p:sp>
        <p:nvSpPr>
          <p:cNvPr id="195" name="Text 62"/>
          <p:cNvSpPr/>
          <p:nvPr/>
        </p:nvSpPr>
        <p:spPr>
          <a:xfrm>
            <a:off x="380160" y="1956960"/>
            <a:ext cx="2530800" cy="199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8899aa"/>
                </a:solidFill>
                <a:latin typeface="Calibri"/>
              </a:rPr>
              <a:t>CSI amplitude variance over time →</a:t>
            </a:r>
            <a:endParaRPr b="0" lang="en-US" sz="900" spc="-1" strike="noStrike">
              <a:solidFill>
                <a:srgbClr val="ffffff"/>
              </a:solidFill>
              <a:latin typeface="Arial"/>
            </a:endParaRPr>
          </a:p>
        </p:txBody>
      </p:sp>
      <p:sp>
        <p:nvSpPr>
          <p:cNvPr id="196" name="Text 64"/>
          <p:cNvSpPr/>
          <p:nvPr/>
        </p:nvSpPr>
        <p:spPr>
          <a:xfrm>
            <a:off x="380160" y="2194560"/>
            <a:ext cx="898560" cy="199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Empty room:</a:t>
            </a:r>
            <a:endParaRPr b="0" lang="en-US" sz="850" spc="-1" strike="noStrike">
              <a:solidFill>
                <a:srgbClr val="ffffff"/>
              </a:solidFill>
              <a:latin typeface="Arial"/>
            </a:endParaRPr>
          </a:p>
        </p:txBody>
      </p:sp>
      <p:sp>
        <p:nvSpPr>
          <p:cNvPr id="197" name="Shape 346"/>
          <p:cNvSpPr/>
          <p:nvPr/>
        </p:nvSpPr>
        <p:spPr>
          <a:xfrm>
            <a:off x="380160" y="2423160"/>
            <a:ext cx="1858680" cy="272880"/>
          </a:xfrm>
          <a:prstGeom prst="rect">
            <a:avLst/>
          </a:prstGeom>
          <a:solidFill>
            <a:srgbClr val="060c15"/>
          </a:solidFill>
          <a:ln w="6350">
            <a:solidFill>
              <a:srgbClr val="8899a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98" name="Shape 347"/>
          <p:cNvSpPr/>
          <p:nvPr/>
        </p:nvSpPr>
        <p:spPr>
          <a:xfrm>
            <a:off x="421920" y="253296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199" name="Shape 348"/>
          <p:cNvSpPr/>
          <p:nvPr/>
        </p:nvSpPr>
        <p:spPr>
          <a:xfrm>
            <a:off x="482040" y="25444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0" name="Shape 349"/>
          <p:cNvSpPr/>
          <p:nvPr/>
        </p:nvSpPr>
        <p:spPr>
          <a:xfrm>
            <a:off x="542160" y="254520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1" name="Shape 350"/>
          <p:cNvSpPr/>
          <p:nvPr/>
        </p:nvSpPr>
        <p:spPr>
          <a:xfrm>
            <a:off x="601920" y="25340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2" name="Shape 351"/>
          <p:cNvSpPr/>
          <p:nvPr/>
        </p:nvSpPr>
        <p:spPr>
          <a:xfrm>
            <a:off x="662040" y="252180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3" name="Shape 352"/>
          <p:cNvSpPr/>
          <p:nvPr/>
        </p:nvSpPr>
        <p:spPr>
          <a:xfrm>
            <a:off x="722160" y="252000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4" name="Shape 353"/>
          <p:cNvSpPr/>
          <p:nvPr/>
        </p:nvSpPr>
        <p:spPr>
          <a:xfrm>
            <a:off x="781920" y="25304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5" name="Shape 354"/>
          <p:cNvSpPr/>
          <p:nvPr/>
        </p:nvSpPr>
        <p:spPr>
          <a:xfrm>
            <a:off x="842040" y="25430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6" name="Shape 355"/>
          <p:cNvSpPr/>
          <p:nvPr/>
        </p:nvSpPr>
        <p:spPr>
          <a:xfrm>
            <a:off x="902160" y="254592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7" name="Shape 356"/>
          <p:cNvSpPr/>
          <p:nvPr/>
        </p:nvSpPr>
        <p:spPr>
          <a:xfrm>
            <a:off x="961920" y="253656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8" name="Shape 357"/>
          <p:cNvSpPr/>
          <p:nvPr/>
        </p:nvSpPr>
        <p:spPr>
          <a:xfrm>
            <a:off x="1022040" y="252360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09" name="Shape 358"/>
          <p:cNvSpPr/>
          <p:nvPr/>
        </p:nvSpPr>
        <p:spPr>
          <a:xfrm>
            <a:off x="1082160" y="25192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0" name="Shape 359"/>
          <p:cNvSpPr/>
          <p:nvPr/>
        </p:nvSpPr>
        <p:spPr>
          <a:xfrm>
            <a:off x="1141920" y="252792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1" name="Shape 360"/>
          <p:cNvSpPr/>
          <p:nvPr/>
        </p:nvSpPr>
        <p:spPr>
          <a:xfrm>
            <a:off x="1202040" y="25412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2" name="Shape 361"/>
          <p:cNvSpPr/>
          <p:nvPr/>
        </p:nvSpPr>
        <p:spPr>
          <a:xfrm>
            <a:off x="1262160" y="25466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3" name="Shape 362"/>
          <p:cNvSpPr/>
          <p:nvPr/>
        </p:nvSpPr>
        <p:spPr>
          <a:xfrm>
            <a:off x="1321920" y="25390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4" name="Shape 363"/>
          <p:cNvSpPr/>
          <p:nvPr/>
        </p:nvSpPr>
        <p:spPr>
          <a:xfrm>
            <a:off x="1382040" y="252576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5" name="Shape 364"/>
          <p:cNvSpPr/>
          <p:nvPr/>
        </p:nvSpPr>
        <p:spPr>
          <a:xfrm>
            <a:off x="1442160" y="25192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6" name="Shape 365"/>
          <p:cNvSpPr/>
          <p:nvPr/>
        </p:nvSpPr>
        <p:spPr>
          <a:xfrm>
            <a:off x="1501920" y="252576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7" name="Shape 366"/>
          <p:cNvSpPr/>
          <p:nvPr/>
        </p:nvSpPr>
        <p:spPr>
          <a:xfrm>
            <a:off x="1562040" y="25390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8" name="Shape 367"/>
          <p:cNvSpPr/>
          <p:nvPr/>
        </p:nvSpPr>
        <p:spPr>
          <a:xfrm>
            <a:off x="1621800" y="25466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19" name="Shape 368"/>
          <p:cNvSpPr/>
          <p:nvPr/>
        </p:nvSpPr>
        <p:spPr>
          <a:xfrm>
            <a:off x="1681920" y="25408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0" name="Shape 369"/>
          <p:cNvSpPr/>
          <p:nvPr/>
        </p:nvSpPr>
        <p:spPr>
          <a:xfrm>
            <a:off x="1742040" y="252792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1" name="Shape 370"/>
          <p:cNvSpPr/>
          <p:nvPr/>
        </p:nvSpPr>
        <p:spPr>
          <a:xfrm>
            <a:off x="1801800" y="25192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2" name="Shape 371"/>
          <p:cNvSpPr/>
          <p:nvPr/>
        </p:nvSpPr>
        <p:spPr>
          <a:xfrm>
            <a:off x="1861920" y="252360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3" name="Shape 372"/>
          <p:cNvSpPr/>
          <p:nvPr/>
        </p:nvSpPr>
        <p:spPr>
          <a:xfrm>
            <a:off x="1922040" y="253692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4" name="Shape 373"/>
          <p:cNvSpPr/>
          <p:nvPr/>
        </p:nvSpPr>
        <p:spPr>
          <a:xfrm>
            <a:off x="1981800" y="25462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5" name="Shape 374"/>
          <p:cNvSpPr/>
          <p:nvPr/>
        </p:nvSpPr>
        <p:spPr>
          <a:xfrm>
            <a:off x="2041920" y="254304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6" name="Shape 375"/>
          <p:cNvSpPr/>
          <p:nvPr/>
        </p:nvSpPr>
        <p:spPr>
          <a:xfrm>
            <a:off x="2102040" y="253008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7" name="Shape 376"/>
          <p:cNvSpPr/>
          <p:nvPr/>
        </p:nvSpPr>
        <p:spPr>
          <a:xfrm>
            <a:off x="2161800" y="2520000"/>
            <a:ext cx="46800" cy="35280"/>
          </a:xfrm>
          <a:prstGeom prst="rect">
            <a:avLst/>
          </a:prstGeom>
          <a:solidFill>
            <a:srgbClr val="8899aa"/>
          </a:solidFill>
          <a:ln w="0">
            <a:noFill/>
          </a:ln>
        </p:spPr>
        <p:style>
          <a:lnRef idx="0"/>
          <a:fillRef idx="0"/>
          <a:effectRef idx="0"/>
          <a:fontRef idx="minor"/>
        </p:style>
        <p:txBody>
          <a:bodyPr lIns="90000" rIns="90000" tIns="-8280" bIns="-8280" anchor="t">
            <a:noAutofit/>
          </a:bodyPr>
          <a:p>
            <a:pPr>
              <a:lnSpc>
                <a:spcPct val="100000"/>
              </a:lnSpc>
            </a:pPr>
            <a:endParaRPr b="0" lang="en-US" sz="1800" spc="-1" strike="noStrike">
              <a:solidFill>
                <a:srgbClr val="ffffff"/>
              </a:solidFill>
              <a:latin typeface="Arial"/>
            </a:endParaRPr>
          </a:p>
        </p:txBody>
      </p:sp>
      <p:sp>
        <p:nvSpPr>
          <p:cNvPr id="228" name="Shape 377"/>
          <p:cNvSpPr/>
          <p:nvPr/>
        </p:nvSpPr>
        <p:spPr>
          <a:xfrm>
            <a:off x="2300040" y="2377440"/>
            <a:ext cx="538920" cy="382680"/>
          </a:xfrm>
          <a:prstGeom prst="rect">
            <a:avLst/>
          </a:prstGeom>
          <a:solidFill>
            <a:srgbClr val="1a0a10"/>
          </a:solidFill>
          <a:ln w="1270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29" name="Text 66"/>
          <p:cNvSpPr/>
          <p:nvPr/>
        </p:nvSpPr>
        <p:spPr>
          <a:xfrm>
            <a:off x="2300040" y="2404800"/>
            <a:ext cx="538920" cy="3276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800" spc="-1" strike="noStrike">
                <a:solidFill>
                  <a:srgbClr val="ffb830"/>
                </a:solidFill>
                <a:latin typeface="Calibri"/>
              </a:rPr>
              <a:t>NO</a:t>
            </a:r>
            <a:endParaRPr b="0" lang="en-US" sz="800" spc="-1" strike="noStrike">
              <a:solidFill>
                <a:srgbClr val="ffffff"/>
              </a:solidFill>
              <a:latin typeface="Arial"/>
            </a:endParaRPr>
          </a:p>
          <a:p>
            <a:pPr algn="ctr" defTabSz="914400">
              <a:lnSpc>
                <a:spcPct val="100000"/>
              </a:lnSpc>
              <a:tabLst>
                <a:tab algn="l" pos="0"/>
              </a:tabLst>
            </a:pPr>
            <a:r>
              <a:rPr b="1" lang="en-US" sz="800" spc="-1" strike="noStrike">
                <a:solidFill>
                  <a:srgbClr val="ffb830"/>
                </a:solidFill>
                <a:latin typeface="Calibri"/>
              </a:rPr>
              <a:t>PERSON</a:t>
            </a:r>
            <a:endParaRPr b="0" lang="en-US" sz="800" spc="-1" strike="noStrike">
              <a:solidFill>
                <a:srgbClr val="ffffff"/>
              </a:solidFill>
              <a:latin typeface="Arial"/>
            </a:endParaRPr>
          </a:p>
        </p:txBody>
      </p:sp>
      <p:sp>
        <p:nvSpPr>
          <p:cNvPr id="230" name="Text 68"/>
          <p:cNvSpPr/>
          <p:nvPr/>
        </p:nvSpPr>
        <p:spPr>
          <a:xfrm>
            <a:off x="380160" y="2816280"/>
            <a:ext cx="1018800" cy="199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850" spc="-1" strike="noStrike">
                <a:solidFill>
                  <a:srgbClr val="8899aa"/>
                </a:solidFill>
                <a:latin typeface="Calibri"/>
              </a:rPr>
              <a:t>Person present:</a:t>
            </a:r>
            <a:endParaRPr b="0" lang="en-US" sz="850" spc="-1" strike="noStrike">
              <a:solidFill>
                <a:srgbClr val="ffffff"/>
              </a:solidFill>
              <a:latin typeface="Arial"/>
            </a:endParaRPr>
          </a:p>
        </p:txBody>
      </p:sp>
      <p:sp>
        <p:nvSpPr>
          <p:cNvPr id="231" name="Shape 378"/>
          <p:cNvSpPr/>
          <p:nvPr/>
        </p:nvSpPr>
        <p:spPr>
          <a:xfrm>
            <a:off x="380160" y="3044880"/>
            <a:ext cx="1858680" cy="382680"/>
          </a:xfrm>
          <a:prstGeom prst="rect">
            <a:avLst/>
          </a:prstGeom>
          <a:solidFill>
            <a:srgbClr val="060c15"/>
          </a:solidFill>
          <a:ln w="6350">
            <a:solidFill>
              <a:srgbClr val="8899a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32" name="Shape 379"/>
          <p:cNvSpPr/>
          <p:nvPr/>
        </p:nvSpPr>
        <p:spPr>
          <a:xfrm>
            <a:off x="421920" y="3189960"/>
            <a:ext cx="46800" cy="119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3" name="Shape 380"/>
          <p:cNvSpPr/>
          <p:nvPr/>
        </p:nvSpPr>
        <p:spPr>
          <a:xfrm>
            <a:off x="482040" y="3159360"/>
            <a:ext cx="46800" cy="1810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4" name="Shape 381"/>
          <p:cNvSpPr/>
          <p:nvPr/>
        </p:nvSpPr>
        <p:spPr>
          <a:xfrm>
            <a:off x="542160" y="3155760"/>
            <a:ext cx="46800" cy="18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5" name="Shape 382"/>
          <p:cNvSpPr/>
          <p:nvPr/>
        </p:nvSpPr>
        <p:spPr>
          <a:xfrm>
            <a:off x="601920" y="3181320"/>
            <a:ext cx="46800" cy="1375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6" name="Shape 383"/>
          <p:cNvSpPr/>
          <p:nvPr/>
        </p:nvSpPr>
        <p:spPr>
          <a:xfrm>
            <a:off x="662040" y="3184200"/>
            <a:ext cx="46800" cy="1314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7" name="Shape 384"/>
          <p:cNvSpPr/>
          <p:nvPr/>
        </p:nvSpPr>
        <p:spPr>
          <a:xfrm>
            <a:off x="722160" y="3155040"/>
            <a:ext cx="46800" cy="1897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8" name="Shape 385"/>
          <p:cNvSpPr/>
          <p:nvPr/>
        </p:nvSpPr>
        <p:spPr>
          <a:xfrm>
            <a:off x="781920" y="3153960"/>
            <a:ext cx="46800" cy="1922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39" name="Shape 386"/>
          <p:cNvSpPr/>
          <p:nvPr/>
        </p:nvSpPr>
        <p:spPr>
          <a:xfrm>
            <a:off x="842040" y="3180960"/>
            <a:ext cx="46800" cy="1382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0" name="Shape 387"/>
          <p:cNvSpPr/>
          <p:nvPr/>
        </p:nvSpPr>
        <p:spPr>
          <a:xfrm>
            <a:off x="902160" y="3178800"/>
            <a:ext cx="46800" cy="14256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1" name="Shape 388"/>
          <p:cNvSpPr/>
          <p:nvPr/>
        </p:nvSpPr>
        <p:spPr>
          <a:xfrm>
            <a:off x="961920" y="3151080"/>
            <a:ext cx="46800" cy="1976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2" name="Shape 389"/>
          <p:cNvSpPr/>
          <p:nvPr/>
        </p:nvSpPr>
        <p:spPr>
          <a:xfrm>
            <a:off x="1022040" y="3152160"/>
            <a:ext cx="46800" cy="1954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3" name="Shape 390"/>
          <p:cNvSpPr/>
          <p:nvPr/>
        </p:nvSpPr>
        <p:spPr>
          <a:xfrm>
            <a:off x="1082160" y="3180960"/>
            <a:ext cx="46800" cy="1382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4" name="Shape 391"/>
          <p:cNvSpPr/>
          <p:nvPr/>
        </p:nvSpPr>
        <p:spPr>
          <a:xfrm>
            <a:off x="1141920" y="3173040"/>
            <a:ext cx="46800" cy="15336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5" name="Shape 392"/>
          <p:cNvSpPr/>
          <p:nvPr/>
        </p:nvSpPr>
        <p:spPr>
          <a:xfrm>
            <a:off x="1202040" y="3147480"/>
            <a:ext cx="46800" cy="2052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6" name="Shape 393"/>
          <p:cNvSpPr/>
          <p:nvPr/>
        </p:nvSpPr>
        <p:spPr>
          <a:xfrm>
            <a:off x="1262160" y="3150720"/>
            <a:ext cx="46800" cy="1980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7" name="Shape 394"/>
          <p:cNvSpPr/>
          <p:nvPr/>
        </p:nvSpPr>
        <p:spPr>
          <a:xfrm>
            <a:off x="1321920" y="3180960"/>
            <a:ext cx="46800" cy="137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8" name="Shape 395"/>
          <p:cNvSpPr/>
          <p:nvPr/>
        </p:nvSpPr>
        <p:spPr>
          <a:xfrm>
            <a:off x="1382040" y="3168000"/>
            <a:ext cx="46800" cy="1638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49" name="Shape 396"/>
          <p:cNvSpPr/>
          <p:nvPr/>
        </p:nvSpPr>
        <p:spPr>
          <a:xfrm>
            <a:off x="1442160" y="3144240"/>
            <a:ext cx="46800" cy="2116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0" name="Shape 397"/>
          <p:cNvSpPr/>
          <p:nvPr/>
        </p:nvSpPr>
        <p:spPr>
          <a:xfrm>
            <a:off x="1501920" y="3150000"/>
            <a:ext cx="46800" cy="1998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1" name="Shape 398"/>
          <p:cNvSpPr/>
          <p:nvPr/>
        </p:nvSpPr>
        <p:spPr>
          <a:xfrm>
            <a:off x="1562040" y="3181680"/>
            <a:ext cx="46800" cy="1368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2" name="Shape 399"/>
          <p:cNvSpPr/>
          <p:nvPr/>
        </p:nvSpPr>
        <p:spPr>
          <a:xfrm>
            <a:off x="1621800" y="3163320"/>
            <a:ext cx="46800" cy="17316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3" name="Shape 400"/>
          <p:cNvSpPr/>
          <p:nvPr/>
        </p:nvSpPr>
        <p:spPr>
          <a:xfrm>
            <a:off x="1681920" y="3141360"/>
            <a:ext cx="46800" cy="2170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4" name="Shape 401"/>
          <p:cNvSpPr/>
          <p:nvPr/>
        </p:nvSpPr>
        <p:spPr>
          <a:xfrm>
            <a:off x="1742040" y="3149640"/>
            <a:ext cx="46800" cy="2008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5" name="Shape 402"/>
          <p:cNvSpPr/>
          <p:nvPr/>
        </p:nvSpPr>
        <p:spPr>
          <a:xfrm>
            <a:off x="1801800" y="3182400"/>
            <a:ext cx="46800" cy="1350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6" name="Shape 403"/>
          <p:cNvSpPr/>
          <p:nvPr/>
        </p:nvSpPr>
        <p:spPr>
          <a:xfrm>
            <a:off x="1861920" y="3159000"/>
            <a:ext cx="46800" cy="1818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7" name="Shape 404"/>
          <p:cNvSpPr/>
          <p:nvPr/>
        </p:nvSpPr>
        <p:spPr>
          <a:xfrm>
            <a:off x="1922040" y="3139200"/>
            <a:ext cx="46800" cy="2214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8" name="Shape 405"/>
          <p:cNvSpPr/>
          <p:nvPr/>
        </p:nvSpPr>
        <p:spPr>
          <a:xfrm>
            <a:off x="1981800" y="3149640"/>
            <a:ext cx="46800" cy="2005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9" name="Shape 406"/>
          <p:cNvSpPr/>
          <p:nvPr/>
        </p:nvSpPr>
        <p:spPr>
          <a:xfrm>
            <a:off x="2041920" y="3183840"/>
            <a:ext cx="46800" cy="1321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60" name="Shape 407"/>
          <p:cNvSpPr/>
          <p:nvPr/>
        </p:nvSpPr>
        <p:spPr>
          <a:xfrm>
            <a:off x="2102040" y="3155400"/>
            <a:ext cx="46800" cy="1890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61" name="Shape 408"/>
          <p:cNvSpPr/>
          <p:nvPr/>
        </p:nvSpPr>
        <p:spPr>
          <a:xfrm>
            <a:off x="2161800" y="3137760"/>
            <a:ext cx="46800" cy="22464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62" name="Shape 409"/>
          <p:cNvSpPr/>
          <p:nvPr/>
        </p:nvSpPr>
        <p:spPr>
          <a:xfrm>
            <a:off x="2300040" y="2990160"/>
            <a:ext cx="538920" cy="501480"/>
          </a:xfrm>
          <a:prstGeom prst="rect">
            <a:avLst/>
          </a:prstGeom>
          <a:solidFill>
            <a:srgbClr val="0a1f12"/>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63" name="Text 70"/>
          <p:cNvSpPr/>
          <p:nvPr/>
        </p:nvSpPr>
        <p:spPr>
          <a:xfrm>
            <a:off x="2300040" y="3035880"/>
            <a:ext cx="538920" cy="4100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900" spc="-1" strike="noStrike">
                <a:solidFill>
                  <a:srgbClr val="00ff9d"/>
                </a:solidFill>
                <a:latin typeface="Calibri"/>
              </a:rPr>
              <a:t>YES</a:t>
            </a:r>
            <a:endParaRPr b="0" lang="en-US" sz="900" spc="-1" strike="noStrike">
              <a:solidFill>
                <a:srgbClr val="ffffff"/>
              </a:solidFill>
              <a:latin typeface="Arial"/>
            </a:endParaRPr>
          </a:p>
          <a:p>
            <a:pPr algn="ctr" defTabSz="914400">
              <a:lnSpc>
                <a:spcPct val="100000"/>
              </a:lnSpc>
              <a:tabLst>
                <a:tab algn="l" pos="0"/>
              </a:tabLst>
            </a:pPr>
            <a:r>
              <a:rPr b="1" lang="en-US" sz="900" spc="-1" strike="noStrike">
                <a:solidFill>
                  <a:srgbClr val="00ff9d"/>
                </a:solidFill>
                <a:latin typeface="Calibri"/>
              </a:rPr>
              <a:t>PERSON</a:t>
            </a:r>
            <a:endParaRPr b="0" lang="en-US" sz="900" spc="-1" strike="noStrike">
              <a:solidFill>
                <a:srgbClr val="ffffff"/>
              </a:solidFill>
              <a:latin typeface="Arial"/>
            </a:endParaRPr>
          </a:p>
        </p:txBody>
      </p:sp>
      <p:sp>
        <p:nvSpPr>
          <p:cNvPr id="264" name="Text 72"/>
          <p:cNvSpPr/>
          <p:nvPr/>
        </p:nvSpPr>
        <p:spPr>
          <a:xfrm>
            <a:off x="380160" y="3547800"/>
            <a:ext cx="2530800" cy="8762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950" spc="-1" strike="noStrike">
                <a:solidFill>
                  <a:srgbClr val="00d4ff"/>
                </a:solidFill>
                <a:latin typeface="Calibri"/>
              </a:rPr>
              <a:t>How: </a:t>
            </a:r>
            <a:r>
              <a:rPr b="0" lang="en-US" sz="950" spc="-1" strike="noStrike">
                <a:solidFill>
                  <a:srgbClr val="e8f4fd"/>
                </a:solidFill>
                <a:latin typeface="Calibri"/>
              </a:rPr>
              <a:t>Variance of CSI amplitude across subcarriers. Empty room → near-flat. Human body → elevated variance from micro-motion and RF absorption. Threshold-based in controlled conditions — ML needed for real-world robustness.</a:t>
            </a:r>
            <a:endParaRPr b="0" lang="en-US" sz="950" spc="-1" strike="noStrike">
              <a:solidFill>
                <a:srgbClr val="ffffff"/>
              </a:solidFill>
              <a:latin typeface="Arial"/>
            </a:endParaRPr>
          </a:p>
        </p:txBody>
      </p:sp>
      <p:sp>
        <p:nvSpPr>
          <p:cNvPr id="265" name="Shape 410"/>
          <p:cNvSpPr/>
          <p:nvPr/>
        </p:nvSpPr>
        <p:spPr>
          <a:xfrm>
            <a:off x="3090600" y="1508760"/>
            <a:ext cx="2624040" cy="3291480"/>
          </a:xfrm>
          <a:prstGeom prst="rect">
            <a:avLst/>
          </a:prstGeom>
          <a:solidFill>
            <a:srgbClr val="112240"/>
          </a:solidFill>
          <a:ln w="1905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66" name="Shape 411"/>
          <p:cNvSpPr/>
          <p:nvPr/>
        </p:nvSpPr>
        <p:spPr>
          <a:xfrm>
            <a:off x="3090600" y="1508760"/>
            <a:ext cx="2650680" cy="53280"/>
          </a:xfrm>
          <a:prstGeom prst="rect">
            <a:avLst/>
          </a:prstGeom>
          <a:solidFill>
            <a:srgbClr val="00d4ff"/>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ffffff"/>
              </a:solidFill>
              <a:latin typeface="Arial"/>
            </a:endParaRPr>
          </a:p>
        </p:txBody>
      </p:sp>
      <p:sp>
        <p:nvSpPr>
          <p:cNvPr id="267" name="Text 74"/>
          <p:cNvSpPr/>
          <p:nvPr/>
        </p:nvSpPr>
        <p:spPr>
          <a:xfrm>
            <a:off x="3146760" y="1600200"/>
            <a:ext cx="2538360" cy="309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d4ff"/>
                </a:solidFill>
                <a:latin typeface="Calibri"/>
              </a:rPr>
              <a:t>USE CASE B: Breathing Rate</a:t>
            </a:r>
            <a:endParaRPr b="0" lang="en-US" sz="1100" spc="-1" strike="noStrike">
              <a:solidFill>
                <a:srgbClr val="ffffff"/>
              </a:solidFill>
              <a:latin typeface="Arial"/>
            </a:endParaRPr>
          </a:p>
        </p:txBody>
      </p:sp>
      <p:sp>
        <p:nvSpPr>
          <p:cNvPr id="268" name="Text 78"/>
          <p:cNvSpPr/>
          <p:nvPr/>
        </p:nvSpPr>
        <p:spPr>
          <a:xfrm>
            <a:off x="3146760" y="1956960"/>
            <a:ext cx="2538360" cy="199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8899aa"/>
                </a:solidFill>
                <a:latin typeface="Calibri"/>
              </a:rPr>
              <a:t>CSI phase variance — 30-second window:</a:t>
            </a:r>
            <a:endParaRPr b="0" lang="en-US" sz="900" spc="-1" strike="noStrike">
              <a:solidFill>
                <a:srgbClr val="ffffff"/>
              </a:solidFill>
              <a:latin typeface="Arial"/>
            </a:endParaRPr>
          </a:p>
        </p:txBody>
      </p:sp>
      <p:sp>
        <p:nvSpPr>
          <p:cNvPr id="269" name="Shape 412"/>
          <p:cNvSpPr/>
          <p:nvPr/>
        </p:nvSpPr>
        <p:spPr>
          <a:xfrm>
            <a:off x="3146760" y="2194560"/>
            <a:ext cx="2189880" cy="967680"/>
          </a:xfrm>
          <a:prstGeom prst="rect">
            <a:avLst/>
          </a:prstGeom>
          <a:solidFill>
            <a:srgbClr val="060c15"/>
          </a:solidFill>
          <a:ln w="6350">
            <a:solidFill>
              <a:srgbClr val="8899a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70" name="Shape 413"/>
          <p:cNvSpPr/>
          <p:nvPr/>
        </p:nvSpPr>
        <p:spPr>
          <a:xfrm flipV="1">
            <a:off x="3174840" y="2583360"/>
            <a:ext cx="27000" cy="78120"/>
          </a:xfrm>
          <a:prstGeom prst="line">
            <a:avLst/>
          </a:prstGeom>
          <a:ln w="22860">
            <a:solidFill>
              <a:srgbClr val="00d4ff"/>
            </a:solidFill>
            <a:round/>
          </a:ln>
        </p:spPr>
        <p:style>
          <a:lnRef idx="0"/>
          <a:fillRef idx="0"/>
          <a:effectRef idx="0"/>
          <a:fontRef idx="minor"/>
        </p:style>
        <p:txBody>
          <a:bodyPr lIns="90000" rIns="90000" tIns="33120" bIns="33120" anchor="t" anchorCtr="1">
            <a:noAutofit/>
          </a:bodyPr>
          <a:p>
            <a:endParaRPr b="0" lang="en-US" sz="1800" spc="-1" strike="noStrike">
              <a:solidFill>
                <a:srgbClr val="ffffff"/>
              </a:solidFill>
              <a:latin typeface="Arial"/>
            </a:endParaRPr>
          </a:p>
        </p:txBody>
      </p:sp>
      <p:sp>
        <p:nvSpPr>
          <p:cNvPr id="271" name="Shape 414"/>
          <p:cNvSpPr/>
          <p:nvPr/>
        </p:nvSpPr>
        <p:spPr>
          <a:xfrm flipV="1">
            <a:off x="3201840" y="2563560"/>
            <a:ext cx="27000" cy="19800"/>
          </a:xfrm>
          <a:prstGeom prst="line">
            <a:avLst/>
          </a:prstGeom>
          <a:ln w="22860">
            <a:solidFill>
              <a:srgbClr val="00d4ff"/>
            </a:solidFill>
            <a:round/>
          </a:ln>
        </p:spPr>
        <p:style>
          <a:lnRef idx="0"/>
          <a:fillRef idx="0"/>
          <a:effectRef idx="0"/>
          <a:fontRef idx="minor"/>
        </p:style>
        <p:txBody>
          <a:bodyPr lIns="90000" rIns="90000" tIns="-25200" bIns="-25200" anchor="t" anchorCtr="1">
            <a:noAutofit/>
          </a:bodyPr>
          <a:p>
            <a:endParaRPr b="0" lang="en-US" sz="1800" spc="-1" strike="noStrike">
              <a:solidFill>
                <a:srgbClr val="ffffff"/>
              </a:solidFill>
              <a:latin typeface="Arial"/>
            </a:endParaRPr>
          </a:p>
        </p:txBody>
      </p:sp>
      <p:sp>
        <p:nvSpPr>
          <p:cNvPr id="272" name="Shape 415"/>
          <p:cNvSpPr/>
          <p:nvPr/>
        </p:nvSpPr>
        <p:spPr>
          <a:xfrm flipV="1">
            <a:off x="3228840" y="2547000"/>
            <a:ext cx="27000" cy="16560"/>
          </a:xfrm>
          <a:prstGeom prst="line">
            <a:avLst/>
          </a:prstGeom>
          <a:ln w="22860">
            <a:solidFill>
              <a:srgbClr val="00d4ff"/>
            </a:solidFill>
            <a:round/>
          </a:ln>
        </p:spPr>
        <p:style>
          <a:lnRef idx="0"/>
          <a:fillRef idx="0"/>
          <a:effectRef idx="0"/>
          <a:fontRef idx="minor"/>
        </p:style>
        <p:txBody>
          <a:bodyPr lIns="90000" rIns="90000" tIns="-28440" bIns="-28440" anchor="t" anchorCtr="1">
            <a:noAutofit/>
          </a:bodyPr>
          <a:p>
            <a:endParaRPr b="0" lang="en-US" sz="1800" spc="-1" strike="noStrike">
              <a:solidFill>
                <a:srgbClr val="ffffff"/>
              </a:solidFill>
              <a:latin typeface="Arial"/>
            </a:endParaRPr>
          </a:p>
        </p:txBody>
      </p:sp>
      <p:sp>
        <p:nvSpPr>
          <p:cNvPr id="273" name="Shape 416"/>
          <p:cNvSpPr/>
          <p:nvPr/>
        </p:nvSpPr>
        <p:spPr>
          <a:xfrm flipV="1">
            <a:off x="3255840" y="2483640"/>
            <a:ext cx="26640" cy="63360"/>
          </a:xfrm>
          <a:prstGeom prst="line">
            <a:avLst/>
          </a:prstGeom>
          <a:ln w="22860">
            <a:solidFill>
              <a:srgbClr val="00d4ff"/>
            </a:solidFill>
            <a:round/>
          </a:ln>
        </p:spPr>
        <p:style>
          <a:lnRef idx="0"/>
          <a:fillRef idx="0"/>
          <a:effectRef idx="0"/>
          <a:fontRef idx="minor"/>
        </p:style>
        <p:txBody>
          <a:bodyPr lIns="90000" rIns="90000" tIns="18360" bIns="18360" anchor="t" anchorCtr="1">
            <a:noAutofit/>
          </a:bodyPr>
          <a:p>
            <a:endParaRPr b="0" lang="en-US" sz="1800" spc="-1" strike="noStrike">
              <a:solidFill>
                <a:srgbClr val="ffffff"/>
              </a:solidFill>
              <a:latin typeface="Arial"/>
            </a:endParaRPr>
          </a:p>
        </p:txBody>
      </p:sp>
      <p:sp>
        <p:nvSpPr>
          <p:cNvPr id="274" name="Shape 417"/>
          <p:cNvSpPr/>
          <p:nvPr/>
        </p:nvSpPr>
        <p:spPr>
          <a:xfrm flipV="1">
            <a:off x="3282480" y="2410560"/>
            <a:ext cx="27360" cy="73080"/>
          </a:xfrm>
          <a:prstGeom prst="line">
            <a:avLst/>
          </a:prstGeom>
          <a:ln w="22860">
            <a:solidFill>
              <a:srgbClr val="00d4ff"/>
            </a:solidFill>
            <a:round/>
          </a:ln>
        </p:spPr>
        <p:style>
          <a:lnRef idx="0"/>
          <a:fillRef idx="0"/>
          <a:effectRef idx="0"/>
          <a:fontRef idx="minor"/>
        </p:style>
        <p:txBody>
          <a:bodyPr lIns="90000" rIns="90000" tIns="28080" bIns="28080" anchor="t" anchorCtr="1">
            <a:noAutofit/>
          </a:bodyPr>
          <a:p>
            <a:endParaRPr b="0" lang="en-US" sz="1800" spc="-1" strike="noStrike">
              <a:solidFill>
                <a:srgbClr val="ffffff"/>
              </a:solidFill>
              <a:latin typeface="Arial"/>
            </a:endParaRPr>
          </a:p>
        </p:txBody>
      </p:sp>
      <p:sp>
        <p:nvSpPr>
          <p:cNvPr id="275" name="Shape 418"/>
          <p:cNvSpPr/>
          <p:nvPr/>
        </p:nvSpPr>
        <p:spPr>
          <a:xfrm flipV="1">
            <a:off x="3309840" y="2399040"/>
            <a:ext cx="27000" cy="11520"/>
          </a:xfrm>
          <a:prstGeom prst="line">
            <a:avLst/>
          </a:prstGeom>
          <a:ln w="22860">
            <a:solidFill>
              <a:srgbClr val="00d4ff"/>
            </a:solidFill>
            <a:round/>
          </a:ln>
        </p:spPr>
        <p:style>
          <a:lnRef idx="0"/>
          <a:fillRef idx="0"/>
          <a:effectRef idx="0"/>
          <a:fontRef idx="minor"/>
        </p:style>
        <p:txBody>
          <a:bodyPr lIns="90000" rIns="90000" tIns="-33480" bIns="-33480" anchor="t" anchorCtr="1">
            <a:noAutofit/>
          </a:bodyPr>
          <a:p>
            <a:endParaRPr b="0" lang="en-US" sz="1800" spc="-1" strike="noStrike">
              <a:solidFill>
                <a:srgbClr val="ffffff"/>
              </a:solidFill>
              <a:latin typeface="Arial"/>
            </a:endParaRPr>
          </a:p>
        </p:txBody>
      </p:sp>
      <p:sp>
        <p:nvSpPr>
          <p:cNvPr id="276" name="Shape 419"/>
          <p:cNvSpPr/>
          <p:nvPr/>
        </p:nvSpPr>
        <p:spPr>
          <a:xfrm>
            <a:off x="3336840" y="2399040"/>
            <a:ext cx="27000" cy="43920"/>
          </a:xfrm>
          <a:prstGeom prst="line">
            <a:avLst/>
          </a:prstGeom>
          <a:ln w="22860">
            <a:solidFill>
              <a:srgbClr val="00d4ff"/>
            </a:solidFill>
            <a:round/>
          </a:ln>
        </p:spPr>
        <p:style>
          <a:lnRef idx="0"/>
          <a:fillRef idx="0"/>
          <a:effectRef idx="0"/>
          <a:fontRef idx="minor"/>
        </p:style>
        <p:txBody>
          <a:bodyPr lIns="90000" rIns="90000" tIns="-1080" bIns="-1080" anchor="t" anchorCtr="1">
            <a:noAutofit/>
          </a:bodyPr>
          <a:p>
            <a:endParaRPr b="0" lang="en-US" sz="1800" spc="-1" strike="noStrike">
              <a:solidFill>
                <a:srgbClr val="ffffff"/>
              </a:solidFill>
              <a:latin typeface="Arial"/>
            </a:endParaRPr>
          </a:p>
        </p:txBody>
      </p:sp>
      <p:sp>
        <p:nvSpPr>
          <p:cNvPr id="277" name="Shape 420"/>
          <p:cNvSpPr/>
          <p:nvPr/>
        </p:nvSpPr>
        <p:spPr>
          <a:xfrm>
            <a:off x="3363840" y="2442960"/>
            <a:ext cx="27000" cy="29160"/>
          </a:xfrm>
          <a:prstGeom prst="line">
            <a:avLst/>
          </a:prstGeom>
          <a:ln w="22860">
            <a:solidFill>
              <a:srgbClr val="00d4ff"/>
            </a:solidFill>
            <a:round/>
          </a:ln>
        </p:spPr>
        <p:style>
          <a:lnRef idx="0"/>
          <a:fillRef idx="0"/>
          <a:effectRef idx="0"/>
          <a:fontRef idx="minor"/>
        </p:style>
        <p:txBody>
          <a:bodyPr lIns="90000" rIns="90000" tIns="-15840" bIns="-15840" anchor="t" anchorCtr="1">
            <a:noAutofit/>
          </a:bodyPr>
          <a:p>
            <a:endParaRPr b="0" lang="en-US" sz="1800" spc="-1" strike="noStrike">
              <a:solidFill>
                <a:srgbClr val="ffffff"/>
              </a:solidFill>
              <a:latin typeface="Arial"/>
            </a:endParaRPr>
          </a:p>
        </p:txBody>
      </p:sp>
      <p:sp>
        <p:nvSpPr>
          <p:cNvPr id="278" name="Shape 421"/>
          <p:cNvSpPr/>
          <p:nvPr/>
        </p:nvSpPr>
        <p:spPr>
          <a:xfrm flipV="1">
            <a:off x="3390840" y="2460600"/>
            <a:ext cx="27000" cy="11520"/>
          </a:xfrm>
          <a:prstGeom prst="line">
            <a:avLst/>
          </a:prstGeom>
          <a:ln w="22860">
            <a:solidFill>
              <a:srgbClr val="00d4ff"/>
            </a:solidFill>
            <a:round/>
          </a:ln>
        </p:spPr>
        <p:style>
          <a:lnRef idx="0"/>
          <a:fillRef idx="0"/>
          <a:effectRef idx="0"/>
          <a:fontRef idx="minor"/>
        </p:style>
        <p:txBody>
          <a:bodyPr lIns="90000" rIns="90000" tIns="-33480" bIns="-33480" anchor="t" anchorCtr="1">
            <a:noAutofit/>
          </a:bodyPr>
          <a:p>
            <a:endParaRPr b="0" lang="en-US" sz="1800" spc="-1" strike="noStrike">
              <a:solidFill>
                <a:srgbClr val="ffffff"/>
              </a:solidFill>
              <a:latin typeface="Arial"/>
            </a:endParaRPr>
          </a:p>
        </p:txBody>
      </p:sp>
      <p:sp>
        <p:nvSpPr>
          <p:cNvPr id="279" name="Shape 422"/>
          <p:cNvSpPr/>
          <p:nvPr/>
        </p:nvSpPr>
        <p:spPr>
          <a:xfrm>
            <a:off x="3417840" y="2460600"/>
            <a:ext cx="27000" cy="6480"/>
          </a:xfrm>
          <a:prstGeom prst="line">
            <a:avLst/>
          </a:prstGeom>
          <a:ln w="22860">
            <a:solidFill>
              <a:srgbClr val="00d4ff"/>
            </a:solidFill>
            <a:round/>
          </a:ln>
        </p:spPr>
        <p:style>
          <a:lnRef idx="0"/>
          <a:fillRef idx="0"/>
          <a:effectRef idx="0"/>
          <a:fontRef idx="minor"/>
        </p:style>
        <p:txBody>
          <a:bodyPr lIns="90000" rIns="90000" tIns="-38520" bIns="-38520" anchor="t" anchorCtr="1">
            <a:noAutofit/>
          </a:bodyPr>
          <a:p>
            <a:endParaRPr b="0" lang="en-US" sz="1800" spc="-1" strike="noStrike">
              <a:solidFill>
                <a:srgbClr val="ffffff"/>
              </a:solidFill>
              <a:latin typeface="Arial"/>
            </a:endParaRPr>
          </a:p>
        </p:txBody>
      </p:sp>
      <p:sp>
        <p:nvSpPr>
          <p:cNvPr id="280" name="Shape 423"/>
          <p:cNvSpPr/>
          <p:nvPr/>
        </p:nvSpPr>
        <p:spPr>
          <a:xfrm>
            <a:off x="3444840" y="2467080"/>
            <a:ext cx="27000" cy="73440"/>
          </a:xfrm>
          <a:prstGeom prst="line">
            <a:avLst/>
          </a:prstGeom>
          <a:ln w="22860">
            <a:solidFill>
              <a:srgbClr val="00d4ff"/>
            </a:solidFill>
            <a:round/>
          </a:ln>
        </p:spPr>
        <p:style>
          <a:lnRef idx="0"/>
          <a:fillRef idx="0"/>
          <a:effectRef idx="0"/>
          <a:fontRef idx="minor"/>
        </p:style>
        <p:txBody>
          <a:bodyPr lIns="90000" rIns="90000" tIns="28440" bIns="28440" anchor="t" anchorCtr="1">
            <a:noAutofit/>
          </a:bodyPr>
          <a:p>
            <a:endParaRPr b="0" lang="en-US" sz="1800" spc="-1" strike="noStrike">
              <a:solidFill>
                <a:srgbClr val="ffffff"/>
              </a:solidFill>
              <a:latin typeface="Arial"/>
            </a:endParaRPr>
          </a:p>
        </p:txBody>
      </p:sp>
      <p:sp>
        <p:nvSpPr>
          <p:cNvPr id="281" name="Shape 424"/>
          <p:cNvSpPr/>
          <p:nvPr/>
        </p:nvSpPr>
        <p:spPr>
          <a:xfrm>
            <a:off x="3471840" y="2540520"/>
            <a:ext cx="27000" cy="9936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282" name="Shape 425"/>
          <p:cNvSpPr/>
          <p:nvPr/>
        </p:nvSpPr>
        <p:spPr>
          <a:xfrm>
            <a:off x="3498840" y="2639880"/>
            <a:ext cx="27000" cy="54360"/>
          </a:xfrm>
          <a:prstGeom prst="line">
            <a:avLst/>
          </a:prstGeom>
          <a:ln w="22860">
            <a:solidFill>
              <a:srgbClr val="00d4ff"/>
            </a:solidFill>
            <a:round/>
          </a:ln>
        </p:spPr>
        <p:style>
          <a:lnRef idx="0"/>
          <a:fillRef idx="0"/>
          <a:effectRef idx="0"/>
          <a:fontRef idx="minor"/>
        </p:style>
        <p:txBody>
          <a:bodyPr lIns="90000" rIns="90000" tIns="9360" bIns="9360" anchor="t" anchorCtr="1">
            <a:noAutofit/>
          </a:bodyPr>
          <a:p>
            <a:endParaRPr b="0" lang="en-US" sz="1800" spc="-1" strike="noStrike">
              <a:solidFill>
                <a:srgbClr val="ffffff"/>
              </a:solidFill>
              <a:latin typeface="Arial"/>
            </a:endParaRPr>
          </a:p>
        </p:txBody>
      </p:sp>
      <p:sp>
        <p:nvSpPr>
          <p:cNvPr id="283" name="Shape 426"/>
          <p:cNvSpPr/>
          <p:nvPr/>
        </p:nvSpPr>
        <p:spPr>
          <a:xfrm>
            <a:off x="3525840" y="2694240"/>
            <a:ext cx="27000" cy="15480"/>
          </a:xfrm>
          <a:prstGeom prst="line">
            <a:avLst/>
          </a:prstGeom>
          <a:ln w="22860">
            <a:solidFill>
              <a:srgbClr val="00d4ff"/>
            </a:solidFill>
            <a:round/>
          </a:ln>
        </p:spPr>
        <p:style>
          <a:lnRef idx="0"/>
          <a:fillRef idx="0"/>
          <a:effectRef idx="0"/>
          <a:fontRef idx="minor"/>
        </p:style>
        <p:txBody>
          <a:bodyPr lIns="90000" rIns="90000" tIns="-29520" bIns="-29520" anchor="t" anchorCtr="1">
            <a:noAutofit/>
          </a:bodyPr>
          <a:p>
            <a:endParaRPr b="0" lang="en-US" sz="1800" spc="-1" strike="noStrike">
              <a:solidFill>
                <a:srgbClr val="ffffff"/>
              </a:solidFill>
              <a:latin typeface="Arial"/>
            </a:endParaRPr>
          </a:p>
        </p:txBody>
      </p:sp>
      <p:sp>
        <p:nvSpPr>
          <p:cNvPr id="284" name="Shape 427"/>
          <p:cNvSpPr/>
          <p:nvPr/>
        </p:nvSpPr>
        <p:spPr>
          <a:xfrm>
            <a:off x="3552840" y="2709720"/>
            <a:ext cx="27000" cy="43560"/>
          </a:xfrm>
          <a:prstGeom prst="line">
            <a:avLst/>
          </a:prstGeom>
          <a:ln w="22860">
            <a:solidFill>
              <a:srgbClr val="00d4ff"/>
            </a:solidFill>
            <a:round/>
          </a:ln>
        </p:spPr>
        <p:style>
          <a:lnRef idx="0"/>
          <a:fillRef idx="0"/>
          <a:effectRef idx="0"/>
          <a:fontRef idx="minor"/>
        </p:style>
        <p:txBody>
          <a:bodyPr lIns="90000" rIns="90000" tIns="-1440" bIns="-1440" anchor="t" anchorCtr="1">
            <a:noAutofit/>
          </a:bodyPr>
          <a:p>
            <a:endParaRPr b="0" lang="en-US" sz="1800" spc="-1" strike="noStrike">
              <a:solidFill>
                <a:srgbClr val="ffffff"/>
              </a:solidFill>
              <a:latin typeface="Arial"/>
            </a:endParaRPr>
          </a:p>
        </p:txBody>
      </p:sp>
      <p:sp>
        <p:nvSpPr>
          <p:cNvPr id="285" name="Shape 428"/>
          <p:cNvSpPr/>
          <p:nvPr/>
        </p:nvSpPr>
        <p:spPr>
          <a:xfrm>
            <a:off x="3579840" y="2753280"/>
            <a:ext cx="27360" cy="9108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286" name="Shape 429"/>
          <p:cNvSpPr/>
          <p:nvPr/>
        </p:nvSpPr>
        <p:spPr>
          <a:xfrm>
            <a:off x="3607200" y="2844360"/>
            <a:ext cx="27000" cy="74160"/>
          </a:xfrm>
          <a:prstGeom prst="line">
            <a:avLst/>
          </a:prstGeom>
          <a:ln w="22860">
            <a:solidFill>
              <a:srgbClr val="00d4ff"/>
            </a:solidFill>
            <a:round/>
          </a:ln>
        </p:spPr>
        <p:style>
          <a:lnRef idx="0"/>
          <a:fillRef idx="0"/>
          <a:effectRef idx="0"/>
          <a:fontRef idx="minor"/>
        </p:style>
        <p:txBody>
          <a:bodyPr lIns="90000" rIns="90000" tIns="29160" bIns="29160" anchor="t" anchorCtr="1">
            <a:noAutofit/>
          </a:bodyPr>
          <a:p>
            <a:endParaRPr b="0" lang="en-US" sz="1800" spc="-1" strike="noStrike">
              <a:solidFill>
                <a:srgbClr val="ffffff"/>
              </a:solidFill>
              <a:latin typeface="Arial"/>
            </a:endParaRPr>
          </a:p>
        </p:txBody>
      </p:sp>
      <p:sp>
        <p:nvSpPr>
          <p:cNvPr id="287" name="Shape 430"/>
          <p:cNvSpPr/>
          <p:nvPr/>
        </p:nvSpPr>
        <p:spPr>
          <a:xfrm>
            <a:off x="3634200" y="2918520"/>
            <a:ext cx="27000" cy="5040"/>
          </a:xfrm>
          <a:prstGeom prst="line">
            <a:avLst/>
          </a:prstGeom>
          <a:ln w="22860">
            <a:solidFill>
              <a:srgbClr val="00d4ff"/>
            </a:solidFill>
            <a:round/>
          </a:ln>
        </p:spPr>
        <p:style>
          <a:lnRef idx="0"/>
          <a:fillRef idx="0"/>
          <a:effectRef idx="0"/>
          <a:fontRef idx="minor"/>
        </p:style>
        <p:txBody>
          <a:bodyPr lIns="90000" rIns="90000" tIns="-39960" bIns="-39960" anchor="t" anchorCtr="1">
            <a:noAutofit/>
          </a:bodyPr>
          <a:p>
            <a:endParaRPr b="0" lang="en-US" sz="1800" spc="-1" strike="noStrike">
              <a:solidFill>
                <a:srgbClr val="ffffff"/>
              </a:solidFill>
              <a:latin typeface="Arial"/>
            </a:endParaRPr>
          </a:p>
        </p:txBody>
      </p:sp>
      <p:sp>
        <p:nvSpPr>
          <p:cNvPr id="288" name="Shape 431"/>
          <p:cNvSpPr/>
          <p:nvPr/>
        </p:nvSpPr>
        <p:spPr>
          <a:xfrm flipV="1">
            <a:off x="3661200" y="2899080"/>
            <a:ext cx="27000" cy="24480"/>
          </a:xfrm>
          <a:prstGeom prst="line">
            <a:avLst/>
          </a:prstGeom>
          <a:ln w="22860">
            <a:solidFill>
              <a:srgbClr val="00d4ff"/>
            </a:solidFill>
            <a:round/>
          </a:ln>
        </p:spPr>
        <p:style>
          <a:lnRef idx="0"/>
          <a:fillRef idx="0"/>
          <a:effectRef idx="0"/>
          <a:fontRef idx="minor"/>
        </p:style>
        <p:txBody>
          <a:bodyPr lIns="90000" rIns="90000" tIns="-20520" bIns="-20520" anchor="t" anchorCtr="1">
            <a:noAutofit/>
          </a:bodyPr>
          <a:p>
            <a:endParaRPr b="0" lang="en-US" sz="1800" spc="-1" strike="noStrike">
              <a:solidFill>
                <a:srgbClr val="ffffff"/>
              </a:solidFill>
              <a:latin typeface="Arial"/>
            </a:endParaRPr>
          </a:p>
        </p:txBody>
      </p:sp>
      <p:sp>
        <p:nvSpPr>
          <p:cNvPr id="289" name="Shape 432"/>
          <p:cNvSpPr/>
          <p:nvPr/>
        </p:nvSpPr>
        <p:spPr>
          <a:xfrm>
            <a:off x="3688200" y="2899080"/>
            <a:ext cx="27000" cy="11160"/>
          </a:xfrm>
          <a:prstGeom prst="line">
            <a:avLst/>
          </a:prstGeom>
          <a:ln w="22860">
            <a:solidFill>
              <a:srgbClr val="00d4ff"/>
            </a:solidFill>
            <a:round/>
          </a:ln>
        </p:spPr>
        <p:style>
          <a:lnRef idx="0"/>
          <a:fillRef idx="0"/>
          <a:effectRef idx="0"/>
          <a:fontRef idx="minor"/>
        </p:style>
        <p:txBody>
          <a:bodyPr lIns="90000" rIns="90000" tIns="-33840" bIns="-33840" anchor="t" anchorCtr="1">
            <a:noAutofit/>
          </a:bodyPr>
          <a:p>
            <a:endParaRPr b="0" lang="en-US" sz="1800" spc="-1" strike="noStrike">
              <a:solidFill>
                <a:srgbClr val="ffffff"/>
              </a:solidFill>
              <a:latin typeface="Arial"/>
            </a:endParaRPr>
          </a:p>
        </p:txBody>
      </p:sp>
      <p:sp>
        <p:nvSpPr>
          <p:cNvPr id="290" name="Shape 433"/>
          <p:cNvSpPr/>
          <p:nvPr/>
        </p:nvSpPr>
        <p:spPr>
          <a:xfrm>
            <a:off x="3715200" y="2910240"/>
            <a:ext cx="27000" cy="34560"/>
          </a:xfrm>
          <a:prstGeom prst="line">
            <a:avLst/>
          </a:prstGeom>
          <a:ln w="22860">
            <a:solidFill>
              <a:srgbClr val="00d4ff"/>
            </a:solidFill>
            <a:round/>
          </a:ln>
        </p:spPr>
        <p:style>
          <a:lnRef idx="0"/>
          <a:fillRef idx="0"/>
          <a:effectRef idx="0"/>
          <a:fontRef idx="minor"/>
        </p:style>
        <p:txBody>
          <a:bodyPr lIns="90000" rIns="90000" tIns="-10440" bIns="-10440" anchor="t" anchorCtr="1">
            <a:noAutofit/>
          </a:bodyPr>
          <a:p>
            <a:endParaRPr b="0" lang="en-US" sz="1800" spc="-1" strike="noStrike">
              <a:solidFill>
                <a:srgbClr val="ffffff"/>
              </a:solidFill>
              <a:latin typeface="Arial"/>
            </a:endParaRPr>
          </a:p>
        </p:txBody>
      </p:sp>
      <p:sp>
        <p:nvSpPr>
          <p:cNvPr id="291" name="Shape 434"/>
          <p:cNvSpPr/>
          <p:nvPr/>
        </p:nvSpPr>
        <p:spPr>
          <a:xfrm flipV="1">
            <a:off x="3742200" y="2932560"/>
            <a:ext cx="27000" cy="12240"/>
          </a:xfrm>
          <a:prstGeom prst="line">
            <a:avLst/>
          </a:prstGeom>
          <a:ln w="22860">
            <a:solidFill>
              <a:srgbClr val="00d4ff"/>
            </a:solidFill>
            <a:round/>
          </a:ln>
        </p:spPr>
        <p:style>
          <a:lnRef idx="0"/>
          <a:fillRef idx="0"/>
          <a:effectRef idx="0"/>
          <a:fontRef idx="minor"/>
        </p:style>
        <p:txBody>
          <a:bodyPr lIns="90000" rIns="90000" tIns="-32760" bIns="-32760" anchor="t" anchorCtr="1">
            <a:noAutofit/>
          </a:bodyPr>
          <a:p>
            <a:endParaRPr b="0" lang="en-US" sz="1800" spc="-1" strike="noStrike">
              <a:solidFill>
                <a:srgbClr val="ffffff"/>
              </a:solidFill>
              <a:latin typeface="Arial"/>
            </a:endParaRPr>
          </a:p>
        </p:txBody>
      </p:sp>
      <p:sp>
        <p:nvSpPr>
          <p:cNvPr id="292" name="Shape 435"/>
          <p:cNvSpPr/>
          <p:nvPr/>
        </p:nvSpPr>
        <p:spPr>
          <a:xfrm flipV="1">
            <a:off x="3769200" y="2855160"/>
            <a:ext cx="27000" cy="77400"/>
          </a:xfrm>
          <a:prstGeom prst="line">
            <a:avLst/>
          </a:prstGeom>
          <a:ln w="22860">
            <a:solidFill>
              <a:srgbClr val="00d4ff"/>
            </a:solidFill>
            <a:round/>
          </a:ln>
        </p:spPr>
        <p:style>
          <a:lnRef idx="0"/>
          <a:fillRef idx="0"/>
          <a:effectRef idx="0"/>
          <a:fontRef idx="minor"/>
        </p:style>
        <p:txBody>
          <a:bodyPr lIns="90000" rIns="90000" tIns="32400" bIns="32400" anchor="t" anchorCtr="1">
            <a:noAutofit/>
          </a:bodyPr>
          <a:p>
            <a:endParaRPr b="0" lang="en-US" sz="1800" spc="-1" strike="noStrike">
              <a:solidFill>
                <a:srgbClr val="ffffff"/>
              </a:solidFill>
              <a:latin typeface="Arial"/>
            </a:endParaRPr>
          </a:p>
        </p:txBody>
      </p:sp>
      <p:sp>
        <p:nvSpPr>
          <p:cNvPr id="293" name="Shape 436"/>
          <p:cNvSpPr/>
          <p:nvPr/>
        </p:nvSpPr>
        <p:spPr>
          <a:xfrm flipV="1">
            <a:off x="3796200" y="2777760"/>
            <a:ext cx="27000" cy="77400"/>
          </a:xfrm>
          <a:prstGeom prst="line">
            <a:avLst/>
          </a:prstGeom>
          <a:ln w="22860">
            <a:solidFill>
              <a:srgbClr val="00d4ff"/>
            </a:solidFill>
            <a:round/>
          </a:ln>
        </p:spPr>
        <p:style>
          <a:lnRef idx="0"/>
          <a:fillRef idx="0"/>
          <a:effectRef idx="0"/>
          <a:fontRef idx="minor"/>
        </p:style>
        <p:txBody>
          <a:bodyPr lIns="90000" rIns="90000" tIns="32400" bIns="32400" anchor="t" anchorCtr="1">
            <a:noAutofit/>
          </a:bodyPr>
          <a:p>
            <a:endParaRPr b="0" lang="en-US" sz="1800" spc="-1" strike="noStrike">
              <a:solidFill>
                <a:srgbClr val="ffffff"/>
              </a:solidFill>
              <a:latin typeface="Arial"/>
            </a:endParaRPr>
          </a:p>
        </p:txBody>
      </p:sp>
      <p:sp>
        <p:nvSpPr>
          <p:cNvPr id="294" name="Shape 437"/>
          <p:cNvSpPr/>
          <p:nvPr/>
        </p:nvSpPr>
        <p:spPr>
          <a:xfrm flipV="1">
            <a:off x="3823200" y="2749680"/>
            <a:ext cx="27000" cy="28080"/>
          </a:xfrm>
          <a:prstGeom prst="line">
            <a:avLst/>
          </a:prstGeom>
          <a:ln w="22860">
            <a:solidFill>
              <a:srgbClr val="00d4ff"/>
            </a:solidFill>
            <a:round/>
          </a:ln>
        </p:spPr>
        <p:style>
          <a:lnRef idx="0"/>
          <a:fillRef idx="0"/>
          <a:effectRef idx="0"/>
          <a:fontRef idx="minor"/>
        </p:style>
        <p:txBody>
          <a:bodyPr lIns="90000" rIns="90000" tIns="-16920" bIns="-16920" anchor="t" anchorCtr="1">
            <a:noAutofit/>
          </a:bodyPr>
          <a:p>
            <a:endParaRPr b="0" lang="en-US" sz="1800" spc="-1" strike="noStrike">
              <a:solidFill>
                <a:srgbClr val="ffffff"/>
              </a:solidFill>
              <a:latin typeface="Arial"/>
            </a:endParaRPr>
          </a:p>
        </p:txBody>
      </p:sp>
      <p:sp>
        <p:nvSpPr>
          <p:cNvPr id="295" name="Shape 438"/>
          <p:cNvSpPr/>
          <p:nvPr/>
        </p:nvSpPr>
        <p:spPr>
          <a:xfrm flipV="1">
            <a:off x="3850200" y="2732040"/>
            <a:ext cx="27000" cy="17640"/>
          </a:xfrm>
          <a:prstGeom prst="line">
            <a:avLst/>
          </a:prstGeom>
          <a:ln w="22860">
            <a:solidFill>
              <a:srgbClr val="00d4ff"/>
            </a:solidFill>
            <a:round/>
          </a:ln>
        </p:spPr>
        <p:style>
          <a:lnRef idx="0"/>
          <a:fillRef idx="0"/>
          <a:effectRef idx="0"/>
          <a:fontRef idx="minor"/>
        </p:style>
        <p:txBody>
          <a:bodyPr lIns="90000" rIns="90000" tIns="-27360" bIns="-27360" anchor="t" anchorCtr="1">
            <a:noAutofit/>
          </a:bodyPr>
          <a:p>
            <a:endParaRPr b="0" lang="en-US" sz="1800" spc="-1" strike="noStrike">
              <a:solidFill>
                <a:srgbClr val="ffffff"/>
              </a:solidFill>
              <a:latin typeface="Arial"/>
            </a:endParaRPr>
          </a:p>
        </p:txBody>
      </p:sp>
      <p:sp>
        <p:nvSpPr>
          <p:cNvPr id="296" name="Shape 439"/>
          <p:cNvSpPr/>
          <p:nvPr/>
        </p:nvSpPr>
        <p:spPr>
          <a:xfrm flipV="1">
            <a:off x="3877200" y="2661840"/>
            <a:ext cx="27000" cy="70200"/>
          </a:xfrm>
          <a:prstGeom prst="line">
            <a:avLst/>
          </a:prstGeom>
          <a:ln w="22860">
            <a:solidFill>
              <a:srgbClr val="00d4ff"/>
            </a:solidFill>
            <a:round/>
          </a:ln>
        </p:spPr>
        <p:style>
          <a:lnRef idx="0"/>
          <a:fillRef idx="0"/>
          <a:effectRef idx="0"/>
          <a:fontRef idx="minor"/>
        </p:style>
        <p:txBody>
          <a:bodyPr lIns="90000" rIns="90000" tIns="25200" bIns="25200" anchor="t" anchorCtr="1">
            <a:noAutofit/>
          </a:bodyPr>
          <a:p>
            <a:endParaRPr b="0" lang="en-US" sz="1800" spc="-1" strike="noStrike">
              <a:solidFill>
                <a:srgbClr val="ffffff"/>
              </a:solidFill>
              <a:latin typeface="Arial"/>
            </a:endParaRPr>
          </a:p>
        </p:txBody>
      </p:sp>
      <p:sp>
        <p:nvSpPr>
          <p:cNvPr id="297" name="Shape 440"/>
          <p:cNvSpPr/>
          <p:nvPr/>
        </p:nvSpPr>
        <p:spPr>
          <a:xfrm flipV="1">
            <a:off x="3904200" y="2557440"/>
            <a:ext cx="27360" cy="10440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298" name="Shape 441"/>
          <p:cNvSpPr/>
          <p:nvPr/>
        </p:nvSpPr>
        <p:spPr>
          <a:xfrm flipV="1">
            <a:off x="3931560" y="2493720"/>
            <a:ext cx="27000" cy="63720"/>
          </a:xfrm>
          <a:prstGeom prst="line">
            <a:avLst/>
          </a:prstGeom>
          <a:ln w="22860">
            <a:solidFill>
              <a:srgbClr val="00d4ff"/>
            </a:solidFill>
            <a:round/>
          </a:ln>
        </p:spPr>
        <p:style>
          <a:lnRef idx="0"/>
          <a:fillRef idx="0"/>
          <a:effectRef idx="0"/>
          <a:fontRef idx="minor"/>
        </p:style>
        <p:txBody>
          <a:bodyPr lIns="90000" rIns="90000" tIns="18720" bIns="18720" anchor="t" anchorCtr="1">
            <a:noAutofit/>
          </a:bodyPr>
          <a:p>
            <a:endParaRPr b="0" lang="en-US" sz="1800" spc="-1" strike="noStrike">
              <a:solidFill>
                <a:srgbClr val="ffffff"/>
              </a:solidFill>
              <a:latin typeface="Arial"/>
            </a:endParaRPr>
          </a:p>
        </p:txBody>
      </p:sp>
      <p:sp>
        <p:nvSpPr>
          <p:cNvPr id="299" name="Shape 442"/>
          <p:cNvSpPr/>
          <p:nvPr/>
        </p:nvSpPr>
        <p:spPr>
          <a:xfrm flipV="1">
            <a:off x="3958560" y="2490480"/>
            <a:ext cx="26640" cy="3240"/>
          </a:xfrm>
          <a:prstGeom prst="line">
            <a:avLst/>
          </a:prstGeom>
          <a:ln w="22860">
            <a:solidFill>
              <a:srgbClr val="00d4ff"/>
            </a:solidFill>
            <a:round/>
          </a:ln>
        </p:spPr>
        <p:style>
          <a:lnRef idx="0"/>
          <a:fillRef idx="0"/>
          <a:effectRef idx="0"/>
          <a:fontRef idx="minor"/>
        </p:style>
        <p:txBody>
          <a:bodyPr lIns="90000" rIns="90000" tIns="-41760" bIns="-41760" anchor="t" anchorCtr="1">
            <a:noAutofit/>
          </a:bodyPr>
          <a:p>
            <a:endParaRPr b="0" lang="en-US" sz="1800" spc="-1" strike="noStrike">
              <a:solidFill>
                <a:srgbClr val="ffffff"/>
              </a:solidFill>
              <a:latin typeface="Arial"/>
            </a:endParaRPr>
          </a:p>
        </p:txBody>
      </p:sp>
      <p:sp>
        <p:nvSpPr>
          <p:cNvPr id="300" name="Shape 443"/>
          <p:cNvSpPr/>
          <p:nvPr/>
        </p:nvSpPr>
        <p:spPr>
          <a:xfrm flipV="1">
            <a:off x="3985200" y="2485800"/>
            <a:ext cx="27000" cy="4680"/>
          </a:xfrm>
          <a:prstGeom prst="line">
            <a:avLst/>
          </a:prstGeom>
          <a:ln w="22860">
            <a:solidFill>
              <a:srgbClr val="00d4ff"/>
            </a:solidFill>
            <a:round/>
          </a:ln>
        </p:spPr>
        <p:style>
          <a:lnRef idx="0"/>
          <a:fillRef idx="0"/>
          <a:effectRef idx="0"/>
          <a:fontRef idx="minor"/>
        </p:style>
        <p:txBody>
          <a:bodyPr lIns="90000" rIns="90000" tIns="-40320" bIns="-40320" anchor="t" anchorCtr="1">
            <a:noAutofit/>
          </a:bodyPr>
          <a:p>
            <a:endParaRPr b="0" lang="en-US" sz="1800" spc="-1" strike="noStrike">
              <a:solidFill>
                <a:srgbClr val="ffffff"/>
              </a:solidFill>
              <a:latin typeface="Arial"/>
            </a:endParaRPr>
          </a:p>
        </p:txBody>
      </p:sp>
      <p:sp>
        <p:nvSpPr>
          <p:cNvPr id="301" name="Shape 444"/>
          <p:cNvSpPr/>
          <p:nvPr/>
        </p:nvSpPr>
        <p:spPr>
          <a:xfrm flipV="1">
            <a:off x="4012200" y="2436840"/>
            <a:ext cx="27000" cy="48960"/>
          </a:xfrm>
          <a:prstGeom prst="line">
            <a:avLst/>
          </a:prstGeom>
          <a:ln w="22860">
            <a:solidFill>
              <a:srgbClr val="00d4ff"/>
            </a:solidFill>
            <a:round/>
          </a:ln>
        </p:spPr>
        <p:style>
          <a:lnRef idx="0"/>
          <a:fillRef idx="0"/>
          <a:effectRef idx="0"/>
          <a:fontRef idx="minor"/>
        </p:style>
        <p:txBody>
          <a:bodyPr lIns="90000" rIns="90000" tIns="3960" bIns="3960" anchor="t" anchorCtr="1">
            <a:noAutofit/>
          </a:bodyPr>
          <a:p>
            <a:endParaRPr b="0" lang="en-US" sz="1800" spc="-1" strike="noStrike">
              <a:solidFill>
                <a:srgbClr val="ffffff"/>
              </a:solidFill>
              <a:latin typeface="Arial"/>
            </a:endParaRPr>
          </a:p>
        </p:txBody>
      </p:sp>
      <p:sp>
        <p:nvSpPr>
          <p:cNvPr id="302" name="Shape 445"/>
          <p:cNvSpPr/>
          <p:nvPr/>
        </p:nvSpPr>
        <p:spPr>
          <a:xfrm flipV="1">
            <a:off x="4039200" y="2389680"/>
            <a:ext cx="27360" cy="47160"/>
          </a:xfrm>
          <a:prstGeom prst="line">
            <a:avLst/>
          </a:prstGeom>
          <a:ln w="22860">
            <a:solidFill>
              <a:srgbClr val="00d4ff"/>
            </a:solidFill>
            <a:round/>
          </a:ln>
        </p:spPr>
        <p:style>
          <a:lnRef idx="0"/>
          <a:fillRef idx="0"/>
          <a:effectRef idx="0"/>
          <a:fontRef idx="minor"/>
        </p:style>
        <p:txBody>
          <a:bodyPr lIns="90000" rIns="90000" tIns="2160" bIns="2160" anchor="t" anchorCtr="1">
            <a:noAutofit/>
          </a:bodyPr>
          <a:p>
            <a:endParaRPr b="0" lang="en-US" sz="1800" spc="-1" strike="noStrike">
              <a:solidFill>
                <a:srgbClr val="ffffff"/>
              </a:solidFill>
              <a:latin typeface="Arial"/>
            </a:endParaRPr>
          </a:p>
        </p:txBody>
      </p:sp>
      <p:sp>
        <p:nvSpPr>
          <p:cNvPr id="303" name="Shape 446"/>
          <p:cNvSpPr/>
          <p:nvPr/>
        </p:nvSpPr>
        <p:spPr>
          <a:xfrm>
            <a:off x="4066560" y="2389680"/>
            <a:ext cx="27000" cy="19440"/>
          </a:xfrm>
          <a:prstGeom prst="line">
            <a:avLst/>
          </a:prstGeom>
          <a:ln w="22860">
            <a:solidFill>
              <a:srgbClr val="00d4ff"/>
            </a:solidFill>
            <a:round/>
          </a:ln>
        </p:spPr>
        <p:style>
          <a:lnRef idx="0"/>
          <a:fillRef idx="0"/>
          <a:effectRef idx="0"/>
          <a:fontRef idx="minor"/>
        </p:style>
        <p:txBody>
          <a:bodyPr lIns="90000" rIns="90000" tIns="-25560" bIns="-25560" anchor="t" anchorCtr="1">
            <a:noAutofit/>
          </a:bodyPr>
          <a:p>
            <a:endParaRPr b="0" lang="en-US" sz="1800" spc="-1" strike="noStrike">
              <a:solidFill>
                <a:srgbClr val="ffffff"/>
              </a:solidFill>
              <a:latin typeface="Arial"/>
            </a:endParaRPr>
          </a:p>
        </p:txBody>
      </p:sp>
      <p:sp>
        <p:nvSpPr>
          <p:cNvPr id="304" name="Shape 447"/>
          <p:cNvSpPr/>
          <p:nvPr/>
        </p:nvSpPr>
        <p:spPr>
          <a:xfrm>
            <a:off x="4093560" y="2409120"/>
            <a:ext cx="27000" cy="68400"/>
          </a:xfrm>
          <a:prstGeom prst="line">
            <a:avLst/>
          </a:prstGeom>
          <a:ln w="22860">
            <a:solidFill>
              <a:srgbClr val="00d4ff"/>
            </a:solidFill>
            <a:round/>
          </a:ln>
        </p:spPr>
        <p:style>
          <a:lnRef idx="0"/>
          <a:fillRef idx="0"/>
          <a:effectRef idx="0"/>
          <a:fontRef idx="minor"/>
        </p:style>
        <p:txBody>
          <a:bodyPr lIns="90000" rIns="90000" tIns="23400" bIns="23400" anchor="t" anchorCtr="1">
            <a:noAutofit/>
          </a:bodyPr>
          <a:p>
            <a:endParaRPr b="0" lang="en-US" sz="1800" spc="-1" strike="noStrike">
              <a:solidFill>
                <a:srgbClr val="ffffff"/>
              </a:solidFill>
              <a:latin typeface="Arial"/>
            </a:endParaRPr>
          </a:p>
        </p:txBody>
      </p:sp>
      <p:sp>
        <p:nvSpPr>
          <p:cNvPr id="305" name="Shape 448"/>
          <p:cNvSpPr/>
          <p:nvPr/>
        </p:nvSpPr>
        <p:spPr>
          <a:xfrm>
            <a:off x="4120560" y="2477520"/>
            <a:ext cx="27000" cy="44280"/>
          </a:xfrm>
          <a:prstGeom prst="line">
            <a:avLst/>
          </a:prstGeom>
          <a:ln w="22860">
            <a:solidFill>
              <a:srgbClr val="00d4ff"/>
            </a:solidFill>
            <a:round/>
          </a:ln>
        </p:spPr>
        <p:style>
          <a:lnRef idx="0"/>
          <a:fillRef idx="0"/>
          <a:effectRef idx="0"/>
          <a:fontRef idx="minor"/>
        </p:style>
        <p:txBody>
          <a:bodyPr lIns="90000" rIns="90000" tIns="-720" bIns="-720" anchor="t" anchorCtr="1">
            <a:noAutofit/>
          </a:bodyPr>
          <a:p>
            <a:endParaRPr b="0" lang="en-US" sz="1800" spc="-1" strike="noStrike">
              <a:solidFill>
                <a:srgbClr val="ffffff"/>
              </a:solidFill>
              <a:latin typeface="Arial"/>
            </a:endParaRPr>
          </a:p>
        </p:txBody>
      </p:sp>
      <p:sp>
        <p:nvSpPr>
          <p:cNvPr id="306" name="Shape 449"/>
          <p:cNvSpPr/>
          <p:nvPr/>
        </p:nvSpPr>
        <p:spPr>
          <a:xfrm>
            <a:off x="4147560" y="2521800"/>
            <a:ext cx="27000" cy="3960"/>
          </a:xfrm>
          <a:prstGeom prst="line">
            <a:avLst/>
          </a:prstGeom>
          <a:ln w="22860">
            <a:solidFill>
              <a:srgbClr val="00d4ff"/>
            </a:solidFill>
            <a:round/>
          </a:ln>
        </p:spPr>
        <p:style>
          <a:lnRef idx="0"/>
          <a:fillRef idx="0"/>
          <a:effectRef idx="0"/>
          <a:fontRef idx="minor"/>
        </p:style>
        <p:txBody>
          <a:bodyPr lIns="90000" rIns="90000" tIns="-41040" bIns="-41040" anchor="t" anchorCtr="1">
            <a:noAutofit/>
          </a:bodyPr>
          <a:p>
            <a:endParaRPr b="0" lang="en-US" sz="1800" spc="-1" strike="noStrike">
              <a:solidFill>
                <a:srgbClr val="ffffff"/>
              </a:solidFill>
              <a:latin typeface="Arial"/>
            </a:endParaRPr>
          </a:p>
        </p:txBody>
      </p:sp>
      <p:sp>
        <p:nvSpPr>
          <p:cNvPr id="307" name="Shape 450"/>
          <p:cNvSpPr/>
          <p:nvPr/>
        </p:nvSpPr>
        <p:spPr>
          <a:xfrm>
            <a:off x="4174560" y="2525760"/>
            <a:ext cx="27000" cy="27000"/>
          </a:xfrm>
          <a:prstGeom prst="line">
            <a:avLst/>
          </a:prstGeom>
          <a:ln w="22860">
            <a:solidFill>
              <a:srgbClr val="00d4ff"/>
            </a:solidFill>
            <a:round/>
          </a:ln>
        </p:spPr>
        <p:style>
          <a:lnRef idx="0"/>
          <a:fillRef idx="0"/>
          <a:effectRef idx="0"/>
          <a:fontRef idx="minor"/>
        </p:style>
        <p:txBody>
          <a:bodyPr lIns="90000" rIns="90000" tIns="-18000" bIns="-18000" anchor="t" anchorCtr="1">
            <a:noAutofit/>
          </a:bodyPr>
          <a:p>
            <a:endParaRPr b="0" lang="en-US" sz="1800" spc="-1" strike="noStrike">
              <a:solidFill>
                <a:srgbClr val="ffffff"/>
              </a:solidFill>
              <a:latin typeface="Arial"/>
            </a:endParaRPr>
          </a:p>
        </p:txBody>
      </p:sp>
      <p:sp>
        <p:nvSpPr>
          <p:cNvPr id="308" name="Shape 451"/>
          <p:cNvSpPr/>
          <p:nvPr/>
        </p:nvSpPr>
        <p:spPr>
          <a:xfrm>
            <a:off x="4201560" y="2552760"/>
            <a:ext cx="27000" cy="89280"/>
          </a:xfrm>
          <a:prstGeom prst="line">
            <a:avLst/>
          </a:prstGeom>
          <a:ln w="22860">
            <a:solidFill>
              <a:srgbClr val="00d4ff"/>
            </a:solidFill>
            <a:round/>
          </a:ln>
        </p:spPr>
        <p:style>
          <a:lnRef idx="0"/>
          <a:fillRef idx="0"/>
          <a:effectRef idx="0"/>
          <a:fontRef idx="minor"/>
        </p:style>
        <p:txBody>
          <a:bodyPr lIns="90000" rIns="90000" tIns="44280" bIns="44280" anchor="t" anchorCtr="1">
            <a:noAutofit/>
          </a:bodyPr>
          <a:p>
            <a:endParaRPr b="0" lang="en-US" sz="1800" spc="-1" strike="noStrike">
              <a:solidFill>
                <a:srgbClr val="ffffff"/>
              </a:solidFill>
              <a:latin typeface="Arial"/>
            </a:endParaRPr>
          </a:p>
        </p:txBody>
      </p:sp>
      <p:sp>
        <p:nvSpPr>
          <p:cNvPr id="309" name="Shape 452"/>
          <p:cNvSpPr/>
          <p:nvPr/>
        </p:nvSpPr>
        <p:spPr>
          <a:xfrm>
            <a:off x="4228560" y="2642040"/>
            <a:ext cx="27000" cy="10116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310" name="Shape 453"/>
          <p:cNvSpPr/>
          <p:nvPr/>
        </p:nvSpPr>
        <p:spPr>
          <a:xfrm>
            <a:off x="4255560" y="2743200"/>
            <a:ext cx="27000" cy="46440"/>
          </a:xfrm>
          <a:prstGeom prst="line">
            <a:avLst/>
          </a:prstGeom>
          <a:ln w="22860">
            <a:solidFill>
              <a:srgbClr val="00d4ff"/>
            </a:solidFill>
            <a:round/>
          </a:ln>
        </p:spPr>
        <p:style>
          <a:lnRef idx="0"/>
          <a:fillRef idx="0"/>
          <a:effectRef idx="0"/>
          <a:fontRef idx="minor"/>
        </p:style>
        <p:txBody>
          <a:bodyPr lIns="90000" rIns="90000" tIns="1440" bIns="1440" anchor="t" anchorCtr="1">
            <a:noAutofit/>
          </a:bodyPr>
          <a:p>
            <a:endParaRPr b="0" lang="en-US" sz="1800" spc="-1" strike="noStrike">
              <a:solidFill>
                <a:srgbClr val="ffffff"/>
              </a:solidFill>
              <a:latin typeface="Arial"/>
            </a:endParaRPr>
          </a:p>
        </p:txBody>
      </p:sp>
      <p:sp>
        <p:nvSpPr>
          <p:cNvPr id="311" name="Shape 454"/>
          <p:cNvSpPr/>
          <p:nvPr/>
        </p:nvSpPr>
        <p:spPr>
          <a:xfrm>
            <a:off x="4282560" y="2789640"/>
            <a:ext cx="27000" cy="8640"/>
          </a:xfrm>
          <a:prstGeom prst="line">
            <a:avLst/>
          </a:prstGeom>
          <a:ln w="22860">
            <a:solidFill>
              <a:srgbClr val="00d4ff"/>
            </a:solidFill>
            <a:round/>
          </a:ln>
        </p:spPr>
        <p:style>
          <a:lnRef idx="0"/>
          <a:fillRef idx="0"/>
          <a:effectRef idx="0"/>
          <a:fontRef idx="minor"/>
        </p:style>
        <p:txBody>
          <a:bodyPr lIns="90000" rIns="90000" tIns="-36360" bIns="-36360" anchor="t" anchorCtr="1">
            <a:noAutofit/>
          </a:bodyPr>
          <a:p>
            <a:endParaRPr b="0" lang="en-US" sz="1800" spc="-1" strike="noStrike">
              <a:solidFill>
                <a:srgbClr val="ffffff"/>
              </a:solidFill>
              <a:latin typeface="Arial"/>
            </a:endParaRPr>
          </a:p>
        </p:txBody>
      </p:sp>
      <p:sp>
        <p:nvSpPr>
          <p:cNvPr id="312" name="Shape 455"/>
          <p:cNvSpPr/>
          <p:nvPr/>
        </p:nvSpPr>
        <p:spPr>
          <a:xfrm>
            <a:off x="4309560" y="2798280"/>
            <a:ext cx="27000" cy="38880"/>
          </a:xfrm>
          <a:prstGeom prst="line">
            <a:avLst/>
          </a:prstGeom>
          <a:ln w="22860">
            <a:solidFill>
              <a:srgbClr val="00d4ff"/>
            </a:solidFill>
            <a:round/>
          </a:ln>
        </p:spPr>
        <p:style>
          <a:lnRef idx="0"/>
          <a:fillRef idx="0"/>
          <a:effectRef idx="0"/>
          <a:fontRef idx="minor"/>
        </p:style>
        <p:txBody>
          <a:bodyPr lIns="90000" rIns="90000" tIns="-6120" bIns="-6120" anchor="t" anchorCtr="1">
            <a:noAutofit/>
          </a:bodyPr>
          <a:p>
            <a:endParaRPr b="0" lang="en-US" sz="1800" spc="-1" strike="noStrike">
              <a:solidFill>
                <a:srgbClr val="ffffff"/>
              </a:solidFill>
              <a:latin typeface="Arial"/>
            </a:endParaRPr>
          </a:p>
        </p:txBody>
      </p:sp>
      <p:sp>
        <p:nvSpPr>
          <p:cNvPr id="313" name="Shape 456"/>
          <p:cNvSpPr/>
          <p:nvPr/>
        </p:nvSpPr>
        <p:spPr>
          <a:xfrm>
            <a:off x="4336560" y="2837160"/>
            <a:ext cx="27000" cy="77760"/>
          </a:xfrm>
          <a:prstGeom prst="line">
            <a:avLst/>
          </a:prstGeom>
          <a:ln w="22860">
            <a:solidFill>
              <a:srgbClr val="00d4ff"/>
            </a:solidFill>
            <a:round/>
          </a:ln>
        </p:spPr>
        <p:style>
          <a:lnRef idx="0"/>
          <a:fillRef idx="0"/>
          <a:effectRef idx="0"/>
          <a:fontRef idx="minor"/>
        </p:style>
        <p:txBody>
          <a:bodyPr lIns="90000" rIns="90000" tIns="32760" bIns="32760" anchor="t" anchorCtr="1">
            <a:noAutofit/>
          </a:bodyPr>
          <a:p>
            <a:endParaRPr b="0" lang="en-US" sz="1800" spc="-1" strike="noStrike">
              <a:solidFill>
                <a:srgbClr val="ffffff"/>
              </a:solidFill>
              <a:latin typeface="Arial"/>
            </a:endParaRPr>
          </a:p>
        </p:txBody>
      </p:sp>
      <p:sp>
        <p:nvSpPr>
          <p:cNvPr id="314" name="Shape 457"/>
          <p:cNvSpPr/>
          <p:nvPr/>
        </p:nvSpPr>
        <p:spPr>
          <a:xfrm>
            <a:off x="4363560" y="2914920"/>
            <a:ext cx="27360" cy="48240"/>
          </a:xfrm>
          <a:prstGeom prst="line">
            <a:avLst/>
          </a:prstGeom>
          <a:ln w="22860">
            <a:solidFill>
              <a:srgbClr val="00d4ff"/>
            </a:solidFill>
            <a:round/>
          </a:ln>
        </p:spPr>
        <p:style>
          <a:lnRef idx="0"/>
          <a:fillRef idx="0"/>
          <a:effectRef idx="0"/>
          <a:fontRef idx="minor"/>
        </p:style>
        <p:txBody>
          <a:bodyPr lIns="90000" rIns="90000" tIns="3240" bIns="3240" anchor="t" anchorCtr="1">
            <a:noAutofit/>
          </a:bodyPr>
          <a:p>
            <a:endParaRPr b="0" lang="en-US" sz="1800" spc="-1" strike="noStrike">
              <a:solidFill>
                <a:srgbClr val="ffffff"/>
              </a:solidFill>
              <a:latin typeface="Arial"/>
            </a:endParaRPr>
          </a:p>
        </p:txBody>
      </p:sp>
      <p:sp>
        <p:nvSpPr>
          <p:cNvPr id="315" name="Shape 458"/>
          <p:cNvSpPr/>
          <p:nvPr/>
        </p:nvSpPr>
        <p:spPr>
          <a:xfrm flipV="1">
            <a:off x="4390920" y="2940120"/>
            <a:ext cx="27000" cy="23040"/>
          </a:xfrm>
          <a:prstGeom prst="line">
            <a:avLst/>
          </a:prstGeom>
          <a:ln w="22860">
            <a:solidFill>
              <a:srgbClr val="00d4ff"/>
            </a:solidFill>
            <a:round/>
          </a:ln>
        </p:spPr>
        <p:style>
          <a:lnRef idx="0"/>
          <a:fillRef idx="0"/>
          <a:effectRef idx="0"/>
          <a:fontRef idx="minor"/>
        </p:style>
        <p:txBody>
          <a:bodyPr lIns="90000" rIns="90000" tIns="-21960" bIns="-21960" anchor="t" anchorCtr="1">
            <a:noAutofit/>
          </a:bodyPr>
          <a:p>
            <a:endParaRPr b="0" lang="en-US" sz="1800" spc="-1" strike="noStrike">
              <a:solidFill>
                <a:srgbClr val="ffffff"/>
              </a:solidFill>
              <a:latin typeface="Arial"/>
            </a:endParaRPr>
          </a:p>
        </p:txBody>
      </p:sp>
      <p:sp>
        <p:nvSpPr>
          <p:cNvPr id="316" name="Shape 459"/>
          <p:cNvSpPr/>
          <p:nvPr/>
        </p:nvSpPr>
        <p:spPr>
          <a:xfrm flipV="1">
            <a:off x="4417920" y="2894760"/>
            <a:ext cx="27000" cy="45360"/>
          </a:xfrm>
          <a:prstGeom prst="line">
            <a:avLst/>
          </a:prstGeom>
          <a:ln w="22860">
            <a:solidFill>
              <a:srgbClr val="00d4ff"/>
            </a:solidFill>
            <a:round/>
          </a:ln>
        </p:spPr>
        <p:style>
          <a:lnRef idx="0"/>
          <a:fillRef idx="0"/>
          <a:effectRef idx="0"/>
          <a:fontRef idx="minor"/>
        </p:style>
        <p:txBody>
          <a:bodyPr lIns="90000" rIns="90000" tIns="360" bIns="360" anchor="t" anchorCtr="1">
            <a:noAutofit/>
          </a:bodyPr>
          <a:p>
            <a:endParaRPr b="0" lang="en-US" sz="1800" spc="-1" strike="noStrike">
              <a:solidFill>
                <a:srgbClr val="ffffff"/>
              </a:solidFill>
              <a:latin typeface="Arial"/>
            </a:endParaRPr>
          </a:p>
        </p:txBody>
      </p:sp>
      <p:sp>
        <p:nvSpPr>
          <p:cNvPr id="317" name="Shape 460"/>
          <p:cNvSpPr/>
          <p:nvPr/>
        </p:nvSpPr>
        <p:spPr>
          <a:xfrm flipV="1">
            <a:off x="4444920" y="2889000"/>
            <a:ext cx="27000" cy="5760"/>
          </a:xfrm>
          <a:prstGeom prst="line">
            <a:avLst/>
          </a:prstGeom>
          <a:ln w="22860">
            <a:solidFill>
              <a:srgbClr val="00d4ff"/>
            </a:solidFill>
            <a:round/>
          </a:ln>
        </p:spPr>
        <p:style>
          <a:lnRef idx="0"/>
          <a:fillRef idx="0"/>
          <a:effectRef idx="0"/>
          <a:fontRef idx="minor"/>
        </p:style>
        <p:txBody>
          <a:bodyPr lIns="90000" rIns="90000" tIns="-39240" bIns="-39240" anchor="t" anchorCtr="1">
            <a:noAutofit/>
          </a:bodyPr>
          <a:p>
            <a:endParaRPr b="0" lang="en-US" sz="1800" spc="-1" strike="noStrike">
              <a:solidFill>
                <a:srgbClr val="ffffff"/>
              </a:solidFill>
              <a:latin typeface="Arial"/>
            </a:endParaRPr>
          </a:p>
        </p:txBody>
      </p:sp>
      <p:sp>
        <p:nvSpPr>
          <p:cNvPr id="318" name="Shape 461"/>
          <p:cNvSpPr/>
          <p:nvPr/>
        </p:nvSpPr>
        <p:spPr>
          <a:xfrm>
            <a:off x="4471920" y="2889000"/>
            <a:ext cx="27000" cy="12240"/>
          </a:xfrm>
          <a:prstGeom prst="line">
            <a:avLst/>
          </a:prstGeom>
          <a:ln w="22860">
            <a:solidFill>
              <a:srgbClr val="00d4ff"/>
            </a:solidFill>
            <a:round/>
          </a:ln>
        </p:spPr>
        <p:style>
          <a:lnRef idx="0"/>
          <a:fillRef idx="0"/>
          <a:effectRef idx="0"/>
          <a:fontRef idx="minor"/>
        </p:style>
        <p:txBody>
          <a:bodyPr lIns="90000" rIns="90000" tIns="-32760" bIns="-32760" anchor="t" anchorCtr="1">
            <a:noAutofit/>
          </a:bodyPr>
          <a:p>
            <a:endParaRPr b="0" lang="en-US" sz="1800" spc="-1" strike="noStrike">
              <a:solidFill>
                <a:srgbClr val="ffffff"/>
              </a:solidFill>
              <a:latin typeface="Arial"/>
            </a:endParaRPr>
          </a:p>
        </p:txBody>
      </p:sp>
      <p:sp>
        <p:nvSpPr>
          <p:cNvPr id="319" name="Shape 462"/>
          <p:cNvSpPr/>
          <p:nvPr/>
        </p:nvSpPr>
        <p:spPr>
          <a:xfrm flipV="1">
            <a:off x="4498920" y="2862000"/>
            <a:ext cx="27000" cy="39240"/>
          </a:xfrm>
          <a:prstGeom prst="line">
            <a:avLst/>
          </a:prstGeom>
          <a:ln w="22860">
            <a:solidFill>
              <a:srgbClr val="00d4ff"/>
            </a:solidFill>
            <a:round/>
          </a:ln>
        </p:spPr>
        <p:style>
          <a:lnRef idx="0"/>
          <a:fillRef idx="0"/>
          <a:effectRef idx="0"/>
          <a:fontRef idx="minor"/>
        </p:style>
        <p:txBody>
          <a:bodyPr lIns="90000" rIns="90000" tIns="-5760" bIns="-5760" anchor="t" anchorCtr="1">
            <a:noAutofit/>
          </a:bodyPr>
          <a:p>
            <a:endParaRPr b="0" lang="en-US" sz="1800" spc="-1" strike="noStrike">
              <a:solidFill>
                <a:srgbClr val="ffffff"/>
              </a:solidFill>
              <a:latin typeface="Arial"/>
            </a:endParaRPr>
          </a:p>
        </p:txBody>
      </p:sp>
      <p:sp>
        <p:nvSpPr>
          <p:cNvPr id="320" name="Shape 463"/>
          <p:cNvSpPr/>
          <p:nvPr/>
        </p:nvSpPr>
        <p:spPr>
          <a:xfrm flipV="1">
            <a:off x="4525920" y="2765880"/>
            <a:ext cx="27000" cy="9612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321" name="Shape 464"/>
          <p:cNvSpPr/>
          <p:nvPr/>
        </p:nvSpPr>
        <p:spPr>
          <a:xfrm flipV="1">
            <a:off x="4552920" y="2683440"/>
            <a:ext cx="27000" cy="82440"/>
          </a:xfrm>
          <a:prstGeom prst="line">
            <a:avLst/>
          </a:prstGeom>
          <a:ln w="22860">
            <a:solidFill>
              <a:srgbClr val="00d4ff"/>
            </a:solidFill>
            <a:round/>
          </a:ln>
        </p:spPr>
        <p:style>
          <a:lnRef idx="0"/>
          <a:fillRef idx="0"/>
          <a:effectRef idx="0"/>
          <a:fontRef idx="minor"/>
        </p:style>
        <p:txBody>
          <a:bodyPr lIns="90000" rIns="90000" tIns="37440" bIns="37440" anchor="t" anchorCtr="1">
            <a:noAutofit/>
          </a:bodyPr>
          <a:p>
            <a:endParaRPr b="0" lang="en-US" sz="1800" spc="-1" strike="noStrike">
              <a:solidFill>
                <a:srgbClr val="ffffff"/>
              </a:solidFill>
              <a:latin typeface="Arial"/>
            </a:endParaRPr>
          </a:p>
        </p:txBody>
      </p:sp>
      <p:sp>
        <p:nvSpPr>
          <p:cNvPr id="322" name="Shape 465"/>
          <p:cNvSpPr/>
          <p:nvPr/>
        </p:nvSpPr>
        <p:spPr>
          <a:xfrm flipV="1">
            <a:off x="4579920" y="2655000"/>
            <a:ext cx="27000" cy="28440"/>
          </a:xfrm>
          <a:prstGeom prst="line">
            <a:avLst/>
          </a:prstGeom>
          <a:ln w="22860">
            <a:solidFill>
              <a:srgbClr val="00d4ff"/>
            </a:solidFill>
            <a:round/>
          </a:ln>
        </p:spPr>
        <p:style>
          <a:lnRef idx="0"/>
          <a:fillRef idx="0"/>
          <a:effectRef idx="0"/>
          <a:fontRef idx="minor"/>
        </p:style>
        <p:txBody>
          <a:bodyPr lIns="90000" rIns="90000" tIns="-16560" bIns="-16560" anchor="t" anchorCtr="1">
            <a:noAutofit/>
          </a:bodyPr>
          <a:p>
            <a:endParaRPr b="0" lang="en-US" sz="1800" spc="-1" strike="noStrike">
              <a:solidFill>
                <a:srgbClr val="ffffff"/>
              </a:solidFill>
              <a:latin typeface="Arial"/>
            </a:endParaRPr>
          </a:p>
        </p:txBody>
      </p:sp>
      <p:sp>
        <p:nvSpPr>
          <p:cNvPr id="323" name="Shape 466"/>
          <p:cNvSpPr/>
          <p:nvPr/>
        </p:nvSpPr>
        <p:spPr>
          <a:xfrm flipV="1">
            <a:off x="4606920" y="2633760"/>
            <a:ext cx="27000" cy="21240"/>
          </a:xfrm>
          <a:prstGeom prst="line">
            <a:avLst/>
          </a:prstGeom>
          <a:ln w="22860">
            <a:solidFill>
              <a:srgbClr val="00d4ff"/>
            </a:solidFill>
            <a:round/>
          </a:ln>
        </p:spPr>
        <p:style>
          <a:lnRef idx="0"/>
          <a:fillRef idx="0"/>
          <a:effectRef idx="0"/>
          <a:fontRef idx="minor"/>
        </p:style>
        <p:txBody>
          <a:bodyPr lIns="90000" rIns="90000" tIns="-23760" bIns="-23760" anchor="t" anchorCtr="1">
            <a:noAutofit/>
          </a:bodyPr>
          <a:p>
            <a:endParaRPr b="0" lang="en-US" sz="1800" spc="-1" strike="noStrike">
              <a:solidFill>
                <a:srgbClr val="ffffff"/>
              </a:solidFill>
              <a:latin typeface="Arial"/>
            </a:endParaRPr>
          </a:p>
        </p:txBody>
      </p:sp>
      <p:sp>
        <p:nvSpPr>
          <p:cNvPr id="324" name="Shape 467"/>
          <p:cNvSpPr/>
          <p:nvPr/>
        </p:nvSpPr>
        <p:spPr>
          <a:xfrm flipV="1">
            <a:off x="4633920" y="2562480"/>
            <a:ext cx="27000" cy="71280"/>
          </a:xfrm>
          <a:prstGeom prst="line">
            <a:avLst/>
          </a:prstGeom>
          <a:ln w="22860">
            <a:solidFill>
              <a:srgbClr val="00d4ff"/>
            </a:solidFill>
            <a:round/>
          </a:ln>
        </p:spPr>
        <p:style>
          <a:lnRef idx="0"/>
          <a:fillRef idx="0"/>
          <a:effectRef idx="0"/>
          <a:fontRef idx="minor"/>
        </p:style>
        <p:txBody>
          <a:bodyPr lIns="90000" rIns="90000" tIns="26280" bIns="26280" anchor="t" anchorCtr="1">
            <a:noAutofit/>
          </a:bodyPr>
          <a:p>
            <a:endParaRPr b="0" lang="en-US" sz="1800" spc="-1" strike="noStrike">
              <a:solidFill>
                <a:srgbClr val="ffffff"/>
              </a:solidFill>
              <a:latin typeface="Arial"/>
            </a:endParaRPr>
          </a:p>
        </p:txBody>
      </p:sp>
      <p:sp>
        <p:nvSpPr>
          <p:cNvPr id="325" name="Shape 468"/>
          <p:cNvSpPr/>
          <p:nvPr/>
        </p:nvSpPr>
        <p:spPr>
          <a:xfrm flipV="1">
            <a:off x="4660920" y="2469600"/>
            <a:ext cx="27000" cy="9288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326" name="Shape 469"/>
          <p:cNvSpPr/>
          <p:nvPr/>
        </p:nvSpPr>
        <p:spPr>
          <a:xfrm flipV="1">
            <a:off x="4687920" y="2428920"/>
            <a:ext cx="27000" cy="40680"/>
          </a:xfrm>
          <a:prstGeom prst="line">
            <a:avLst/>
          </a:prstGeom>
          <a:ln w="22860">
            <a:solidFill>
              <a:srgbClr val="00d4ff"/>
            </a:solidFill>
            <a:round/>
          </a:ln>
        </p:spPr>
        <p:style>
          <a:lnRef idx="0"/>
          <a:fillRef idx="0"/>
          <a:effectRef idx="0"/>
          <a:fontRef idx="minor"/>
        </p:style>
        <p:txBody>
          <a:bodyPr lIns="90000" rIns="90000" tIns="-4320" bIns="-4320" anchor="t" anchorCtr="1">
            <a:noAutofit/>
          </a:bodyPr>
          <a:p>
            <a:endParaRPr b="0" lang="en-US" sz="1800" spc="-1" strike="noStrike">
              <a:solidFill>
                <a:srgbClr val="ffffff"/>
              </a:solidFill>
              <a:latin typeface="Arial"/>
            </a:endParaRPr>
          </a:p>
        </p:txBody>
      </p:sp>
      <p:sp>
        <p:nvSpPr>
          <p:cNvPr id="327" name="Shape 470"/>
          <p:cNvSpPr/>
          <p:nvPr/>
        </p:nvSpPr>
        <p:spPr>
          <a:xfrm>
            <a:off x="4714920" y="2428920"/>
            <a:ext cx="27000" cy="19080"/>
          </a:xfrm>
          <a:prstGeom prst="line">
            <a:avLst/>
          </a:prstGeom>
          <a:ln w="22860">
            <a:solidFill>
              <a:srgbClr val="00d4ff"/>
            </a:solidFill>
            <a:round/>
          </a:ln>
        </p:spPr>
        <p:style>
          <a:lnRef idx="0"/>
          <a:fillRef idx="0"/>
          <a:effectRef idx="0"/>
          <a:fontRef idx="minor"/>
        </p:style>
        <p:txBody>
          <a:bodyPr lIns="90000" rIns="90000" tIns="-25920" bIns="-25920" anchor="t" anchorCtr="1">
            <a:noAutofit/>
          </a:bodyPr>
          <a:p>
            <a:endParaRPr b="0" lang="en-US" sz="1800" spc="-1" strike="noStrike">
              <a:solidFill>
                <a:srgbClr val="ffffff"/>
              </a:solidFill>
              <a:latin typeface="Arial"/>
            </a:endParaRPr>
          </a:p>
        </p:txBody>
      </p:sp>
      <p:sp>
        <p:nvSpPr>
          <p:cNvPr id="328" name="Shape 471"/>
          <p:cNvSpPr/>
          <p:nvPr/>
        </p:nvSpPr>
        <p:spPr>
          <a:xfrm>
            <a:off x="4741920" y="2448000"/>
            <a:ext cx="27000" cy="11520"/>
          </a:xfrm>
          <a:prstGeom prst="line">
            <a:avLst/>
          </a:prstGeom>
          <a:ln w="22860">
            <a:solidFill>
              <a:srgbClr val="00d4ff"/>
            </a:solidFill>
            <a:round/>
          </a:ln>
        </p:spPr>
        <p:style>
          <a:lnRef idx="0"/>
          <a:fillRef idx="0"/>
          <a:effectRef idx="0"/>
          <a:fontRef idx="minor"/>
        </p:style>
        <p:txBody>
          <a:bodyPr lIns="90000" rIns="90000" tIns="-33480" bIns="-33480" anchor="t" anchorCtr="1">
            <a:noAutofit/>
          </a:bodyPr>
          <a:p>
            <a:endParaRPr b="0" lang="en-US" sz="1800" spc="-1" strike="noStrike">
              <a:solidFill>
                <a:srgbClr val="ffffff"/>
              </a:solidFill>
              <a:latin typeface="Arial"/>
            </a:endParaRPr>
          </a:p>
        </p:txBody>
      </p:sp>
      <p:sp>
        <p:nvSpPr>
          <p:cNvPr id="329" name="Shape 472"/>
          <p:cNvSpPr/>
          <p:nvPr/>
        </p:nvSpPr>
        <p:spPr>
          <a:xfrm flipV="1">
            <a:off x="4768920" y="2429280"/>
            <a:ext cx="27000" cy="30240"/>
          </a:xfrm>
          <a:prstGeom prst="line">
            <a:avLst/>
          </a:prstGeom>
          <a:ln w="22860">
            <a:solidFill>
              <a:srgbClr val="00d4ff"/>
            </a:solidFill>
            <a:round/>
          </a:ln>
        </p:spPr>
        <p:style>
          <a:lnRef idx="0"/>
          <a:fillRef idx="0"/>
          <a:effectRef idx="0"/>
          <a:fontRef idx="minor"/>
        </p:style>
        <p:txBody>
          <a:bodyPr lIns="90000" rIns="90000" tIns="-14760" bIns="-14760" anchor="t" anchorCtr="1">
            <a:noAutofit/>
          </a:bodyPr>
          <a:p>
            <a:endParaRPr b="0" lang="en-US" sz="1800" spc="-1" strike="noStrike">
              <a:solidFill>
                <a:srgbClr val="ffffff"/>
              </a:solidFill>
              <a:latin typeface="Arial"/>
            </a:endParaRPr>
          </a:p>
        </p:txBody>
      </p:sp>
      <p:sp>
        <p:nvSpPr>
          <p:cNvPr id="330" name="Shape 473"/>
          <p:cNvSpPr/>
          <p:nvPr/>
        </p:nvSpPr>
        <p:spPr>
          <a:xfrm flipV="1">
            <a:off x="4795920" y="2409840"/>
            <a:ext cx="27360" cy="19440"/>
          </a:xfrm>
          <a:prstGeom prst="line">
            <a:avLst/>
          </a:prstGeom>
          <a:ln w="22860">
            <a:solidFill>
              <a:srgbClr val="00d4ff"/>
            </a:solidFill>
            <a:round/>
          </a:ln>
        </p:spPr>
        <p:style>
          <a:lnRef idx="0"/>
          <a:fillRef idx="0"/>
          <a:effectRef idx="0"/>
          <a:fontRef idx="minor"/>
        </p:style>
        <p:txBody>
          <a:bodyPr lIns="90000" rIns="90000" tIns="-25560" bIns="-25560" anchor="t" anchorCtr="1">
            <a:noAutofit/>
          </a:bodyPr>
          <a:p>
            <a:endParaRPr b="0" lang="en-US" sz="1800" spc="-1" strike="noStrike">
              <a:solidFill>
                <a:srgbClr val="ffffff"/>
              </a:solidFill>
              <a:latin typeface="Arial"/>
            </a:endParaRPr>
          </a:p>
        </p:txBody>
      </p:sp>
      <p:sp>
        <p:nvSpPr>
          <p:cNvPr id="331" name="Shape 474"/>
          <p:cNvSpPr/>
          <p:nvPr/>
        </p:nvSpPr>
        <p:spPr>
          <a:xfrm>
            <a:off x="4823280" y="2409840"/>
            <a:ext cx="27000" cy="48960"/>
          </a:xfrm>
          <a:prstGeom prst="line">
            <a:avLst/>
          </a:prstGeom>
          <a:ln w="22860">
            <a:solidFill>
              <a:srgbClr val="00d4ff"/>
            </a:solidFill>
            <a:round/>
          </a:ln>
        </p:spPr>
        <p:style>
          <a:lnRef idx="0"/>
          <a:fillRef idx="0"/>
          <a:effectRef idx="0"/>
          <a:fontRef idx="minor"/>
        </p:style>
        <p:txBody>
          <a:bodyPr lIns="90000" rIns="90000" tIns="3960" bIns="3960" anchor="t" anchorCtr="1">
            <a:noAutofit/>
          </a:bodyPr>
          <a:p>
            <a:endParaRPr b="0" lang="en-US" sz="1800" spc="-1" strike="noStrike">
              <a:solidFill>
                <a:srgbClr val="ffffff"/>
              </a:solidFill>
              <a:latin typeface="Arial"/>
            </a:endParaRPr>
          </a:p>
        </p:txBody>
      </p:sp>
      <p:sp>
        <p:nvSpPr>
          <p:cNvPr id="332" name="Shape 475"/>
          <p:cNvSpPr/>
          <p:nvPr/>
        </p:nvSpPr>
        <p:spPr>
          <a:xfrm>
            <a:off x="4850280" y="2458800"/>
            <a:ext cx="27000" cy="87840"/>
          </a:xfrm>
          <a:prstGeom prst="line">
            <a:avLst/>
          </a:prstGeom>
          <a:ln w="22860">
            <a:solidFill>
              <a:srgbClr val="00d4ff"/>
            </a:solidFill>
            <a:round/>
          </a:ln>
        </p:spPr>
        <p:style>
          <a:lnRef idx="0"/>
          <a:fillRef idx="0"/>
          <a:effectRef idx="0"/>
          <a:fontRef idx="minor"/>
        </p:style>
        <p:txBody>
          <a:bodyPr lIns="90000" rIns="90000" tIns="42840" bIns="42840" anchor="t" anchorCtr="1">
            <a:noAutofit/>
          </a:bodyPr>
          <a:p>
            <a:endParaRPr b="0" lang="en-US" sz="1800" spc="-1" strike="noStrike">
              <a:solidFill>
                <a:srgbClr val="ffffff"/>
              </a:solidFill>
              <a:latin typeface="Arial"/>
            </a:endParaRPr>
          </a:p>
        </p:txBody>
      </p:sp>
      <p:sp>
        <p:nvSpPr>
          <p:cNvPr id="333" name="Shape 476"/>
          <p:cNvSpPr/>
          <p:nvPr/>
        </p:nvSpPr>
        <p:spPr>
          <a:xfrm>
            <a:off x="4877280" y="2546640"/>
            <a:ext cx="27000" cy="53280"/>
          </a:xfrm>
          <a:prstGeom prst="line">
            <a:avLst/>
          </a:prstGeom>
          <a:ln w="22860">
            <a:solidFill>
              <a:srgbClr val="00d4ff"/>
            </a:solidFill>
            <a:round/>
          </a:ln>
        </p:spPr>
        <p:style>
          <a:lnRef idx="0"/>
          <a:fillRef idx="0"/>
          <a:effectRef idx="0"/>
          <a:fontRef idx="minor"/>
        </p:style>
        <p:txBody>
          <a:bodyPr lIns="90000" rIns="90000" tIns="8280" bIns="8280" anchor="t" anchorCtr="1">
            <a:noAutofit/>
          </a:bodyPr>
          <a:p>
            <a:endParaRPr b="0" lang="en-US" sz="1800" spc="-1" strike="noStrike">
              <a:solidFill>
                <a:srgbClr val="ffffff"/>
              </a:solidFill>
              <a:latin typeface="Arial"/>
            </a:endParaRPr>
          </a:p>
        </p:txBody>
      </p:sp>
      <p:sp>
        <p:nvSpPr>
          <p:cNvPr id="334" name="Shape 477"/>
          <p:cNvSpPr/>
          <p:nvPr/>
        </p:nvSpPr>
        <p:spPr>
          <a:xfrm>
            <a:off x="4904280" y="2599920"/>
            <a:ext cx="27000" cy="13680"/>
          </a:xfrm>
          <a:prstGeom prst="line">
            <a:avLst/>
          </a:prstGeom>
          <a:ln w="22860">
            <a:solidFill>
              <a:srgbClr val="00d4ff"/>
            </a:solidFill>
            <a:round/>
          </a:ln>
        </p:spPr>
        <p:style>
          <a:lnRef idx="0"/>
          <a:fillRef idx="0"/>
          <a:effectRef idx="0"/>
          <a:fontRef idx="minor"/>
        </p:style>
        <p:txBody>
          <a:bodyPr lIns="90000" rIns="90000" tIns="-31320" bIns="-31320" anchor="t" anchorCtr="1">
            <a:noAutofit/>
          </a:bodyPr>
          <a:p>
            <a:endParaRPr b="0" lang="en-US" sz="1800" spc="-1" strike="noStrike">
              <a:solidFill>
                <a:srgbClr val="ffffff"/>
              </a:solidFill>
              <a:latin typeface="Arial"/>
            </a:endParaRPr>
          </a:p>
        </p:txBody>
      </p:sp>
      <p:sp>
        <p:nvSpPr>
          <p:cNvPr id="335" name="Shape 478"/>
          <p:cNvSpPr/>
          <p:nvPr/>
        </p:nvSpPr>
        <p:spPr>
          <a:xfrm>
            <a:off x="4931280" y="2613600"/>
            <a:ext cx="27000" cy="39600"/>
          </a:xfrm>
          <a:prstGeom prst="line">
            <a:avLst/>
          </a:prstGeom>
          <a:ln w="22860">
            <a:solidFill>
              <a:srgbClr val="00d4ff"/>
            </a:solidFill>
            <a:round/>
          </a:ln>
        </p:spPr>
        <p:style>
          <a:lnRef idx="0"/>
          <a:fillRef idx="0"/>
          <a:effectRef idx="0"/>
          <a:fontRef idx="minor"/>
        </p:style>
        <p:txBody>
          <a:bodyPr lIns="90000" rIns="90000" tIns="-5400" bIns="-5400" anchor="t" anchorCtr="1">
            <a:noAutofit/>
          </a:bodyPr>
          <a:p>
            <a:endParaRPr b="0" lang="en-US" sz="1800" spc="-1" strike="noStrike">
              <a:solidFill>
                <a:srgbClr val="ffffff"/>
              </a:solidFill>
              <a:latin typeface="Arial"/>
            </a:endParaRPr>
          </a:p>
        </p:txBody>
      </p:sp>
      <p:sp>
        <p:nvSpPr>
          <p:cNvPr id="336" name="Shape 479"/>
          <p:cNvSpPr/>
          <p:nvPr/>
        </p:nvSpPr>
        <p:spPr>
          <a:xfrm>
            <a:off x="4958280" y="2653200"/>
            <a:ext cx="27000" cy="9540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337" name="Shape 480"/>
          <p:cNvSpPr/>
          <p:nvPr/>
        </p:nvSpPr>
        <p:spPr>
          <a:xfrm>
            <a:off x="4985280" y="2748600"/>
            <a:ext cx="27000" cy="9252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338" name="Shape 481"/>
          <p:cNvSpPr/>
          <p:nvPr/>
        </p:nvSpPr>
        <p:spPr>
          <a:xfrm>
            <a:off x="5012280" y="2841120"/>
            <a:ext cx="27000" cy="29520"/>
          </a:xfrm>
          <a:prstGeom prst="line">
            <a:avLst/>
          </a:prstGeom>
          <a:ln w="22860">
            <a:solidFill>
              <a:srgbClr val="00d4ff"/>
            </a:solidFill>
            <a:round/>
          </a:ln>
        </p:spPr>
        <p:style>
          <a:lnRef idx="0"/>
          <a:fillRef idx="0"/>
          <a:effectRef idx="0"/>
          <a:fontRef idx="minor"/>
        </p:style>
        <p:txBody>
          <a:bodyPr lIns="90000" rIns="90000" tIns="-15480" bIns="-15480" anchor="t" anchorCtr="1">
            <a:noAutofit/>
          </a:bodyPr>
          <a:p>
            <a:endParaRPr b="0" lang="en-US" sz="1800" spc="-1" strike="noStrike">
              <a:solidFill>
                <a:srgbClr val="ffffff"/>
              </a:solidFill>
              <a:latin typeface="Arial"/>
            </a:endParaRPr>
          </a:p>
        </p:txBody>
      </p:sp>
      <p:sp>
        <p:nvSpPr>
          <p:cNvPr id="339" name="Shape 482"/>
          <p:cNvSpPr/>
          <p:nvPr/>
        </p:nvSpPr>
        <p:spPr>
          <a:xfrm flipV="1">
            <a:off x="5039280" y="2864880"/>
            <a:ext cx="27000" cy="5760"/>
          </a:xfrm>
          <a:prstGeom prst="line">
            <a:avLst/>
          </a:prstGeom>
          <a:ln w="22860">
            <a:solidFill>
              <a:srgbClr val="00d4ff"/>
            </a:solidFill>
            <a:round/>
          </a:ln>
        </p:spPr>
        <p:style>
          <a:lnRef idx="0"/>
          <a:fillRef idx="0"/>
          <a:effectRef idx="0"/>
          <a:fontRef idx="minor"/>
        </p:style>
        <p:txBody>
          <a:bodyPr lIns="90000" rIns="90000" tIns="-39240" bIns="-39240" anchor="t" anchorCtr="1">
            <a:noAutofit/>
          </a:bodyPr>
          <a:p>
            <a:endParaRPr b="0" lang="en-US" sz="1800" spc="-1" strike="noStrike">
              <a:solidFill>
                <a:srgbClr val="ffffff"/>
              </a:solidFill>
              <a:latin typeface="Arial"/>
            </a:endParaRPr>
          </a:p>
        </p:txBody>
      </p:sp>
      <p:sp>
        <p:nvSpPr>
          <p:cNvPr id="340" name="Shape 483"/>
          <p:cNvSpPr/>
          <p:nvPr/>
        </p:nvSpPr>
        <p:spPr>
          <a:xfrm>
            <a:off x="5066280" y="2864880"/>
            <a:ext cx="27000" cy="27360"/>
          </a:xfrm>
          <a:prstGeom prst="line">
            <a:avLst/>
          </a:prstGeom>
          <a:ln w="22860">
            <a:solidFill>
              <a:srgbClr val="00d4ff"/>
            </a:solidFill>
            <a:round/>
          </a:ln>
        </p:spPr>
        <p:style>
          <a:lnRef idx="0"/>
          <a:fillRef idx="0"/>
          <a:effectRef idx="0"/>
          <a:fontRef idx="minor"/>
        </p:style>
        <p:txBody>
          <a:bodyPr lIns="90000" rIns="90000" tIns="-17640" bIns="-17640" anchor="t" anchorCtr="1">
            <a:noAutofit/>
          </a:bodyPr>
          <a:p>
            <a:endParaRPr b="0" lang="en-US" sz="1800" spc="-1" strike="noStrike">
              <a:solidFill>
                <a:srgbClr val="ffffff"/>
              </a:solidFill>
              <a:latin typeface="Arial"/>
            </a:endParaRPr>
          </a:p>
        </p:txBody>
      </p:sp>
      <p:sp>
        <p:nvSpPr>
          <p:cNvPr id="341" name="Shape 484"/>
          <p:cNvSpPr/>
          <p:nvPr/>
        </p:nvSpPr>
        <p:spPr>
          <a:xfrm>
            <a:off x="5093280" y="2892240"/>
            <a:ext cx="27000" cy="57960"/>
          </a:xfrm>
          <a:prstGeom prst="line">
            <a:avLst/>
          </a:prstGeom>
          <a:ln w="22860">
            <a:solidFill>
              <a:srgbClr val="00d4ff"/>
            </a:solidFill>
            <a:round/>
          </a:ln>
        </p:spPr>
        <p:style>
          <a:lnRef idx="0"/>
          <a:fillRef idx="0"/>
          <a:effectRef idx="0"/>
          <a:fontRef idx="minor"/>
        </p:style>
        <p:txBody>
          <a:bodyPr lIns="90000" rIns="90000" tIns="12960" bIns="12960" anchor="t" anchorCtr="1">
            <a:noAutofit/>
          </a:bodyPr>
          <a:p>
            <a:endParaRPr b="0" lang="en-US" sz="1800" spc="-1" strike="noStrike">
              <a:solidFill>
                <a:srgbClr val="ffffff"/>
              </a:solidFill>
              <a:latin typeface="Arial"/>
            </a:endParaRPr>
          </a:p>
        </p:txBody>
      </p:sp>
      <p:sp>
        <p:nvSpPr>
          <p:cNvPr id="342" name="Shape 485"/>
          <p:cNvSpPr/>
          <p:nvPr/>
        </p:nvSpPr>
        <p:spPr>
          <a:xfrm>
            <a:off x="5120280" y="2950200"/>
            <a:ext cx="27360" cy="18000"/>
          </a:xfrm>
          <a:prstGeom prst="line">
            <a:avLst/>
          </a:prstGeom>
          <a:ln w="22860">
            <a:solidFill>
              <a:srgbClr val="00d4ff"/>
            </a:solidFill>
            <a:round/>
          </a:ln>
        </p:spPr>
        <p:style>
          <a:lnRef idx="0"/>
          <a:fillRef idx="0"/>
          <a:effectRef idx="0"/>
          <a:fontRef idx="minor"/>
        </p:style>
        <p:txBody>
          <a:bodyPr lIns="90000" rIns="90000" tIns="-27000" bIns="-27000" anchor="t" anchorCtr="1">
            <a:noAutofit/>
          </a:bodyPr>
          <a:p>
            <a:endParaRPr b="0" lang="en-US" sz="1800" spc="-1" strike="noStrike">
              <a:solidFill>
                <a:srgbClr val="ffffff"/>
              </a:solidFill>
              <a:latin typeface="Arial"/>
            </a:endParaRPr>
          </a:p>
        </p:txBody>
      </p:sp>
      <p:sp>
        <p:nvSpPr>
          <p:cNvPr id="343" name="Shape 486"/>
          <p:cNvSpPr/>
          <p:nvPr/>
        </p:nvSpPr>
        <p:spPr>
          <a:xfrm flipV="1">
            <a:off x="5147640" y="2916000"/>
            <a:ext cx="27000" cy="52200"/>
          </a:xfrm>
          <a:prstGeom prst="line">
            <a:avLst/>
          </a:prstGeom>
          <a:ln w="22860">
            <a:solidFill>
              <a:srgbClr val="00d4ff"/>
            </a:solidFill>
            <a:round/>
          </a:ln>
        </p:spPr>
        <p:style>
          <a:lnRef idx="0"/>
          <a:fillRef idx="0"/>
          <a:effectRef idx="0"/>
          <a:fontRef idx="minor"/>
        </p:style>
        <p:txBody>
          <a:bodyPr lIns="90000" rIns="90000" tIns="7200" bIns="7200" anchor="t" anchorCtr="1">
            <a:noAutofit/>
          </a:bodyPr>
          <a:p>
            <a:endParaRPr b="0" lang="en-US" sz="1800" spc="-1" strike="noStrike">
              <a:solidFill>
                <a:srgbClr val="ffffff"/>
              </a:solidFill>
              <a:latin typeface="Arial"/>
            </a:endParaRPr>
          </a:p>
        </p:txBody>
      </p:sp>
      <p:sp>
        <p:nvSpPr>
          <p:cNvPr id="344" name="Shape 487"/>
          <p:cNvSpPr/>
          <p:nvPr/>
        </p:nvSpPr>
        <p:spPr>
          <a:xfrm flipV="1">
            <a:off x="5174640" y="2851920"/>
            <a:ext cx="26640" cy="64080"/>
          </a:xfrm>
          <a:prstGeom prst="line">
            <a:avLst/>
          </a:prstGeom>
          <a:ln w="22860">
            <a:solidFill>
              <a:srgbClr val="00d4ff"/>
            </a:solidFill>
            <a:round/>
          </a:ln>
        </p:spPr>
        <p:style>
          <a:lnRef idx="0"/>
          <a:fillRef idx="0"/>
          <a:effectRef idx="0"/>
          <a:fontRef idx="minor"/>
        </p:style>
        <p:txBody>
          <a:bodyPr lIns="90000" rIns="90000" tIns="19080" bIns="19080" anchor="t" anchorCtr="1">
            <a:noAutofit/>
          </a:bodyPr>
          <a:p>
            <a:endParaRPr b="0" lang="en-US" sz="1800" spc="-1" strike="noStrike">
              <a:solidFill>
                <a:srgbClr val="ffffff"/>
              </a:solidFill>
              <a:latin typeface="Arial"/>
            </a:endParaRPr>
          </a:p>
        </p:txBody>
      </p:sp>
      <p:sp>
        <p:nvSpPr>
          <p:cNvPr id="345" name="Shape 488"/>
          <p:cNvSpPr/>
          <p:nvPr/>
        </p:nvSpPr>
        <p:spPr>
          <a:xfrm flipV="1">
            <a:off x="5201280" y="2832120"/>
            <a:ext cx="27000" cy="19800"/>
          </a:xfrm>
          <a:prstGeom prst="line">
            <a:avLst/>
          </a:prstGeom>
          <a:ln w="22860">
            <a:solidFill>
              <a:srgbClr val="00d4ff"/>
            </a:solidFill>
            <a:round/>
          </a:ln>
        </p:spPr>
        <p:style>
          <a:lnRef idx="0"/>
          <a:fillRef idx="0"/>
          <a:effectRef idx="0"/>
          <a:fontRef idx="minor"/>
        </p:style>
        <p:txBody>
          <a:bodyPr lIns="90000" rIns="90000" tIns="-25200" bIns="-25200" anchor="t" anchorCtr="1">
            <a:noAutofit/>
          </a:bodyPr>
          <a:p>
            <a:endParaRPr b="0" lang="en-US" sz="1800" spc="-1" strike="noStrike">
              <a:solidFill>
                <a:srgbClr val="ffffff"/>
              </a:solidFill>
              <a:latin typeface="Arial"/>
            </a:endParaRPr>
          </a:p>
        </p:txBody>
      </p:sp>
      <p:sp>
        <p:nvSpPr>
          <p:cNvPr id="346" name="Shape 489"/>
          <p:cNvSpPr/>
          <p:nvPr/>
        </p:nvSpPr>
        <p:spPr>
          <a:xfrm flipV="1">
            <a:off x="5228280" y="2826000"/>
            <a:ext cx="27000" cy="6120"/>
          </a:xfrm>
          <a:prstGeom prst="line">
            <a:avLst/>
          </a:prstGeom>
          <a:ln w="22860">
            <a:solidFill>
              <a:srgbClr val="00d4ff"/>
            </a:solidFill>
            <a:round/>
          </a:ln>
        </p:spPr>
        <p:style>
          <a:lnRef idx="0"/>
          <a:fillRef idx="0"/>
          <a:effectRef idx="0"/>
          <a:fontRef idx="minor"/>
        </p:style>
        <p:txBody>
          <a:bodyPr lIns="90000" rIns="90000" tIns="-38880" bIns="-38880" anchor="t" anchorCtr="1">
            <a:noAutofit/>
          </a:bodyPr>
          <a:p>
            <a:endParaRPr b="0" lang="en-US" sz="1800" spc="-1" strike="noStrike">
              <a:solidFill>
                <a:srgbClr val="ffffff"/>
              </a:solidFill>
              <a:latin typeface="Arial"/>
            </a:endParaRPr>
          </a:p>
        </p:txBody>
      </p:sp>
      <p:sp>
        <p:nvSpPr>
          <p:cNvPr id="347" name="Shape 490"/>
          <p:cNvSpPr/>
          <p:nvPr/>
        </p:nvSpPr>
        <p:spPr>
          <a:xfrm flipV="1">
            <a:off x="5255280" y="2766960"/>
            <a:ext cx="27360" cy="59040"/>
          </a:xfrm>
          <a:prstGeom prst="line">
            <a:avLst/>
          </a:prstGeom>
          <a:ln w="22860">
            <a:solidFill>
              <a:srgbClr val="00d4ff"/>
            </a:solidFill>
            <a:round/>
          </a:ln>
        </p:spPr>
        <p:style>
          <a:lnRef idx="0"/>
          <a:fillRef idx="0"/>
          <a:effectRef idx="0"/>
          <a:fontRef idx="minor"/>
        </p:style>
        <p:txBody>
          <a:bodyPr lIns="90000" rIns="90000" tIns="14040" bIns="14040" anchor="t" anchorCtr="1">
            <a:noAutofit/>
          </a:bodyPr>
          <a:p>
            <a:endParaRPr b="0" lang="en-US" sz="1800" spc="-1" strike="noStrike">
              <a:solidFill>
                <a:srgbClr val="ffffff"/>
              </a:solidFill>
              <a:latin typeface="Arial"/>
            </a:endParaRPr>
          </a:p>
        </p:txBody>
      </p:sp>
      <p:sp>
        <p:nvSpPr>
          <p:cNvPr id="348" name="Shape 491"/>
          <p:cNvSpPr/>
          <p:nvPr/>
        </p:nvSpPr>
        <p:spPr>
          <a:xfrm flipV="1">
            <a:off x="5282640" y="2661480"/>
            <a:ext cx="27000" cy="105480"/>
          </a:xfrm>
          <a:prstGeom prst="line">
            <a:avLst/>
          </a:prstGeom>
          <a:ln w="22860">
            <a:solidFill>
              <a:srgbClr val="00d4ff"/>
            </a:solidFill>
            <a:round/>
          </a:ln>
        </p:spPr>
        <p:style>
          <a:lnRef idx="0"/>
          <a:fillRef idx="0"/>
          <a:effectRef idx="0"/>
          <a:fontRef idx="minor"/>
        </p:style>
        <p:txBody>
          <a:bodyPr lIns="90000" rIns="90000" tIns="45000" bIns="45000" anchor="t" anchorCtr="1">
            <a:noAutofit/>
          </a:bodyPr>
          <a:p>
            <a:endParaRPr b="0" lang="en-US" sz="1800" spc="-1" strike="noStrike">
              <a:solidFill>
                <a:srgbClr val="ffffff"/>
              </a:solidFill>
              <a:latin typeface="Arial"/>
            </a:endParaRPr>
          </a:p>
        </p:txBody>
      </p:sp>
      <p:sp>
        <p:nvSpPr>
          <p:cNvPr id="349" name="Text 82"/>
          <p:cNvSpPr/>
          <p:nvPr/>
        </p:nvSpPr>
        <p:spPr>
          <a:xfrm>
            <a:off x="3146760" y="3200400"/>
            <a:ext cx="2189880" cy="163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700" spc="-1" strike="noStrike">
                <a:solidFill>
                  <a:srgbClr val="8899aa"/>
                </a:solidFill>
                <a:latin typeface="Calibri"/>
              </a:rPr>
              <a:t>← </a:t>
            </a:r>
            <a:r>
              <a:rPr b="0" lang="en-US" sz="700" spc="-1" strike="noStrike">
                <a:solidFill>
                  <a:srgbClr val="8899aa"/>
                </a:solidFill>
                <a:latin typeface="Calibri"/>
              </a:rPr>
              <a:t>30 sec →</a:t>
            </a:r>
            <a:endParaRPr b="0" lang="en-US" sz="700" spc="-1" strike="noStrike">
              <a:solidFill>
                <a:srgbClr val="ffffff"/>
              </a:solidFill>
              <a:latin typeface="Arial"/>
            </a:endParaRPr>
          </a:p>
        </p:txBody>
      </p:sp>
      <p:sp>
        <p:nvSpPr>
          <p:cNvPr id="350" name="Shape 492"/>
          <p:cNvSpPr/>
          <p:nvPr/>
        </p:nvSpPr>
        <p:spPr>
          <a:xfrm>
            <a:off x="5377320" y="2176200"/>
            <a:ext cx="335880" cy="1004400"/>
          </a:xfrm>
          <a:prstGeom prst="rect">
            <a:avLst/>
          </a:prstGeom>
          <a:solidFill>
            <a:srgbClr val="0a152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51" name="Text 84"/>
          <p:cNvSpPr/>
          <p:nvPr/>
        </p:nvSpPr>
        <p:spPr>
          <a:xfrm>
            <a:off x="5377320" y="2331720"/>
            <a:ext cx="335880" cy="730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00" spc="-1" strike="noStrike">
                <a:solidFill>
                  <a:srgbClr val="00d4ff"/>
                </a:solidFill>
                <a:latin typeface="Calibri"/>
              </a:rPr>
              <a:t>15</a:t>
            </a:r>
            <a:endParaRPr b="0" lang="en-US" sz="1000" spc="-1" strike="noStrike">
              <a:solidFill>
                <a:srgbClr val="ffffff"/>
              </a:solidFill>
              <a:latin typeface="Arial"/>
            </a:endParaRPr>
          </a:p>
          <a:p>
            <a:pPr algn="ctr" defTabSz="914400">
              <a:lnSpc>
                <a:spcPct val="100000"/>
              </a:lnSpc>
              <a:tabLst>
                <a:tab algn="l" pos="0"/>
              </a:tabLst>
            </a:pPr>
            <a:r>
              <a:rPr b="1" lang="en-US" sz="1000" spc="-1" strike="noStrike">
                <a:solidFill>
                  <a:srgbClr val="00d4ff"/>
                </a:solidFill>
                <a:latin typeface="Calibri"/>
              </a:rPr>
              <a:t>BPM</a:t>
            </a:r>
            <a:endParaRPr b="0" lang="en-US" sz="1000" spc="-1" strike="noStrike">
              <a:solidFill>
                <a:srgbClr val="ffffff"/>
              </a:solidFill>
              <a:latin typeface="Arial"/>
            </a:endParaRPr>
          </a:p>
        </p:txBody>
      </p:sp>
      <p:sp>
        <p:nvSpPr>
          <p:cNvPr id="352" name="Text 86"/>
          <p:cNvSpPr/>
          <p:nvPr/>
        </p:nvSpPr>
        <p:spPr>
          <a:xfrm>
            <a:off x="3146760" y="3291840"/>
            <a:ext cx="2538360" cy="181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8899aa"/>
                </a:solidFill>
                <a:latin typeface="Calibri"/>
              </a:rPr>
              <a:t>After 0.1–0.5 Hz bandpass + FFT:</a:t>
            </a:r>
            <a:endParaRPr b="0" lang="en-US" sz="900" spc="-1" strike="noStrike">
              <a:solidFill>
                <a:srgbClr val="ffffff"/>
              </a:solidFill>
              <a:latin typeface="Arial"/>
            </a:endParaRPr>
          </a:p>
        </p:txBody>
      </p:sp>
      <p:sp>
        <p:nvSpPr>
          <p:cNvPr id="353" name="Shape 493"/>
          <p:cNvSpPr/>
          <p:nvPr/>
        </p:nvSpPr>
        <p:spPr>
          <a:xfrm>
            <a:off x="3146760" y="3493080"/>
            <a:ext cx="2189880" cy="638640"/>
          </a:xfrm>
          <a:prstGeom prst="rect">
            <a:avLst/>
          </a:prstGeom>
          <a:solidFill>
            <a:srgbClr val="060c15"/>
          </a:solidFill>
          <a:ln w="6350">
            <a:solidFill>
              <a:srgbClr val="8899a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54" name="Shape 494"/>
          <p:cNvSpPr/>
          <p:nvPr/>
        </p:nvSpPr>
        <p:spPr>
          <a:xfrm>
            <a:off x="3186360" y="4043520"/>
            <a:ext cx="88560" cy="24120"/>
          </a:xfrm>
          <a:prstGeom prst="rect">
            <a:avLst/>
          </a:prstGeom>
          <a:solidFill>
            <a:srgbClr val="8899aa"/>
          </a:solidFill>
          <a:ln w="0">
            <a:noFill/>
          </a:ln>
        </p:spPr>
        <p:style>
          <a:lnRef idx="0"/>
          <a:fillRef idx="0"/>
          <a:effectRef idx="0"/>
          <a:fontRef idx="minor"/>
        </p:style>
        <p:txBody>
          <a:bodyPr lIns="90000" rIns="90000" tIns="-19440" bIns="-19440" anchor="t">
            <a:noAutofit/>
          </a:bodyPr>
          <a:p>
            <a:pPr>
              <a:lnSpc>
                <a:spcPct val="100000"/>
              </a:lnSpc>
            </a:pPr>
            <a:endParaRPr b="0" lang="en-US" sz="1800" spc="-1" strike="noStrike">
              <a:solidFill>
                <a:srgbClr val="ffffff"/>
              </a:solidFill>
              <a:latin typeface="Arial"/>
            </a:endParaRPr>
          </a:p>
        </p:txBody>
      </p:sp>
      <p:sp>
        <p:nvSpPr>
          <p:cNvPr id="355" name="Shape 495"/>
          <p:cNvSpPr/>
          <p:nvPr/>
        </p:nvSpPr>
        <p:spPr>
          <a:xfrm>
            <a:off x="3291840" y="4028040"/>
            <a:ext cx="88560" cy="39600"/>
          </a:xfrm>
          <a:prstGeom prst="rect">
            <a:avLst/>
          </a:prstGeom>
          <a:solidFill>
            <a:srgbClr val="8899aa"/>
          </a:solidFill>
          <a:ln w="0">
            <a:noFill/>
          </a:ln>
        </p:spPr>
        <p:style>
          <a:lnRef idx="0"/>
          <a:fillRef idx="0"/>
          <a:effectRef idx="0"/>
          <a:fontRef idx="minor"/>
        </p:style>
        <p:txBody>
          <a:bodyPr lIns="90000" rIns="90000" tIns="-3960" bIns="-3960" anchor="t">
            <a:noAutofit/>
          </a:bodyPr>
          <a:p>
            <a:pPr>
              <a:lnSpc>
                <a:spcPct val="100000"/>
              </a:lnSpc>
            </a:pPr>
            <a:endParaRPr b="0" lang="en-US" sz="1800" spc="-1" strike="noStrike">
              <a:solidFill>
                <a:srgbClr val="ffffff"/>
              </a:solidFill>
              <a:latin typeface="Arial"/>
            </a:endParaRPr>
          </a:p>
        </p:txBody>
      </p:sp>
      <p:sp>
        <p:nvSpPr>
          <p:cNvPr id="356" name="Shape 496"/>
          <p:cNvSpPr/>
          <p:nvPr/>
        </p:nvSpPr>
        <p:spPr>
          <a:xfrm>
            <a:off x="3397320" y="4007520"/>
            <a:ext cx="88560" cy="60120"/>
          </a:xfrm>
          <a:prstGeom prst="rect">
            <a:avLst/>
          </a:prstGeom>
          <a:solidFill>
            <a:srgbClr val="8899aa"/>
          </a:solidFill>
          <a:ln w="0">
            <a:noFill/>
          </a:ln>
        </p:spPr>
        <p:style>
          <a:lnRef idx="0"/>
          <a:fillRef idx="0"/>
          <a:effectRef idx="0"/>
          <a:fontRef idx="minor"/>
        </p:style>
        <p:txBody>
          <a:bodyPr lIns="90000" rIns="90000" tIns="16560" bIns="16560" anchor="t">
            <a:noAutofit/>
          </a:bodyPr>
          <a:p>
            <a:pPr>
              <a:lnSpc>
                <a:spcPct val="100000"/>
              </a:lnSpc>
            </a:pPr>
            <a:endParaRPr b="0" lang="en-US" sz="1800" spc="-1" strike="noStrike">
              <a:solidFill>
                <a:srgbClr val="ffffff"/>
              </a:solidFill>
              <a:latin typeface="Arial"/>
            </a:endParaRPr>
          </a:p>
        </p:txBody>
      </p:sp>
      <p:sp>
        <p:nvSpPr>
          <p:cNvPr id="357" name="Shape 497"/>
          <p:cNvSpPr/>
          <p:nvPr/>
        </p:nvSpPr>
        <p:spPr>
          <a:xfrm>
            <a:off x="3503160" y="3976920"/>
            <a:ext cx="88560" cy="9072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58" name="Shape 498"/>
          <p:cNvSpPr/>
          <p:nvPr/>
        </p:nvSpPr>
        <p:spPr>
          <a:xfrm>
            <a:off x="3608640" y="3925800"/>
            <a:ext cx="88560" cy="14184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59" name="Shape 499"/>
          <p:cNvSpPr/>
          <p:nvPr/>
        </p:nvSpPr>
        <p:spPr>
          <a:xfrm>
            <a:off x="3714480" y="3838680"/>
            <a:ext cx="88560" cy="22896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60" name="Shape 500"/>
          <p:cNvSpPr/>
          <p:nvPr/>
        </p:nvSpPr>
        <p:spPr>
          <a:xfrm>
            <a:off x="3819960" y="3700440"/>
            <a:ext cx="88560" cy="36720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61" name="Shape 501"/>
          <p:cNvSpPr/>
          <p:nvPr/>
        </p:nvSpPr>
        <p:spPr>
          <a:xfrm>
            <a:off x="3925440" y="3582720"/>
            <a:ext cx="88560" cy="4849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362" name="Shape 502"/>
          <p:cNvSpPr/>
          <p:nvPr/>
        </p:nvSpPr>
        <p:spPr>
          <a:xfrm>
            <a:off x="4031280" y="3710520"/>
            <a:ext cx="88560" cy="3571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63" name="Shape 503"/>
          <p:cNvSpPr/>
          <p:nvPr/>
        </p:nvSpPr>
        <p:spPr>
          <a:xfrm>
            <a:off x="4136760" y="3864240"/>
            <a:ext cx="88560" cy="20340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64" name="Shape 504"/>
          <p:cNvSpPr/>
          <p:nvPr/>
        </p:nvSpPr>
        <p:spPr>
          <a:xfrm>
            <a:off x="4242240" y="3956400"/>
            <a:ext cx="88560" cy="11124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365" name="Shape 505"/>
          <p:cNvSpPr/>
          <p:nvPr/>
        </p:nvSpPr>
        <p:spPr>
          <a:xfrm>
            <a:off x="4348080" y="3997440"/>
            <a:ext cx="88560" cy="70200"/>
          </a:xfrm>
          <a:prstGeom prst="rect">
            <a:avLst/>
          </a:prstGeom>
          <a:solidFill>
            <a:srgbClr val="8899aa"/>
          </a:solidFill>
          <a:ln w="0">
            <a:noFill/>
          </a:ln>
        </p:spPr>
        <p:style>
          <a:lnRef idx="0"/>
          <a:fillRef idx="0"/>
          <a:effectRef idx="0"/>
          <a:fontRef idx="minor"/>
        </p:style>
        <p:txBody>
          <a:bodyPr lIns="90000" rIns="90000" tIns="26640" bIns="26640" anchor="t">
            <a:noAutofit/>
          </a:bodyPr>
          <a:p>
            <a:pPr>
              <a:lnSpc>
                <a:spcPct val="100000"/>
              </a:lnSpc>
            </a:pPr>
            <a:endParaRPr b="0" lang="en-US" sz="1800" spc="-1" strike="noStrike">
              <a:solidFill>
                <a:srgbClr val="ffffff"/>
              </a:solidFill>
              <a:latin typeface="Arial"/>
            </a:endParaRPr>
          </a:p>
        </p:txBody>
      </p:sp>
      <p:sp>
        <p:nvSpPr>
          <p:cNvPr id="366" name="Shape 506"/>
          <p:cNvSpPr/>
          <p:nvPr/>
        </p:nvSpPr>
        <p:spPr>
          <a:xfrm>
            <a:off x="4453560" y="4023000"/>
            <a:ext cx="88560" cy="44640"/>
          </a:xfrm>
          <a:prstGeom prst="rect">
            <a:avLst/>
          </a:prstGeom>
          <a:solidFill>
            <a:srgbClr val="8899aa"/>
          </a:solidFill>
          <a:ln w="0">
            <a:noFill/>
          </a:ln>
        </p:spPr>
        <p:style>
          <a:lnRef idx="0"/>
          <a:fillRef idx="0"/>
          <a:effectRef idx="0"/>
          <a:fontRef idx="minor"/>
        </p:style>
        <p:txBody>
          <a:bodyPr lIns="90000" rIns="90000" tIns="1080" bIns="1080" anchor="t">
            <a:noAutofit/>
          </a:bodyPr>
          <a:p>
            <a:pPr>
              <a:lnSpc>
                <a:spcPct val="100000"/>
              </a:lnSpc>
            </a:pPr>
            <a:endParaRPr b="0" lang="en-US" sz="1800" spc="-1" strike="noStrike">
              <a:solidFill>
                <a:srgbClr val="ffffff"/>
              </a:solidFill>
              <a:latin typeface="Arial"/>
            </a:endParaRPr>
          </a:p>
        </p:txBody>
      </p:sp>
      <p:sp>
        <p:nvSpPr>
          <p:cNvPr id="367" name="Shape 507"/>
          <p:cNvSpPr/>
          <p:nvPr/>
        </p:nvSpPr>
        <p:spPr>
          <a:xfrm>
            <a:off x="4559400" y="4038480"/>
            <a:ext cx="88560" cy="29160"/>
          </a:xfrm>
          <a:prstGeom prst="rect">
            <a:avLst/>
          </a:prstGeom>
          <a:solidFill>
            <a:srgbClr val="8899aa"/>
          </a:solidFill>
          <a:ln w="0">
            <a:noFill/>
          </a:ln>
        </p:spPr>
        <p:style>
          <a:lnRef idx="0"/>
          <a:fillRef idx="0"/>
          <a:effectRef idx="0"/>
          <a:fontRef idx="minor"/>
        </p:style>
        <p:txBody>
          <a:bodyPr lIns="90000" rIns="90000" tIns="-14400" bIns="-14400" anchor="t">
            <a:noAutofit/>
          </a:bodyPr>
          <a:p>
            <a:pPr>
              <a:lnSpc>
                <a:spcPct val="100000"/>
              </a:lnSpc>
            </a:pPr>
            <a:endParaRPr b="0" lang="en-US" sz="1800" spc="-1" strike="noStrike">
              <a:solidFill>
                <a:srgbClr val="ffffff"/>
              </a:solidFill>
              <a:latin typeface="Arial"/>
            </a:endParaRPr>
          </a:p>
        </p:txBody>
      </p:sp>
      <p:sp>
        <p:nvSpPr>
          <p:cNvPr id="368" name="Shape 508"/>
          <p:cNvSpPr/>
          <p:nvPr/>
        </p:nvSpPr>
        <p:spPr>
          <a:xfrm>
            <a:off x="4664880" y="4048560"/>
            <a:ext cx="88560" cy="19080"/>
          </a:xfrm>
          <a:prstGeom prst="rect">
            <a:avLst/>
          </a:prstGeom>
          <a:solidFill>
            <a:srgbClr val="8899aa"/>
          </a:solidFill>
          <a:ln w="0">
            <a:noFill/>
          </a:ln>
        </p:spPr>
        <p:style>
          <a:lnRef idx="0"/>
          <a:fillRef idx="0"/>
          <a:effectRef idx="0"/>
          <a:fontRef idx="minor"/>
        </p:style>
        <p:txBody>
          <a:bodyPr lIns="90000" rIns="90000" tIns="-24480" bIns="-24480" anchor="t">
            <a:noAutofit/>
          </a:bodyPr>
          <a:p>
            <a:pPr>
              <a:lnSpc>
                <a:spcPct val="100000"/>
              </a:lnSpc>
            </a:pPr>
            <a:endParaRPr b="0" lang="en-US" sz="1800" spc="-1" strike="noStrike">
              <a:solidFill>
                <a:srgbClr val="ffffff"/>
              </a:solidFill>
              <a:latin typeface="Arial"/>
            </a:endParaRPr>
          </a:p>
        </p:txBody>
      </p:sp>
      <p:sp>
        <p:nvSpPr>
          <p:cNvPr id="369" name="Shape 509"/>
          <p:cNvSpPr/>
          <p:nvPr/>
        </p:nvSpPr>
        <p:spPr>
          <a:xfrm>
            <a:off x="4770360" y="4053600"/>
            <a:ext cx="88560" cy="14040"/>
          </a:xfrm>
          <a:prstGeom prst="rect">
            <a:avLst/>
          </a:prstGeom>
          <a:solidFill>
            <a:srgbClr val="8899aa"/>
          </a:solidFill>
          <a:ln w="0">
            <a:noFill/>
          </a:ln>
        </p:spPr>
        <p:style>
          <a:lnRef idx="0"/>
          <a:fillRef idx="0"/>
          <a:effectRef idx="0"/>
          <a:fontRef idx="minor"/>
        </p:style>
        <p:txBody>
          <a:bodyPr lIns="90000" rIns="90000" tIns="-29520" bIns="-29520" anchor="t">
            <a:noAutofit/>
          </a:bodyPr>
          <a:p>
            <a:pPr>
              <a:lnSpc>
                <a:spcPct val="100000"/>
              </a:lnSpc>
            </a:pPr>
            <a:endParaRPr b="0" lang="en-US" sz="1800" spc="-1" strike="noStrike">
              <a:solidFill>
                <a:srgbClr val="ffffff"/>
              </a:solidFill>
              <a:latin typeface="Arial"/>
            </a:endParaRPr>
          </a:p>
        </p:txBody>
      </p:sp>
      <p:sp>
        <p:nvSpPr>
          <p:cNvPr id="370" name="Shape 510"/>
          <p:cNvSpPr/>
          <p:nvPr/>
        </p:nvSpPr>
        <p:spPr>
          <a:xfrm>
            <a:off x="4876200" y="4053600"/>
            <a:ext cx="88560" cy="14040"/>
          </a:xfrm>
          <a:prstGeom prst="rect">
            <a:avLst/>
          </a:prstGeom>
          <a:solidFill>
            <a:srgbClr val="8899aa"/>
          </a:solidFill>
          <a:ln w="0">
            <a:noFill/>
          </a:ln>
        </p:spPr>
        <p:style>
          <a:lnRef idx="0"/>
          <a:fillRef idx="0"/>
          <a:effectRef idx="0"/>
          <a:fontRef idx="minor"/>
        </p:style>
        <p:txBody>
          <a:bodyPr lIns="90000" rIns="90000" tIns="-29520" bIns="-29520" anchor="t">
            <a:noAutofit/>
          </a:bodyPr>
          <a:p>
            <a:pPr>
              <a:lnSpc>
                <a:spcPct val="100000"/>
              </a:lnSpc>
            </a:pPr>
            <a:endParaRPr b="0" lang="en-US" sz="1800" spc="-1" strike="noStrike">
              <a:solidFill>
                <a:srgbClr val="ffffff"/>
              </a:solidFill>
              <a:latin typeface="Arial"/>
            </a:endParaRPr>
          </a:p>
        </p:txBody>
      </p:sp>
      <p:sp>
        <p:nvSpPr>
          <p:cNvPr id="371" name="Shape 511"/>
          <p:cNvSpPr/>
          <p:nvPr/>
        </p:nvSpPr>
        <p:spPr>
          <a:xfrm>
            <a:off x="4981680" y="4048560"/>
            <a:ext cx="88560" cy="19080"/>
          </a:xfrm>
          <a:prstGeom prst="rect">
            <a:avLst/>
          </a:prstGeom>
          <a:solidFill>
            <a:srgbClr val="8899aa"/>
          </a:solidFill>
          <a:ln w="0">
            <a:noFill/>
          </a:ln>
        </p:spPr>
        <p:style>
          <a:lnRef idx="0"/>
          <a:fillRef idx="0"/>
          <a:effectRef idx="0"/>
          <a:fontRef idx="minor"/>
        </p:style>
        <p:txBody>
          <a:bodyPr lIns="90000" rIns="90000" tIns="-24480" bIns="-24480" anchor="t">
            <a:noAutofit/>
          </a:bodyPr>
          <a:p>
            <a:pPr>
              <a:lnSpc>
                <a:spcPct val="100000"/>
              </a:lnSpc>
            </a:pPr>
            <a:endParaRPr b="0" lang="en-US" sz="1800" spc="-1" strike="noStrike">
              <a:solidFill>
                <a:srgbClr val="ffffff"/>
              </a:solidFill>
              <a:latin typeface="Arial"/>
            </a:endParaRPr>
          </a:p>
        </p:txBody>
      </p:sp>
      <p:sp>
        <p:nvSpPr>
          <p:cNvPr id="372" name="Shape 512"/>
          <p:cNvSpPr/>
          <p:nvPr/>
        </p:nvSpPr>
        <p:spPr>
          <a:xfrm>
            <a:off x="5087160" y="4053600"/>
            <a:ext cx="88560" cy="14040"/>
          </a:xfrm>
          <a:prstGeom prst="rect">
            <a:avLst/>
          </a:prstGeom>
          <a:solidFill>
            <a:srgbClr val="8899aa"/>
          </a:solidFill>
          <a:ln w="0">
            <a:noFill/>
          </a:ln>
        </p:spPr>
        <p:style>
          <a:lnRef idx="0"/>
          <a:fillRef idx="0"/>
          <a:effectRef idx="0"/>
          <a:fontRef idx="minor"/>
        </p:style>
        <p:txBody>
          <a:bodyPr lIns="90000" rIns="90000" tIns="-29520" bIns="-29520" anchor="t">
            <a:noAutofit/>
          </a:bodyPr>
          <a:p>
            <a:pPr>
              <a:lnSpc>
                <a:spcPct val="100000"/>
              </a:lnSpc>
            </a:pPr>
            <a:endParaRPr b="0" lang="en-US" sz="1800" spc="-1" strike="noStrike">
              <a:solidFill>
                <a:srgbClr val="ffffff"/>
              </a:solidFill>
              <a:latin typeface="Arial"/>
            </a:endParaRPr>
          </a:p>
        </p:txBody>
      </p:sp>
      <p:sp>
        <p:nvSpPr>
          <p:cNvPr id="373" name="Shape 513"/>
          <p:cNvSpPr/>
          <p:nvPr/>
        </p:nvSpPr>
        <p:spPr>
          <a:xfrm>
            <a:off x="5193000" y="4059000"/>
            <a:ext cx="88560" cy="8640"/>
          </a:xfrm>
          <a:prstGeom prst="rect">
            <a:avLst/>
          </a:prstGeom>
          <a:solidFill>
            <a:srgbClr val="8899aa"/>
          </a:solidFill>
          <a:ln w="0">
            <a:noFill/>
          </a:ln>
        </p:spPr>
        <p:style>
          <a:lnRef idx="0"/>
          <a:fillRef idx="0"/>
          <a:effectRef idx="0"/>
          <a:fontRef idx="minor"/>
        </p:style>
        <p:txBody>
          <a:bodyPr lIns="90000" rIns="90000" tIns="-34920" bIns="-34920" anchor="t">
            <a:noAutofit/>
          </a:bodyPr>
          <a:p>
            <a:pPr>
              <a:lnSpc>
                <a:spcPct val="100000"/>
              </a:lnSpc>
            </a:pPr>
            <a:endParaRPr b="0" lang="en-US" sz="1800" spc="-1" strike="noStrike">
              <a:solidFill>
                <a:srgbClr val="ffffff"/>
              </a:solidFill>
              <a:latin typeface="Arial"/>
            </a:endParaRPr>
          </a:p>
        </p:txBody>
      </p:sp>
      <p:sp>
        <p:nvSpPr>
          <p:cNvPr id="374" name="Text 88"/>
          <p:cNvSpPr/>
          <p:nvPr/>
        </p:nvSpPr>
        <p:spPr>
          <a:xfrm>
            <a:off x="3146760" y="4169520"/>
            <a:ext cx="2189880" cy="181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850" spc="-1" strike="noStrike">
                <a:solidFill>
                  <a:srgbClr val="00ff9d"/>
                </a:solidFill>
                <a:latin typeface="Calibri"/>
              </a:rPr>
              <a:t>Peak at 0.25 Hz = 15 breaths/min</a:t>
            </a:r>
            <a:endParaRPr b="0" lang="en-US" sz="850" spc="-1" strike="noStrike">
              <a:solidFill>
                <a:srgbClr val="ffffff"/>
              </a:solidFill>
              <a:latin typeface="Arial"/>
            </a:endParaRPr>
          </a:p>
        </p:txBody>
      </p:sp>
      <p:sp>
        <p:nvSpPr>
          <p:cNvPr id="375" name="Text 90"/>
          <p:cNvSpPr/>
          <p:nvPr/>
        </p:nvSpPr>
        <p:spPr>
          <a:xfrm>
            <a:off x="3146760" y="4341600"/>
            <a:ext cx="2538360" cy="27360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900" spc="-1" strike="noStrike">
                <a:solidFill>
                  <a:srgbClr val="00d4ff"/>
                </a:solidFill>
                <a:latin typeface="Calibri"/>
              </a:rPr>
              <a:t>How: </a:t>
            </a:r>
            <a:r>
              <a:rPr b="0" lang="en-US" sz="900" spc="-1" strike="noStrike">
                <a:solidFill>
                  <a:srgbClr val="e8f4fd"/>
                </a:solidFill>
                <a:latin typeface="Calibri"/>
              </a:rPr>
              <a:t>Chest expansion ~0.2–0.3 Hz modulates subcarrier phase. Bandpass → FFT → dominant peak = breathing rate.</a:t>
            </a:r>
            <a:endParaRPr b="0" lang="en-US" sz="900" spc="-1" strike="noStrike">
              <a:solidFill>
                <a:srgbClr val="ffffff"/>
              </a:solidFill>
              <a:latin typeface="Arial"/>
            </a:endParaRPr>
          </a:p>
        </p:txBody>
      </p:sp>
      <p:sp>
        <p:nvSpPr>
          <p:cNvPr id="376" name="C_bg 2"/>
          <p:cNvSpPr/>
          <p:nvPr/>
        </p:nvSpPr>
        <p:spPr>
          <a:xfrm>
            <a:off x="5870520" y="1508760"/>
            <a:ext cx="2925360" cy="3016800"/>
          </a:xfrm>
          <a:prstGeom prst="rect">
            <a:avLst/>
          </a:prstGeom>
          <a:solidFill>
            <a:srgbClr val="112240"/>
          </a:solidFill>
          <a:ln w="9144">
            <a:solidFill>
              <a:srgbClr val="ef4444"/>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77" name="C_stripe 2"/>
          <p:cNvSpPr/>
          <p:nvPr/>
        </p:nvSpPr>
        <p:spPr>
          <a:xfrm>
            <a:off x="5870520" y="1508760"/>
            <a:ext cx="2925360" cy="54000"/>
          </a:xfrm>
          <a:prstGeom prst="rect">
            <a:avLst/>
          </a:prstGeom>
          <a:solidFill>
            <a:srgbClr val="ef4444"/>
          </a:solidFill>
          <a:ln w="0">
            <a:solidFill>
              <a:srgbClr val="ef4444"/>
            </a:solid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Calibri"/>
            </a:endParaRPr>
          </a:p>
        </p:txBody>
      </p:sp>
      <p:sp>
        <p:nvSpPr>
          <p:cNvPr id="378" name="C_title 2"/>
          <p:cNvSpPr/>
          <p:nvPr/>
        </p:nvSpPr>
        <p:spPr>
          <a:xfrm>
            <a:off x="5961960" y="1600200"/>
            <a:ext cx="2788200" cy="310320"/>
          </a:xfrm>
          <a:prstGeom prst="rect">
            <a:avLst/>
          </a:prstGeom>
          <a:noFill/>
          <a:ln w="0">
            <a:noFill/>
          </a:ln>
        </p:spPr>
        <p:style>
          <a:lnRef idx="0"/>
          <a:fillRef idx="0"/>
          <a:effectRef idx="0"/>
          <a:fontRef idx="minor"/>
        </p:style>
        <p:txBody>
          <a:bodyPr lIns="0" rIns="0" tIns="0" bIns="0" anchor="ctr">
            <a:normAutofit/>
          </a:bodyPr>
          <a:p>
            <a:pPr>
              <a:lnSpc>
                <a:spcPct val="100000"/>
              </a:lnSpc>
            </a:pPr>
            <a:r>
              <a:rPr b="1" lang="en-US" sz="1300" spc="-1" strike="noStrike">
                <a:solidFill>
                  <a:srgbClr val="ef4444"/>
                </a:solidFill>
                <a:latin typeface="Calibri"/>
              </a:rPr>
              <a:t>USE CASE C: Fall Detection</a:t>
            </a:r>
            <a:endParaRPr b="0" lang="en-US" sz="1300" spc="-1" strike="noStrike">
              <a:solidFill>
                <a:srgbClr val="ffffff"/>
              </a:solidFill>
              <a:latin typeface="Arial"/>
            </a:endParaRPr>
          </a:p>
        </p:txBody>
      </p:sp>
      <p:sp>
        <p:nvSpPr>
          <p:cNvPr id="379" name="C_sub 2"/>
          <p:cNvSpPr/>
          <p:nvPr/>
        </p:nvSpPr>
        <p:spPr>
          <a:xfrm>
            <a:off x="5961960" y="1947600"/>
            <a:ext cx="2788200" cy="182160"/>
          </a:xfrm>
          <a:prstGeom prst="rect">
            <a:avLst/>
          </a:prstGeom>
          <a:noFill/>
          <a:ln w="0">
            <a:noFill/>
          </a:ln>
        </p:spPr>
        <p:style>
          <a:lnRef idx="0"/>
          <a:fillRef idx="0"/>
          <a:effectRef idx="0"/>
          <a:fontRef idx="minor"/>
        </p:style>
        <p:txBody>
          <a:bodyPr lIns="0" rIns="0" tIns="0" bIns="0" anchor="ctr">
            <a:normAutofit/>
          </a:bodyPr>
          <a:p>
            <a:pPr>
              <a:lnSpc>
                <a:spcPct val="100000"/>
              </a:lnSpc>
            </a:pPr>
            <a:r>
              <a:rPr b="0" lang="en-US" sz="750" spc="-1" strike="noStrike">
                <a:solidFill>
                  <a:srgbClr val="8899aa"/>
                </a:solidFill>
                <a:latin typeface="Calibri"/>
              </a:rPr>
              <a:t>CSI Doppler Spectrogram (STFT) — 5-second sliding window:</a:t>
            </a:r>
            <a:endParaRPr b="0" lang="en-US" sz="750" spc="-1" strike="noStrike">
              <a:solidFill>
                <a:srgbClr val="ffffff"/>
              </a:solidFill>
              <a:latin typeface="Arial"/>
            </a:endParaRPr>
          </a:p>
        </p:txBody>
      </p:sp>
      <p:sp>
        <p:nvSpPr>
          <p:cNvPr id="380" name="C_hm_bg 2"/>
          <p:cNvSpPr/>
          <p:nvPr/>
        </p:nvSpPr>
        <p:spPr>
          <a:xfrm>
            <a:off x="5961960" y="2167200"/>
            <a:ext cx="2285280" cy="1188000"/>
          </a:xfrm>
          <a:prstGeom prst="rect">
            <a:avLst/>
          </a:prstGeom>
          <a:solidFill>
            <a:srgbClr val="060c15"/>
          </a:solidFill>
          <a:ln w="6350">
            <a:solidFill>
              <a:srgbClr val="8899aa"/>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1" name="hm_0_ 13"/>
          <p:cNvSpPr/>
          <p:nvPr/>
        </p:nvSpPr>
        <p:spPr>
          <a:xfrm>
            <a:off x="596196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2" name="hm_0_ 14"/>
          <p:cNvSpPr/>
          <p:nvPr/>
        </p:nvSpPr>
        <p:spPr>
          <a:xfrm>
            <a:off x="596196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3" name="hm_0_ 15"/>
          <p:cNvSpPr/>
          <p:nvPr/>
        </p:nvSpPr>
        <p:spPr>
          <a:xfrm>
            <a:off x="596196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4" name="hm_0_ 16"/>
          <p:cNvSpPr/>
          <p:nvPr/>
        </p:nvSpPr>
        <p:spPr>
          <a:xfrm>
            <a:off x="596196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5" name="hm_0_ 17"/>
          <p:cNvSpPr/>
          <p:nvPr/>
        </p:nvSpPr>
        <p:spPr>
          <a:xfrm>
            <a:off x="596196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6" name="hm_0_ 18"/>
          <p:cNvSpPr/>
          <p:nvPr/>
        </p:nvSpPr>
        <p:spPr>
          <a:xfrm>
            <a:off x="596196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7" name="hm_0_ 19"/>
          <p:cNvSpPr/>
          <p:nvPr/>
        </p:nvSpPr>
        <p:spPr>
          <a:xfrm>
            <a:off x="596196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8" name="hm_0_ 20"/>
          <p:cNvSpPr/>
          <p:nvPr/>
        </p:nvSpPr>
        <p:spPr>
          <a:xfrm>
            <a:off x="596196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89" name="hm_0_ 21"/>
          <p:cNvSpPr/>
          <p:nvPr/>
        </p:nvSpPr>
        <p:spPr>
          <a:xfrm>
            <a:off x="596196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0" name="hm_0_ 22"/>
          <p:cNvSpPr/>
          <p:nvPr/>
        </p:nvSpPr>
        <p:spPr>
          <a:xfrm>
            <a:off x="596196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1" name="hm_0_ 23"/>
          <p:cNvSpPr/>
          <p:nvPr/>
        </p:nvSpPr>
        <p:spPr>
          <a:xfrm>
            <a:off x="596196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2" name="hm_0_ 24"/>
          <p:cNvSpPr/>
          <p:nvPr/>
        </p:nvSpPr>
        <p:spPr>
          <a:xfrm>
            <a:off x="596196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3" name="hm_1_ 13"/>
          <p:cNvSpPr/>
          <p:nvPr/>
        </p:nvSpPr>
        <p:spPr>
          <a:xfrm>
            <a:off x="605340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4" name="hm_1_ 14"/>
          <p:cNvSpPr/>
          <p:nvPr/>
        </p:nvSpPr>
        <p:spPr>
          <a:xfrm>
            <a:off x="605340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5" name="hm_1_ 15"/>
          <p:cNvSpPr/>
          <p:nvPr/>
        </p:nvSpPr>
        <p:spPr>
          <a:xfrm>
            <a:off x="605340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6" name="hm_1_ 16"/>
          <p:cNvSpPr/>
          <p:nvPr/>
        </p:nvSpPr>
        <p:spPr>
          <a:xfrm>
            <a:off x="605340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7" name="hm_1_ 17"/>
          <p:cNvSpPr/>
          <p:nvPr/>
        </p:nvSpPr>
        <p:spPr>
          <a:xfrm>
            <a:off x="605340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8" name="hm_1_ 18"/>
          <p:cNvSpPr/>
          <p:nvPr/>
        </p:nvSpPr>
        <p:spPr>
          <a:xfrm>
            <a:off x="605340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399" name="hm_1_ 19"/>
          <p:cNvSpPr/>
          <p:nvPr/>
        </p:nvSpPr>
        <p:spPr>
          <a:xfrm>
            <a:off x="605340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0" name="hm_1_ 20"/>
          <p:cNvSpPr/>
          <p:nvPr/>
        </p:nvSpPr>
        <p:spPr>
          <a:xfrm>
            <a:off x="605340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1" name="hm_1_ 21"/>
          <p:cNvSpPr/>
          <p:nvPr/>
        </p:nvSpPr>
        <p:spPr>
          <a:xfrm>
            <a:off x="605340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2" name="hm_1_ 22"/>
          <p:cNvSpPr/>
          <p:nvPr/>
        </p:nvSpPr>
        <p:spPr>
          <a:xfrm>
            <a:off x="605340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3" name="hm_1_ 23"/>
          <p:cNvSpPr/>
          <p:nvPr/>
        </p:nvSpPr>
        <p:spPr>
          <a:xfrm>
            <a:off x="605340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4" name="hm_1_ 24"/>
          <p:cNvSpPr/>
          <p:nvPr/>
        </p:nvSpPr>
        <p:spPr>
          <a:xfrm>
            <a:off x="605340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5" name="hm_2_ 13"/>
          <p:cNvSpPr/>
          <p:nvPr/>
        </p:nvSpPr>
        <p:spPr>
          <a:xfrm>
            <a:off x="614484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6" name="hm_2_ 14"/>
          <p:cNvSpPr/>
          <p:nvPr/>
        </p:nvSpPr>
        <p:spPr>
          <a:xfrm>
            <a:off x="614484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7" name="hm_2_ 15"/>
          <p:cNvSpPr/>
          <p:nvPr/>
        </p:nvSpPr>
        <p:spPr>
          <a:xfrm>
            <a:off x="614484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8" name="hm_2_ 16"/>
          <p:cNvSpPr/>
          <p:nvPr/>
        </p:nvSpPr>
        <p:spPr>
          <a:xfrm>
            <a:off x="614484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09" name="hm_2_ 17"/>
          <p:cNvSpPr/>
          <p:nvPr/>
        </p:nvSpPr>
        <p:spPr>
          <a:xfrm>
            <a:off x="614484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0" name="hm_2_ 18"/>
          <p:cNvSpPr/>
          <p:nvPr/>
        </p:nvSpPr>
        <p:spPr>
          <a:xfrm>
            <a:off x="614484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1" name="hm_2_ 19"/>
          <p:cNvSpPr/>
          <p:nvPr/>
        </p:nvSpPr>
        <p:spPr>
          <a:xfrm>
            <a:off x="614484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2" name="hm_2_ 20"/>
          <p:cNvSpPr/>
          <p:nvPr/>
        </p:nvSpPr>
        <p:spPr>
          <a:xfrm>
            <a:off x="614484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3" name="hm_2_ 21"/>
          <p:cNvSpPr/>
          <p:nvPr/>
        </p:nvSpPr>
        <p:spPr>
          <a:xfrm>
            <a:off x="614484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4" name="hm_2_ 22"/>
          <p:cNvSpPr/>
          <p:nvPr/>
        </p:nvSpPr>
        <p:spPr>
          <a:xfrm>
            <a:off x="614484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5" name="hm_2_ 23"/>
          <p:cNvSpPr/>
          <p:nvPr/>
        </p:nvSpPr>
        <p:spPr>
          <a:xfrm>
            <a:off x="614484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6" name="hm_2_ 24"/>
          <p:cNvSpPr/>
          <p:nvPr/>
        </p:nvSpPr>
        <p:spPr>
          <a:xfrm>
            <a:off x="614484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7" name="hm_3_ 13"/>
          <p:cNvSpPr/>
          <p:nvPr/>
        </p:nvSpPr>
        <p:spPr>
          <a:xfrm>
            <a:off x="623628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8" name="hm_3_ 14"/>
          <p:cNvSpPr/>
          <p:nvPr/>
        </p:nvSpPr>
        <p:spPr>
          <a:xfrm>
            <a:off x="623628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19" name="hm_3_ 15"/>
          <p:cNvSpPr/>
          <p:nvPr/>
        </p:nvSpPr>
        <p:spPr>
          <a:xfrm>
            <a:off x="623628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0" name="hm_3_ 16"/>
          <p:cNvSpPr/>
          <p:nvPr/>
        </p:nvSpPr>
        <p:spPr>
          <a:xfrm>
            <a:off x="623628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1" name="hm_3_ 17"/>
          <p:cNvSpPr/>
          <p:nvPr/>
        </p:nvSpPr>
        <p:spPr>
          <a:xfrm>
            <a:off x="623628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2" name="hm_3_ 18"/>
          <p:cNvSpPr/>
          <p:nvPr/>
        </p:nvSpPr>
        <p:spPr>
          <a:xfrm>
            <a:off x="623628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3" name="hm_3_ 19"/>
          <p:cNvSpPr/>
          <p:nvPr/>
        </p:nvSpPr>
        <p:spPr>
          <a:xfrm>
            <a:off x="623628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4" name="hm_3_ 20"/>
          <p:cNvSpPr/>
          <p:nvPr/>
        </p:nvSpPr>
        <p:spPr>
          <a:xfrm>
            <a:off x="623628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5" name="hm_3_ 21"/>
          <p:cNvSpPr/>
          <p:nvPr/>
        </p:nvSpPr>
        <p:spPr>
          <a:xfrm>
            <a:off x="623628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6" name="hm_3_ 22"/>
          <p:cNvSpPr/>
          <p:nvPr/>
        </p:nvSpPr>
        <p:spPr>
          <a:xfrm>
            <a:off x="623628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7" name="hm_3_ 23"/>
          <p:cNvSpPr/>
          <p:nvPr/>
        </p:nvSpPr>
        <p:spPr>
          <a:xfrm>
            <a:off x="623628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8" name="hm_3_ 24"/>
          <p:cNvSpPr/>
          <p:nvPr/>
        </p:nvSpPr>
        <p:spPr>
          <a:xfrm>
            <a:off x="623628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29" name="hm_4_ 13"/>
          <p:cNvSpPr/>
          <p:nvPr/>
        </p:nvSpPr>
        <p:spPr>
          <a:xfrm>
            <a:off x="632772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0" name="hm_4_ 14"/>
          <p:cNvSpPr/>
          <p:nvPr/>
        </p:nvSpPr>
        <p:spPr>
          <a:xfrm>
            <a:off x="632772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1" name="hm_4_ 15"/>
          <p:cNvSpPr/>
          <p:nvPr/>
        </p:nvSpPr>
        <p:spPr>
          <a:xfrm>
            <a:off x="632772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2" name="hm_4_ 16"/>
          <p:cNvSpPr/>
          <p:nvPr/>
        </p:nvSpPr>
        <p:spPr>
          <a:xfrm>
            <a:off x="632772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3" name="hm_4_ 17"/>
          <p:cNvSpPr/>
          <p:nvPr/>
        </p:nvSpPr>
        <p:spPr>
          <a:xfrm>
            <a:off x="632772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4" name="hm_4_ 18"/>
          <p:cNvSpPr/>
          <p:nvPr/>
        </p:nvSpPr>
        <p:spPr>
          <a:xfrm>
            <a:off x="632772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5" name="hm_4_ 19"/>
          <p:cNvSpPr/>
          <p:nvPr/>
        </p:nvSpPr>
        <p:spPr>
          <a:xfrm>
            <a:off x="632772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6" name="hm_4_ 20"/>
          <p:cNvSpPr/>
          <p:nvPr/>
        </p:nvSpPr>
        <p:spPr>
          <a:xfrm>
            <a:off x="632772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7" name="hm_4_ 21"/>
          <p:cNvSpPr/>
          <p:nvPr/>
        </p:nvSpPr>
        <p:spPr>
          <a:xfrm>
            <a:off x="632772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8" name="hm_4_ 22"/>
          <p:cNvSpPr/>
          <p:nvPr/>
        </p:nvSpPr>
        <p:spPr>
          <a:xfrm>
            <a:off x="632772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39" name="hm_4_ 23"/>
          <p:cNvSpPr/>
          <p:nvPr/>
        </p:nvSpPr>
        <p:spPr>
          <a:xfrm>
            <a:off x="632772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0" name="hm_4_ 24"/>
          <p:cNvSpPr/>
          <p:nvPr/>
        </p:nvSpPr>
        <p:spPr>
          <a:xfrm>
            <a:off x="632772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1" name="hm_5_ 13"/>
          <p:cNvSpPr/>
          <p:nvPr/>
        </p:nvSpPr>
        <p:spPr>
          <a:xfrm>
            <a:off x="641916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2" name="hm_5_ 14"/>
          <p:cNvSpPr/>
          <p:nvPr/>
        </p:nvSpPr>
        <p:spPr>
          <a:xfrm>
            <a:off x="641916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3" name="hm_5_ 15"/>
          <p:cNvSpPr/>
          <p:nvPr/>
        </p:nvSpPr>
        <p:spPr>
          <a:xfrm>
            <a:off x="641916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4" name="hm_5_ 16"/>
          <p:cNvSpPr/>
          <p:nvPr/>
        </p:nvSpPr>
        <p:spPr>
          <a:xfrm>
            <a:off x="641916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5" name="hm_5_ 17"/>
          <p:cNvSpPr/>
          <p:nvPr/>
        </p:nvSpPr>
        <p:spPr>
          <a:xfrm>
            <a:off x="641916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6" name="hm_5_ 18"/>
          <p:cNvSpPr/>
          <p:nvPr/>
        </p:nvSpPr>
        <p:spPr>
          <a:xfrm>
            <a:off x="641916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7" name="hm_5_ 19"/>
          <p:cNvSpPr/>
          <p:nvPr/>
        </p:nvSpPr>
        <p:spPr>
          <a:xfrm>
            <a:off x="641916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8" name="hm_5_ 20"/>
          <p:cNvSpPr/>
          <p:nvPr/>
        </p:nvSpPr>
        <p:spPr>
          <a:xfrm>
            <a:off x="641916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49" name="hm_5_ 21"/>
          <p:cNvSpPr/>
          <p:nvPr/>
        </p:nvSpPr>
        <p:spPr>
          <a:xfrm>
            <a:off x="641916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0" name="hm_5_ 22"/>
          <p:cNvSpPr/>
          <p:nvPr/>
        </p:nvSpPr>
        <p:spPr>
          <a:xfrm>
            <a:off x="641916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1" name="hm_5_ 23"/>
          <p:cNvSpPr/>
          <p:nvPr/>
        </p:nvSpPr>
        <p:spPr>
          <a:xfrm>
            <a:off x="641916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2" name="hm_5_ 24"/>
          <p:cNvSpPr/>
          <p:nvPr/>
        </p:nvSpPr>
        <p:spPr>
          <a:xfrm>
            <a:off x="641916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3" name="hm_6_ 13"/>
          <p:cNvSpPr/>
          <p:nvPr/>
        </p:nvSpPr>
        <p:spPr>
          <a:xfrm>
            <a:off x="651060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4" name="hm_6_ 14"/>
          <p:cNvSpPr/>
          <p:nvPr/>
        </p:nvSpPr>
        <p:spPr>
          <a:xfrm>
            <a:off x="651060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5" name="hm_6_ 15"/>
          <p:cNvSpPr/>
          <p:nvPr/>
        </p:nvSpPr>
        <p:spPr>
          <a:xfrm>
            <a:off x="651060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6" name="hm_6_ 16"/>
          <p:cNvSpPr/>
          <p:nvPr/>
        </p:nvSpPr>
        <p:spPr>
          <a:xfrm>
            <a:off x="651060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7" name="hm_6_ 17"/>
          <p:cNvSpPr/>
          <p:nvPr/>
        </p:nvSpPr>
        <p:spPr>
          <a:xfrm>
            <a:off x="651060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8" name="hm_6_ 18"/>
          <p:cNvSpPr/>
          <p:nvPr/>
        </p:nvSpPr>
        <p:spPr>
          <a:xfrm>
            <a:off x="651060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59" name="hm_6_ 19"/>
          <p:cNvSpPr/>
          <p:nvPr/>
        </p:nvSpPr>
        <p:spPr>
          <a:xfrm>
            <a:off x="651060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0" name="hm_6_ 20"/>
          <p:cNvSpPr/>
          <p:nvPr/>
        </p:nvSpPr>
        <p:spPr>
          <a:xfrm>
            <a:off x="651060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1" name="hm_6_ 21"/>
          <p:cNvSpPr/>
          <p:nvPr/>
        </p:nvSpPr>
        <p:spPr>
          <a:xfrm>
            <a:off x="651060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2" name="hm_6_ 22"/>
          <p:cNvSpPr/>
          <p:nvPr/>
        </p:nvSpPr>
        <p:spPr>
          <a:xfrm>
            <a:off x="651060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3" name="hm_6_ 23"/>
          <p:cNvSpPr/>
          <p:nvPr/>
        </p:nvSpPr>
        <p:spPr>
          <a:xfrm>
            <a:off x="651060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4" name="hm_6_ 24"/>
          <p:cNvSpPr/>
          <p:nvPr/>
        </p:nvSpPr>
        <p:spPr>
          <a:xfrm>
            <a:off x="651060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5" name="hm_7_ 13"/>
          <p:cNvSpPr/>
          <p:nvPr/>
        </p:nvSpPr>
        <p:spPr>
          <a:xfrm>
            <a:off x="660204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6" name="hm_7_ 14"/>
          <p:cNvSpPr/>
          <p:nvPr/>
        </p:nvSpPr>
        <p:spPr>
          <a:xfrm>
            <a:off x="660204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7" name="hm_7_ 15"/>
          <p:cNvSpPr/>
          <p:nvPr/>
        </p:nvSpPr>
        <p:spPr>
          <a:xfrm>
            <a:off x="660204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8" name="hm_7_ 16"/>
          <p:cNvSpPr/>
          <p:nvPr/>
        </p:nvSpPr>
        <p:spPr>
          <a:xfrm>
            <a:off x="660204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69" name="hm_7_ 17"/>
          <p:cNvSpPr/>
          <p:nvPr/>
        </p:nvSpPr>
        <p:spPr>
          <a:xfrm>
            <a:off x="660204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0" name="hm_7_ 18"/>
          <p:cNvSpPr/>
          <p:nvPr/>
        </p:nvSpPr>
        <p:spPr>
          <a:xfrm>
            <a:off x="660204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1" name="hm_7_ 19"/>
          <p:cNvSpPr/>
          <p:nvPr/>
        </p:nvSpPr>
        <p:spPr>
          <a:xfrm>
            <a:off x="660204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2" name="hm_7_ 20"/>
          <p:cNvSpPr/>
          <p:nvPr/>
        </p:nvSpPr>
        <p:spPr>
          <a:xfrm>
            <a:off x="660204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3" name="hm_7_ 21"/>
          <p:cNvSpPr/>
          <p:nvPr/>
        </p:nvSpPr>
        <p:spPr>
          <a:xfrm>
            <a:off x="660204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4" name="hm_7_ 22"/>
          <p:cNvSpPr/>
          <p:nvPr/>
        </p:nvSpPr>
        <p:spPr>
          <a:xfrm>
            <a:off x="660204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5" name="hm_7_ 23"/>
          <p:cNvSpPr/>
          <p:nvPr/>
        </p:nvSpPr>
        <p:spPr>
          <a:xfrm>
            <a:off x="660204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6" name="hm_7_ 24"/>
          <p:cNvSpPr/>
          <p:nvPr/>
        </p:nvSpPr>
        <p:spPr>
          <a:xfrm>
            <a:off x="660204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7" name="hm_8_ 13"/>
          <p:cNvSpPr/>
          <p:nvPr/>
        </p:nvSpPr>
        <p:spPr>
          <a:xfrm>
            <a:off x="669348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8" name="hm_8_ 14"/>
          <p:cNvSpPr/>
          <p:nvPr/>
        </p:nvSpPr>
        <p:spPr>
          <a:xfrm>
            <a:off x="669348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79" name="hm_8_ 15"/>
          <p:cNvSpPr/>
          <p:nvPr/>
        </p:nvSpPr>
        <p:spPr>
          <a:xfrm>
            <a:off x="669348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0" name="hm_8_ 16"/>
          <p:cNvSpPr/>
          <p:nvPr/>
        </p:nvSpPr>
        <p:spPr>
          <a:xfrm>
            <a:off x="669348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1" name="hm_8_ 17"/>
          <p:cNvSpPr/>
          <p:nvPr/>
        </p:nvSpPr>
        <p:spPr>
          <a:xfrm>
            <a:off x="669348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2" name="hm_8_ 18"/>
          <p:cNvSpPr/>
          <p:nvPr/>
        </p:nvSpPr>
        <p:spPr>
          <a:xfrm>
            <a:off x="669348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3" name="hm_8_ 19"/>
          <p:cNvSpPr/>
          <p:nvPr/>
        </p:nvSpPr>
        <p:spPr>
          <a:xfrm>
            <a:off x="669348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4" name="hm_8_ 20"/>
          <p:cNvSpPr/>
          <p:nvPr/>
        </p:nvSpPr>
        <p:spPr>
          <a:xfrm>
            <a:off x="669348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5" name="hm_8_ 21"/>
          <p:cNvSpPr/>
          <p:nvPr/>
        </p:nvSpPr>
        <p:spPr>
          <a:xfrm>
            <a:off x="669348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6" name="hm_8_ 22"/>
          <p:cNvSpPr/>
          <p:nvPr/>
        </p:nvSpPr>
        <p:spPr>
          <a:xfrm>
            <a:off x="669348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7" name="hm_8_ 23"/>
          <p:cNvSpPr/>
          <p:nvPr/>
        </p:nvSpPr>
        <p:spPr>
          <a:xfrm>
            <a:off x="669348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8" name="hm_8_ 24"/>
          <p:cNvSpPr/>
          <p:nvPr/>
        </p:nvSpPr>
        <p:spPr>
          <a:xfrm>
            <a:off x="669348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89" name="hm_9_ 13"/>
          <p:cNvSpPr/>
          <p:nvPr/>
        </p:nvSpPr>
        <p:spPr>
          <a:xfrm>
            <a:off x="678492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0" name="hm_9_ 14"/>
          <p:cNvSpPr/>
          <p:nvPr/>
        </p:nvSpPr>
        <p:spPr>
          <a:xfrm>
            <a:off x="678492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1" name="hm_9_ 15"/>
          <p:cNvSpPr/>
          <p:nvPr/>
        </p:nvSpPr>
        <p:spPr>
          <a:xfrm>
            <a:off x="678492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2" name="hm_9_ 16"/>
          <p:cNvSpPr/>
          <p:nvPr/>
        </p:nvSpPr>
        <p:spPr>
          <a:xfrm>
            <a:off x="678492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3" name="hm_9_ 17"/>
          <p:cNvSpPr/>
          <p:nvPr/>
        </p:nvSpPr>
        <p:spPr>
          <a:xfrm>
            <a:off x="678492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4" name="hm_9_ 18"/>
          <p:cNvSpPr/>
          <p:nvPr/>
        </p:nvSpPr>
        <p:spPr>
          <a:xfrm>
            <a:off x="678492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5" name="hm_9_ 19"/>
          <p:cNvSpPr/>
          <p:nvPr/>
        </p:nvSpPr>
        <p:spPr>
          <a:xfrm>
            <a:off x="678492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6" name="hm_9_ 20"/>
          <p:cNvSpPr/>
          <p:nvPr/>
        </p:nvSpPr>
        <p:spPr>
          <a:xfrm>
            <a:off x="678492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7" name="hm_9_ 21"/>
          <p:cNvSpPr/>
          <p:nvPr/>
        </p:nvSpPr>
        <p:spPr>
          <a:xfrm>
            <a:off x="678492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8" name="hm_9_ 22"/>
          <p:cNvSpPr/>
          <p:nvPr/>
        </p:nvSpPr>
        <p:spPr>
          <a:xfrm>
            <a:off x="6784920" y="3058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499" name="hm_9_ 23"/>
          <p:cNvSpPr/>
          <p:nvPr/>
        </p:nvSpPr>
        <p:spPr>
          <a:xfrm>
            <a:off x="678492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0" name="hm_9_ 24"/>
          <p:cNvSpPr/>
          <p:nvPr/>
        </p:nvSpPr>
        <p:spPr>
          <a:xfrm>
            <a:off x="678492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1" name="hm_10_ 13"/>
          <p:cNvSpPr/>
          <p:nvPr/>
        </p:nvSpPr>
        <p:spPr>
          <a:xfrm>
            <a:off x="687636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2" name="hm_10_ 14"/>
          <p:cNvSpPr/>
          <p:nvPr/>
        </p:nvSpPr>
        <p:spPr>
          <a:xfrm>
            <a:off x="687636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3" name="hm_10_ 15"/>
          <p:cNvSpPr/>
          <p:nvPr/>
        </p:nvSpPr>
        <p:spPr>
          <a:xfrm>
            <a:off x="687636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4" name="hm_10_ 16"/>
          <p:cNvSpPr/>
          <p:nvPr/>
        </p:nvSpPr>
        <p:spPr>
          <a:xfrm>
            <a:off x="6876360" y="246420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5" name="hm_10_ 17"/>
          <p:cNvSpPr/>
          <p:nvPr/>
        </p:nvSpPr>
        <p:spPr>
          <a:xfrm>
            <a:off x="6876360" y="256320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6" name="hm_10_ 18"/>
          <p:cNvSpPr/>
          <p:nvPr/>
        </p:nvSpPr>
        <p:spPr>
          <a:xfrm>
            <a:off x="6876360" y="2662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7" name="hm_10_ 19"/>
          <p:cNvSpPr/>
          <p:nvPr/>
        </p:nvSpPr>
        <p:spPr>
          <a:xfrm>
            <a:off x="6876360" y="2761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8" name="hm_10_ 20"/>
          <p:cNvSpPr/>
          <p:nvPr/>
        </p:nvSpPr>
        <p:spPr>
          <a:xfrm>
            <a:off x="6876360" y="2860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09" name="hm_10_ 21"/>
          <p:cNvSpPr/>
          <p:nvPr/>
        </p:nvSpPr>
        <p:spPr>
          <a:xfrm>
            <a:off x="6876360" y="2959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0" name="hm_10_ 22"/>
          <p:cNvSpPr/>
          <p:nvPr/>
        </p:nvSpPr>
        <p:spPr>
          <a:xfrm>
            <a:off x="687636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1" name="hm_10_ 23"/>
          <p:cNvSpPr/>
          <p:nvPr/>
        </p:nvSpPr>
        <p:spPr>
          <a:xfrm>
            <a:off x="687636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2" name="hm_10_ 24"/>
          <p:cNvSpPr/>
          <p:nvPr/>
        </p:nvSpPr>
        <p:spPr>
          <a:xfrm>
            <a:off x="687636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3" name="hm_11_ 13"/>
          <p:cNvSpPr/>
          <p:nvPr/>
        </p:nvSpPr>
        <p:spPr>
          <a:xfrm>
            <a:off x="696780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4" name="hm_11_ 14"/>
          <p:cNvSpPr/>
          <p:nvPr/>
        </p:nvSpPr>
        <p:spPr>
          <a:xfrm>
            <a:off x="696780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5" name="hm_11_ 15"/>
          <p:cNvSpPr/>
          <p:nvPr/>
        </p:nvSpPr>
        <p:spPr>
          <a:xfrm>
            <a:off x="696780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6" name="hm_11_ 16"/>
          <p:cNvSpPr/>
          <p:nvPr/>
        </p:nvSpPr>
        <p:spPr>
          <a:xfrm>
            <a:off x="6967800" y="246420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7" name="hm_11_ 17"/>
          <p:cNvSpPr/>
          <p:nvPr/>
        </p:nvSpPr>
        <p:spPr>
          <a:xfrm>
            <a:off x="6967800" y="256320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8" name="hm_11_ 18"/>
          <p:cNvSpPr/>
          <p:nvPr/>
        </p:nvSpPr>
        <p:spPr>
          <a:xfrm>
            <a:off x="6967800" y="2662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19" name="hm_11_ 19"/>
          <p:cNvSpPr/>
          <p:nvPr/>
        </p:nvSpPr>
        <p:spPr>
          <a:xfrm>
            <a:off x="6967800" y="2761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0" name="hm_11_ 20"/>
          <p:cNvSpPr/>
          <p:nvPr/>
        </p:nvSpPr>
        <p:spPr>
          <a:xfrm>
            <a:off x="6967800" y="2860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1" name="hm_11_ 21"/>
          <p:cNvSpPr/>
          <p:nvPr/>
        </p:nvSpPr>
        <p:spPr>
          <a:xfrm>
            <a:off x="6967800" y="2959560"/>
            <a:ext cx="90720" cy="98280"/>
          </a:xfrm>
          <a:prstGeom prst="rect">
            <a:avLst/>
          </a:prstGeom>
          <a:solidFill>
            <a:srgbClr val="0f4c7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2" name="hm_11_ 22"/>
          <p:cNvSpPr/>
          <p:nvPr/>
        </p:nvSpPr>
        <p:spPr>
          <a:xfrm>
            <a:off x="696780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3" name="hm_11_ 23"/>
          <p:cNvSpPr/>
          <p:nvPr/>
        </p:nvSpPr>
        <p:spPr>
          <a:xfrm>
            <a:off x="696780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4" name="hm_11_ 24"/>
          <p:cNvSpPr/>
          <p:nvPr/>
        </p:nvSpPr>
        <p:spPr>
          <a:xfrm>
            <a:off x="696780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5" name="hm_12_ 13"/>
          <p:cNvSpPr/>
          <p:nvPr/>
        </p:nvSpPr>
        <p:spPr>
          <a:xfrm>
            <a:off x="705924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6" name="hm_12_ 14"/>
          <p:cNvSpPr/>
          <p:nvPr/>
        </p:nvSpPr>
        <p:spPr>
          <a:xfrm>
            <a:off x="705924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7" name="hm_12_ 15"/>
          <p:cNvSpPr/>
          <p:nvPr/>
        </p:nvSpPr>
        <p:spPr>
          <a:xfrm>
            <a:off x="705924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8" name="hm_12_ 16"/>
          <p:cNvSpPr/>
          <p:nvPr/>
        </p:nvSpPr>
        <p:spPr>
          <a:xfrm>
            <a:off x="7059240" y="246420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29" name="hm_12_ 17"/>
          <p:cNvSpPr/>
          <p:nvPr/>
        </p:nvSpPr>
        <p:spPr>
          <a:xfrm>
            <a:off x="7059240" y="256320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0" name="hm_12_ 18"/>
          <p:cNvSpPr/>
          <p:nvPr/>
        </p:nvSpPr>
        <p:spPr>
          <a:xfrm>
            <a:off x="7059240" y="2662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1" name="hm_12_ 19"/>
          <p:cNvSpPr/>
          <p:nvPr/>
        </p:nvSpPr>
        <p:spPr>
          <a:xfrm>
            <a:off x="7059240" y="2761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2" name="hm_12_ 20"/>
          <p:cNvSpPr/>
          <p:nvPr/>
        </p:nvSpPr>
        <p:spPr>
          <a:xfrm>
            <a:off x="7059240" y="2860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3" name="hm_12_ 21"/>
          <p:cNvSpPr/>
          <p:nvPr/>
        </p:nvSpPr>
        <p:spPr>
          <a:xfrm>
            <a:off x="7059240" y="2959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4" name="hm_12_ 22"/>
          <p:cNvSpPr/>
          <p:nvPr/>
        </p:nvSpPr>
        <p:spPr>
          <a:xfrm>
            <a:off x="705924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5" name="hm_12_ 23"/>
          <p:cNvSpPr/>
          <p:nvPr/>
        </p:nvSpPr>
        <p:spPr>
          <a:xfrm>
            <a:off x="705924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6" name="hm_12_ 24"/>
          <p:cNvSpPr/>
          <p:nvPr/>
        </p:nvSpPr>
        <p:spPr>
          <a:xfrm>
            <a:off x="705924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7" name="hm_13_ 13"/>
          <p:cNvSpPr/>
          <p:nvPr/>
        </p:nvSpPr>
        <p:spPr>
          <a:xfrm>
            <a:off x="715068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8" name="hm_13_ 14"/>
          <p:cNvSpPr/>
          <p:nvPr/>
        </p:nvSpPr>
        <p:spPr>
          <a:xfrm>
            <a:off x="715068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39" name="hm_13_ 15"/>
          <p:cNvSpPr/>
          <p:nvPr/>
        </p:nvSpPr>
        <p:spPr>
          <a:xfrm>
            <a:off x="715068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0" name="hm_13_ 16"/>
          <p:cNvSpPr/>
          <p:nvPr/>
        </p:nvSpPr>
        <p:spPr>
          <a:xfrm>
            <a:off x="7150680" y="246420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1" name="hm_13_ 17"/>
          <p:cNvSpPr/>
          <p:nvPr/>
        </p:nvSpPr>
        <p:spPr>
          <a:xfrm>
            <a:off x="7150680" y="256320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2" name="hm_13_ 18"/>
          <p:cNvSpPr/>
          <p:nvPr/>
        </p:nvSpPr>
        <p:spPr>
          <a:xfrm>
            <a:off x="7150680" y="266256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3" name="hm_13_ 19"/>
          <p:cNvSpPr/>
          <p:nvPr/>
        </p:nvSpPr>
        <p:spPr>
          <a:xfrm>
            <a:off x="7150680" y="2761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4" name="hm_13_ 20"/>
          <p:cNvSpPr/>
          <p:nvPr/>
        </p:nvSpPr>
        <p:spPr>
          <a:xfrm>
            <a:off x="7150680" y="2860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5" name="hm_13_ 21"/>
          <p:cNvSpPr/>
          <p:nvPr/>
        </p:nvSpPr>
        <p:spPr>
          <a:xfrm>
            <a:off x="7150680" y="2959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6" name="hm_13_ 22"/>
          <p:cNvSpPr/>
          <p:nvPr/>
        </p:nvSpPr>
        <p:spPr>
          <a:xfrm>
            <a:off x="715068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7" name="hm_13_ 23"/>
          <p:cNvSpPr/>
          <p:nvPr/>
        </p:nvSpPr>
        <p:spPr>
          <a:xfrm>
            <a:off x="715068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8" name="hm_13_ 24"/>
          <p:cNvSpPr/>
          <p:nvPr/>
        </p:nvSpPr>
        <p:spPr>
          <a:xfrm>
            <a:off x="715068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49" name="hm_14_ 13"/>
          <p:cNvSpPr/>
          <p:nvPr/>
        </p:nvSpPr>
        <p:spPr>
          <a:xfrm>
            <a:off x="724212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0" name="hm_14_ 14"/>
          <p:cNvSpPr/>
          <p:nvPr/>
        </p:nvSpPr>
        <p:spPr>
          <a:xfrm>
            <a:off x="724212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1" name="hm_14_ 15"/>
          <p:cNvSpPr/>
          <p:nvPr/>
        </p:nvSpPr>
        <p:spPr>
          <a:xfrm>
            <a:off x="724212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2" name="hm_14_ 16"/>
          <p:cNvSpPr/>
          <p:nvPr/>
        </p:nvSpPr>
        <p:spPr>
          <a:xfrm>
            <a:off x="7242120" y="246420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3" name="hm_14_ 17"/>
          <p:cNvSpPr/>
          <p:nvPr/>
        </p:nvSpPr>
        <p:spPr>
          <a:xfrm>
            <a:off x="7242120" y="256320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4" name="hm_14_ 18"/>
          <p:cNvSpPr/>
          <p:nvPr/>
        </p:nvSpPr>
        <p:spPr>
          <a:xfrm>
            <a:off x="7242120" y="266256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5" name="hm_14_ 19"/>
          <p:cNvSpPr/>
          <p:nvPr/>
        </p:nvSpPr>
        <p:spPr>
          <a:xfrm>
            <a:off x="7242120" y="276156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6" name="hm_14_ 20"/>
          <p:cNvSpPr/>
          <p:nvPr/>
        </p:nvSpPr>
        <p:spPr>
          <a:xfrm>
            <a:off x="7242120" y="2860560"/>
            <a:ext cx="90720" cy="9828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7" name="hm_14_ 21"/>
          <p:cNvSpPr/>
          <p:nvPr/>
        </p:nvSpPr>
        <p:spPr>
          <a:xfrm>
            <a:off x="7242120" y="2959560"/>
            <a:ext cx="90720" cy="9828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8" name="hm_14_ 22"/>
          <p:cNvSpPr/>
          <p:nvPr/>
        </p:nvSpPr>
        <p:spPr>
          <a:xfrm>
            <a:off x="724212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59" name="hm_14_ 23"/>
          <p:cNvSpPr/>
          <p:nvPr/>
        </p:nvSpPr>
        <p:spPr>
          <a:xfrm>
            <a:off x="724212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0" name="hm_14_ 24"/>
          <p:cNvSpPr/>
          <p:nvPr/>
        </p:nvSpPr>
        <p:spPr>
          <a:xfrm>
            <a:off x="724212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1" name="hm_15_ 13"/>
          <p:cNvSpPr/>
          <p:nvPr/>
        </p:nvSpPr>
        <p:spPr>
          <a:xfrm>
            <a:off x="733356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2" name="hm_15_ 14"/>
          <p:cNvSpPr/>
          <p:nvPr/>
        </p:nvSpPr>
        <p:spPr>
          <a:xfrm>
            <a:off x="733356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3" name="hm_15_ 15"/>
          <p:cNvSpPr/>
          <p:nvPr/>
        </p:nvSpPr>
        <p:spPr>
          <a:xfrm>
            <a:off x="7333560" y="2365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4" name="hm_15_ 16"/>
          <p:cNvSpPr/>
          <p:nvPr/>
        </p:nvSpPr>
        <p:spPr>
          <a:xfrm>
            <a:off x="7333560" y="2464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5" name="hm_15_ 17"/>
          <p:cNvSpPr/>
          <p:nvPr/>
        </p:nvSpPr>
        <p:spPr>
          <a:xfrm>
            <a:off x="7333560" y="2563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6" name="hm_15_ 18"/>
          <p:cNvSpPr/>
          <p:nvPr/>
        </p:nvSpPr>
        <p:spPr>
          <a:xfrm>
            <a:off x="7333560" y="266256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7" name="hm_15_ 19"/>
          <p:cNvSpPr/>
          <p:nvPr/>
        </p:nvSpPr>
        <p:spPr>
          <a:xfrm>
            <a:off x="7333560" y="276156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8" name="hm_15_ 20"/>
          <p:cNvSpPr/>
          <p:nvPr/>
        </p:nvSpPr>
        <p:spPr>
          <a:xfrm>
            <a:off x="733356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69" name="hm_15_ 21"/>
          <p:cNvSpPr/>
          <p:nvPr/>
        </p:nvSpPr>
        <p:spPr>
          <a:xfrm>
            <a:off x="733356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0" name="hm_15_ 22"/>
          <p:cNvSpPr/>
          <p:nvPr/>
        </p:nvSpPr>
        <p:spPr>
          <a:xfrm>
            <a:off x="733356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1" name="hm_15_ 23"/>
          <p:cNvSpPr/>
          <p:nvPr/>
        </p:nvSpPr>
        <p:spPr>
          <a:xfrm>
            <a:off x="733356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2" name="hm_15_ 24"/>
          <p:cNvSpPr/>
          <p:nvPr/>
        </p:nvSpPr>
        <p:spPr>
          <a:xfrm>
            <a:off x="733356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3" name="hm_16_ 13"/>
          <p:cNvSpPr/>
          <p:nvPr/>
        </p:nvSpPr>
        <p:spPr>
          <a:xfrm>
            <a:off x="742500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4" name="hm_16_ 14"/>
          <p:cNvSpPr/>
          <p:nvPr/>
        </p:nvSpPr>
        <p:spPr>
          <a:xfrm>
            <a:off x="742500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5" name="hm_16_ 15"/>
          <p:cNvSpPr/>
          <p:nvPr/>
        </p:nvSpPr>
        <p:spPr>
          <a:xfrm>
            <a:off x="7425000" y="2365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6" name="hm_16_ 16"/>
          <p:cNvSpPr/>
          <p:nvPr/>
        </p:nvSpPr>
        <p:spPr>
          <a:xfrm>
            <a:off x="7425000" y="2464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7" name="hm_16_ 17"/>
          <p:cNvSpPr/>
          <p:nvPr/>
        </p:nvSpPr>
        <p:spPr>
          <a:xfrm>
            <a:off x="7425000" y="2563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8" name="hm_16_ 18"/>
          <p:cNvSpPr/>
          <p:nvPr/>
        </p:nvSpPr>
        <p:spPr>
          <a:xfrm>
            <a:off x="7425000" y="266256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79" name="hm_16_ 19"/>
          <p:cNvSpPr/>
          <p:nvPr/>
        </p:nvSpPr>
        <p:spPr>
          <a:xfrm>
            <a:off x="7425000" y="276156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0" name="hm_16_ 20"/>
          <p:cNvSpPr/>
          <p:nvPr/>
        </p:nvSpPr>
        <p:spPr>
          <a:xfrm>
            <a:off x="742500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1" name="hm_16_ 21"/>
          <p:cNvSpPr/>
          <p:nvPr/>
        </p:nvSpPr>
        <p:spPr>
          <a:xfrm>
            <a:off x="742500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2" name="hm_16_ 22"/>
          <p:cNvSpPr/>
          <p:nvPr/>
        </p:nvSpPr>
        <p:spPr>
          <a:xfrm>
            <a:off x="742500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3" name="hm_16_ 23"/>
          <p:cNvSpPr/>
          <p:nvPr/>
        </p:nvSpPr>
        <p:spPr>
          <a:xfrm>
            <a:off x="742500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4" name="hm_16_ 24"/>
          <p:cNvSpPr/>
          <p:nvPr/>
        </p:nvSpPr>
        <p:spPr>
          <a:xfrm>
            <a:off x="742500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5" name="hm_17_ 13"/>
          <p:cNvSpPr/>
          <p:nvPr/>
        </p:nvSpPr>
        <p:spPr>
          <a:xfrm>
            <a:off x="751644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6" name="hm_17_ 14"/>
          <p:cNvSpPr/>
          <p:nvPr/>
        </p:nvSpPr>
        <p:spPr>
          <a:xfrm>
            <a:off x="751644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7" name="hm_17_ 15"/>
          <p:cNvSpPr/>
          <p:nvPr/>
        </p:nvSpPr>
        <p:spPr>
          <a:xfrm>
            <a:off x="7516440" y="2365200"/>
            <a:ext cx="90720" cy="982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8" name="hm_17_ 16"/>
          <p:cNvSpPr/>
          <p:nvPr/>
        </p:nvSpPr>
        <p:spPr>
          <a:xfrm>
            <a:off x="7516440" y="2464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89" name="hm_17_ 17"/>
          <p:cNvSpPr/>
          <p:nvPr/>
        </p:nvSpPr>
        <p:spPr>
          <a:xfrm>
            <a:off x="7516440" y="256320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0" name="hm_17_ 18"/>
          <p:cNvSpPr/>
          <p:nvPr/>
        </p:nvSpPr>
        <p:spPr>
          <a:xfrm>
            <a:off x="7516440" y="2662560"/>
            <a:ext cx="90720" cy="98280"/>
          </a:xfrm>
          <a:prstGeom prst="rect">
            <a:avLst/>
          </a:prstGeom>
          <a:solidFill>
            <a:srgbClr val="ef4444"/>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1" name="hm_17_ 19"/>
          <p:cNvSpPr/>
          <p:nvPr/>
        </p:nvSpPr>
        <p:spPr>
          <a:xfrm>
            <a:off x="7516440" y="2761560"/>
            <a:ext cx="90720" cy="9828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2" name="hm_17_ 20"/>
          <p:cNvSpPr/>
          <p:nvPr/>
        </p:nvSpPr>
        <p:spPr>
          <a:xfrm>
            <a:off x="751644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3" name="hm_17_ 21"/>
          <p:cNvSpPr/>
          <p:nvPr/>
        </p:nvSpPr>
        <p:spPr>
          <a:xfrm>
            <a:off x="751644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4" name="hm_17_ 22"/>
          <p:cNvSpPr/>
          <p:nvPr/>
        </p:nvSpPr>
        <p:spPr>
          <a:xfrm>
            <a:off x="751644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5" name="hm_17_ 23"/>
          <p:cNvSpPr/>
          <p:nvPr/>
        </p:nvSpPr>
        <p:spPr>
          <a:xfrm>
            <a:off x="751644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6" name="hm_17_ 24"/>
          <p:cNvSpPr/>
          <p:nvPr/>
        </p:nvSpPr>
        <p:spPr>
          <a:xfrm>
            <a:off x="751644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7" name="hm_18_ 13"/>
          <p:cNvSpPr/>
          <p:nvPr/>
        </p:nvSpPr>
        <p:spPr>
          <a:xfrm>
            <a:off x="760788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8" name="hm_18_ 14"/>
          <p:cNvSpPr/>
          <p:nvPr/>
        </p:nvSpPr>
        <p:spPr>
          <a:xfrm>
            <a:off x="760788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599" name="hm_18_ 15"/>
          <p:cNvSpPr/>
          <p:nvPr/>
        </p:nvSpPr>
        <p:spPr>
          <a:xfrm>
            <a:off x="760788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0" name="hm_18_ 16"/>
          <p:cNvSpPr/>
          <p:nvPr/>
        </p:nvSpPr>
        <p:spPr>
          <a:xfrm>
            <a:off x="760788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1" name="hm_18_ 17"/>
          <p:cNvSpPr/>
          <p:nvPr/>
        </p:nvSpPr>
        <p:spPr>
          <a:xfrm>
            <a:off x="760788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2" name="hm_18_ 18"/>
          <p:cNvSpPr/>
          <p:nvPr/>
        </p:nvSpPr>
        <p:spPr>
          <a:xfrm>
            <a:off x="760788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3" name="hm_18_ 19"/>
          <p:cNvSpPr/>
          <p:nvPr/>
        </p:nvSpPr>
        <p:spPr>
          <a:xfrm>
            <a:off x="760788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4" name="hm_18_ 20"/>
          <p:cNvSpPr/>
          <p:nvPr/>
        </p:nvSpPr>
        <p:spPr>
          <a:xfrm>
            <a:off x="760788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5" name="hm_18_ 21"/>
          <p:cNvSpPr/>
          <p:nvPr/>
        </p:nvSpPr>
        <p:spPr>
          <a:xfrm>
            <a:off x="760788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6" name="hm_18_ 22"/>
          <p:cNvSpPr/>
          <p:nvPr/>
        </p:nvSpPr>
        <p:spPr>
          <a:xfrm>
            <a:off x="760788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7" name="hm_18_ 23"/>
          <p:cNvSpPr/>
          <p:nvPr/>
        </p:nvSpPr>
        <p:spPr>
          <a:xfrm>
            <a:off x="760788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8" name="hm_18_ 24"/>
          <p:cNvSpPr/>
          <p:nvPr/>
        </p:nvSpPr>
        <p:spPr>
          <a:xfrm>
            <a:off x="760788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09" name="hm_19_ 13"/>
          <p:cNvSpPr/>
          <p:nvPr/>
        </p:nvSpPr>
        <p:spPr>
          <a:xfrm>
            <a:off x="769932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0" name="hm_19_ 14"/>
          <p:cNvSpPr/>
          <p:nvPr/>
        </p:nvSpPr>
        <p:spPr>
          <a:xfrm>
            <a:off x="769932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1" name="hm_19_ 15"/>
          <p:cNvSpPr/>
          <p:nvPr/>
        </p:nvSpPr>
        <p:spPr>
          <a:xfrm>
            <a:off x="769932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2" name="hm_19_ 16"/>
          <p:cNvSpPr/>
          <p:nvPr/>
        </p:nvSpPr>
        <p:spPr>
          <a:xfrm>
            <a:off x="769932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3" name="hm_19_ 17"/>
          <p:cNvSpPr/>
          <p:nvPr/>
        </p:nvSpPr>
        <p:spPr>
          <a:xfrm>
            <a:off x="769932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4" name="hm_19_ 18"/>
          <p:cNvSpPr/>
          <p:nvPr/>
        </p:nvSpPr>
        <p:spPr>
          <a:xfrm>
            <a:off x="769932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5" name="hm_19_ 19"/>
          <p:cNvSpPr/>
          <p:nvPr/>
        </p:nvSpPr>
        <p:spPr>
          <a:xfrm>
            <a:off x="769932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6" name="hm_19_ 20"/>
          <p:cNvSpPr/>
          <p:nvPr/>
        </p:nvSpPr>
        <p:spPr>
          <a:xfrm>
            <a:off x="769932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7" name="hm_19_ 21"/>
          <p:cNvSpPr/>
          <p:nvPr/>
        </p:nvSpPr>
        <p:spPr>
          <a:xfrm>
            <a:off x="769932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8" name="hm_19_ 22"/>
          <p:cNvSpPr/>
          <p:nvPr/>
        </p:nvSpPr>
        <p:spPr>
          <a:xfrm>
            <a:off x="769932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19" name="hm_19_ 23"/>
          <p:cNvSpPr/>
          <p:nvPr/>
        </p:nvSpPr>
        <p:spPr>
          <a:xfrm>
            <a:off x="769932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0" name="hm_19_ 24"/>
          <p:cNvSpPr/>
          <p:nvPr/>
        </p:nvSpPr>
        <p:spPr>
          <a:xfrm>
            <a:off x="769932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1" name="hm_20_ 13"/>
          <p:cNvSpPr/>
          <p:nvPr/>
        </p:nvSpPr>
        <p:spPr>
          <a:xfrm>
            <a:off x="779076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2" name="hm_20_ 14"/>
          <p:cNvSpPr/>
          <p:nvPr/>
        </p:nvSpPr>
        <p:spPr>
          <a:xfrm>
            <a:off x="779076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3" name="hm_20_ 15"/>
          <p:cNvSpPr/>
          <p:nvPr/>
        </p:nvSpPr>
        <p:spPr>
          <a:xfrm>
            <a:off x="779076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4" name="hm_20_ 16"/>
          <p:cNvSpPr/>
          <p:nvPr/>
        </p:nvSpPr>
        <p:spPr>
          <a:xfrm>
            <a:off x="779076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5" name="hm_20_ 17"/>
          <p:cNvSpPr/>
          <p:nvPr/>
        </p:nvSpPr>
        <p:spPr>
          <a:xfrm>
            <a:off x="779076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6" name="hm_20_ 18"/>
          <p:cNvSpPr/>
          <p:nvPr/>
        </p:nvSpPr>
        <p:spPr>
          <a:xfrm>
            <a:off x="779076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7" name="hm_20_ 19"/>
          <p:cNvSpPr/>
          <p:nvPr/>
        </p:nvSpPr>
        <p:spPr>
          <a:xfrm>
            <a:off x="779076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8" name="hm_20_ 20"/>
          <p:cNvSpPr/>
          <p:nvPr/>
        </p:nvSpPr>
        <p:spPr>
          <a:xfrm>
            <a:off x="779076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29" name="hm_20_ 21"/>
          <p:cNvSpPr/>
          <p:nvPr/>
        </p:nvSpPr>
        <p:spPr>
          <a:xfrm>
            <a:off x="779076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0" name="hm_20_ 22"/>
          <p:cNvSpPr/>
          <p:nvPr/>
        </p:nvSpPr>
        <p:spPr>
          <a:xfrm>
            <a:off x="779076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1" name="hm_20_ 23"/>
          <p:cNvSpPr/>
          <p:nvPr/>
        </p:nvSpPr>
        <p:spPr>
          <a:xfrm>
            <a:off x="779076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2" name="hm_20_ 24"/>
          <p:cNvSpPr/>
          <p:nvPr/>
        </p:nvSpPr>
        <p:spPr>
          <a:xfrm>
            <a:off x="779076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3" name="hm_21_ 13"/>
          <p:cNvSpPr/>
          <p:nvPr/>
        </p:nvSpPr>
        <p:spPr>
          <a:xfrm>
            <a:off x="788220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4" name="hm_21_ 14"/>
          <p:cNvSpPr/>
          <p:nvPr/>
        </p:nvSpPr>
        <p:spPr>
          <a:xfrm>
            <a:off x="788220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5" name="hm_21_ 15"/>
          <p:cNvSpPr/>
          <p:nvPr/>
        </p:nvSpPr>
        <p:spPr>
          <a:xfrm>
            <a:off x="788220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6" name="hm_21_ 16"/>
          <p:cNvSpPr/>
          <p:nvPr/>
        </p:nvSpPr>
        <p:spPr>
          <a:xfrm>
            <a:off x="788220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7" name="hm_21_ 17"/>
          <p:cNvSpPr/>
          <p:nvPr/>
        </p:nvSpPr>
        <p:spPr>
          <a:xfrm>
            <a:off x="788220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8" name="hm_21_ 18"/>
          <p:cNvSpPr/>
          <p:nvPr/>
        </p:nvSpPr>
        <p:spPr>
          <a:xfrm>
            <a:off x="788220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39" name="hm_21_ 19"/>
          <p:cNvSpPr/>
          <p:nvPr/>
        </p:nvSpPr>
        <p:spPr>
          <a:xfrm>
            <a:off x="788220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0" name="hm_21_ 20"/>
          <p:cNvSpPr/>
          <p:nvPr/>
        </p:nvSpPr>
        <p:spPr>
          <a:xfrm>
            <a:off x="788220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1" name="hm_21_ 21"/>
          <p:cNvSpPr/>
          <p:nvPr/>
        </p:nvSpPr>
        <p:spPr>
          <a:xfrm>
            <a:off x="788220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2" name="hm_21_ 22"/>
          <p:cNvSpPr/>
          <p:nvPr/>
        </p:nvSpPr>
        <p:spPr>
          <a:xfrm>
            <a:off x="788220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3" name="hm_21_ 23"/>
          <p:cNvSpPr/>
          <p:nvPr/>
        </p:nvSpPr>
        <p:spPr>
          <a:xfrm>
            <a:off x="788220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4" name="hm_21_ 24"/>
          <p:cNvSpPr/>
          <p:nvPr/>
        </p:nvSpPr>
        <p:spPr>
          <a:xfrm>
            <a:off x="788220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5" name="hm_22_ 13"/>
          <p:cNvSpPr/>
          <p:nvPr/>
        </p:nvSpPr>
        <p:spPr>
          <a:xfrm>
            <a:off x="797364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6" name="hm_22_ 14"/>
          <p:cNvSpPr/>
          <p:nvPr/>
        </p:nvSpPr>
        <p:spPr>
          <a:xfrm>
            <a:off x="797364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7" name="hm_22_ 15"/>
          <p:cNvSpPr/>
          <p:nvPr/>
        </p:nvSpPr>
        <p:spPr>
          <a:xfrm>
            <a:off x="797364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8" name="hm_22_ 16"/>
          <p:cNvSpPr/>
          <p:nvPr/>
        </p:nvSpPr>
        <p:spPr>
          <a:xfrm>
            <a:off x="797364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49" name="hm_22_ 17"/>
          <p:cNvSpPr/>
          <p:nvPr/>
        </p:nvSpPr>
        <p:spPr>
          <a:xfrm>
            <a:off x="797364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0" name="hm_22_ 18"/>
          <p:cNvSpPr/>
          <p:nvPr/>
        </p:nvSpPr>
        <p:spPr>
          <a:xfrm>
            <a:off x="797364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1" name="hm_22_ 19"/>
          <p:cNvSpPr/>
          <p:nvPr/>
        </p:nvSpPr>
        <p:spPr>
          <a:xfrm>
            <a:off x="797364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2" name="hm_22_ 20"/>
          <p:cNvSpPr/>
          <p:nvPr/>
        </p:nvSpPr>
        <p:spPr>
          <a:xfrm>
            <a:off x="797364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3" name="hm_22_ 21"/>
          <p:cNvSpPr/>
          <p:nvPr/>
        </p:nvSpPr>
        <p:spPr>
          <a:xfrm>
            <a:off x="797364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4" name="hm_22_ 22"/>
          <p:cNvSpPr/>
          <p:nvPr/>
        </p:nvSpPr>
        <p:spPr>
          <a:xfrm>
            <a:off x="797364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5" name="hm_22_ 23"/>
          <p:cNvSpPr/>
          <p:nvPr/>
        </p:nvSpPr>
        <p:spPr>
          <a:xfrm>
            <a:off x="797364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6" name="hm_22_ 24"/>
          <p:cNvSpPr/>
          <p:nvPr/>
        </p:nvSpPr>
        <p:spPr>
          <a:xfrm>
            <a:off x="797364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7" name="hm_23_ 13"/>
          <p:cNvSpPr/>
          <p:nvPr/>
        </p:nvSpPr>
        <p:spPr>
          <a:xfrm>
            <a:off x="806508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8" name="hm_23_ 14"/>
          <p:cNvSpPr/>
          <p:nvPr/>
        </p:nvSpPr>
        <p:spPr>
          <a:xfrm>
            <a:off x="806508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59" name="hm_23_ 15"/>
          <p:cNvSpPr/>
          <p:nvPr/>
        </p:nvSpPr>
        <p:spPr>
          <a:xfrm>
            <a:off x="806508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0" name="hm_23_ 16"/>
          <p:cNvSpPr/>
          <p:nvPr/>
        </p:nvSpPr>
        <p:spPr>
          <a:xfrm>
            <a:off x="806508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1" name="hm_23_ 17"/>
          <p:cNvSpPr/>
          <p:nvPr/>
        </p:nvSpPr>
        <p:spPr>
          <a:xfrm>
            <a:off x="806508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2" name="hm_23_ 18"/>
          <p:cNvSpPr/>
          <p:nvPr/>
        </p:nvSpPr>
        <p:spPr>
          <a:xfrm>
            <a:off x="806508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3" name="hm_23_ 19"/>
          <p:cNvSpPr/>
          <p:nvPr/>
        </p:nvSpPr>
        <p:spPr>
          <a:xfrm>
            <a:off x="806508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4" name="hm_23_ 20"/>
          <p:cNvSpPr/>
          <p:nvPr/>
        </p:nvSpPr>
        <p:spPr>
          <a:xfrm>
            <a:off x="806508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5" name="hm_23_ 21"/>
          <p:cNvSpPr/>
          <p:nvPr/>
        </p:nvSpPr>
        <p:spPr>
          <a:xfrm>
            <a:off x="806508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6" name="hm_23_ 22"/>
          <p:cNvSpPr/>
          <p:nvPr/>
        </p:nvSpPr>
        <p:spPr>
          <a:xfrm>
            <a:off x="806508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7" name="hm_23_ 23"/>
          <p:cNvSpPr/>
          <p:nvPr/>
        </p:nvSpPr>
        <p:spPr>
          <a:xfrm>
            <a:off x="806508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8" name="hm_23_ 24"/>
          <p:cNvSpPr/>
          <p:nvPr/>
        </p:nvSpPr>
        <p:spPr>
          <a:xfrm>
            <a:off x="806508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69" name="hm_24_ 13"/>
          <p:cNvSpPr/>
          <p:nvPr/>
        </p:nvSpPr>
        <p:spPr>
          <a:xfrm>
            <a:off x="8156520" y="2167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0" name="hm_24_ 14"/>
          <p:cNvSpPr/>
          <p:nvPr/>
        </p:nvSpPr>
        <p:spPr>
          <a:xfrm>
            <a:off x="8156520" y="2266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1" name="hm_24_ 15"/>
          <p:cNvSpPr/>
          <p:nvPr/>
        </p:nvSpPr>
        <p:spPr>
          <a:xfrm>
            <a:off x="8156520" y="2365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2" name="hm_24_ 16"/>
          <p:cNvSpPr/>
          <p:nvPr/>
        </p:nvSpPr>
        <p:spPr>
          <a:xfrm>
            <a:off x="8156520" y="2464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3" name="hm_24_ 17"/>
          <p:cNvSpPr/>
          <p:nvPr/>
        </p:nvSpPr>
        <p:spPr>
          <a:xfrm>
            <a:off x="8156520" y="256320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4" name="hm_24_ 18"/>
          <p:cNvSpPr/>
          <p:nvPr/>
        </p:nvSpPr>
        <p:spPr>
          <a:xfrm>
            <a:off x="8156520" y="2662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5" name="hm_24_ 19"/>
          <p:cNvSpPr/>
          <p:nvPr/>
        </p:nvSpPr>
        <p:spPr>
          <a:xfrm>
            <a:off x="8156520" y="2761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6" name="hm_24_ 20"/>
          <p:cNvSpPr/>
          <p:nvPr/>
        </p:nvSpPr>
        <p:spPr>
          <a:xfrm>
            <a:off x="8156520" y="2860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7" name="hm_24_ 21"/>
          <p:cNvSpPr/>
          <p:nvPr/>
        </p:nvSpPr>
        <p:spPr>
          <a:xfrm>
            <a:off x="8156520" y="2959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8" name="hm_24_ 22"/>
          <p:cNvSpPr/>
          <p:nvPr/>
        </p:nvSpPr>
        <p:spPr>
          <a:xfrm>
            <a:off x="8156520" y="3058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79" name="hm_24_ 23"/>
          <p:cNvSpPr/>
          <p:nvPr/>
        </p:nvSpPr>
        <p:spPr>
          <a:xfrm>
            <a:off x="8156520" y="315756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80" name="hm_24_ 24"/>
          <p:cNvSpPr/>
          <p:nvPr/>
        </p:nvSpPr>
        <p:spPr>
          <a:xfrm>
            <a:off x="8156520" y="3256920"/>
            <a:ext cx="90720" cy="98280"/>
          </a:xfrm>
          <a:prstGeom prst="rect">
            <a:avLst/>
          </a:prstGeom>
          <a:solidFill>
            <a:srgbClr val="0a152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81" name="C_xaxis 2"/>
          <p:cNvSpPr/>
          <p:nvPr/>
        </p:nvSpPr>
        <p:spPr>
          <a:xfrm>
            <a:off x="5961960" y="3374280"/>
            <a:ext cx="2285280" cy="145440"/>
          </a:xfrm>
          <a:prstGeom prst="rect">
            <a:avLst/>
          </a:prstGeom>
          <a:noFill/>
          <a:ln w="0">
            <a:noFill/>
          </a:ln>
        </p:spPr>
        <p:style>
          <a:lnRef idx="0"/>
          <a:fillRef idx="0"/>
          <a:effectRef idx="0"/>
          <a:fontRef idx="minor"/>
        </p:style>
        <p:txBody>
          <a:bodyPr lIns="0" rIns="0" tIns="0" bIns="0" anchor="ctr">
            <a:normAutofit fontScale="87222"/>
          </a:bodyPr>
          <a:p>
            <a:pPr>
              <a:lnSpc>
                <a:spcPct val="100000"/>
              </a:lnSpc>
            </a:pPr>
            <a:r>
              <a:rPr b="0" lang="en-US" sz="680" spc="-1" strike="noStrike">
                <a:solidFill>
                  <a:srgbClr val="8899aa"/>
                </a:solidFill>
                <a:latin typeface="Calibri"/>
              </a:rPr>
              <a:t>← </a:t>
            </a:r>
            <a:r>
              <a:rPr b="0" lang="en-US" sz="680" spc="-1" strike="noStrike">
                <a:solidFill>
                  <a:srgbClr val="8899aa"/>
                </a:solidFill>
                <a:latin typeface="Calibri"/>
              </a:rPr>
              <a:t>5 seconds →                                             ← stillness (0 Hz)</a:t>
            </a:r>
            <a:endParaRPr b="0" lang="en-US" sz="680" spc="-1" strike="noStrike">
              <a:solidFill>
                <a:srgbClr val="ffffff"/>
              </a:solidFill>
              <a:latin typeface="Arial"/>
            </a:endParaRPr>
          </a:p>
        </p:txBody>
      </p:sp>
      <p:sp>
        <p:nvSpPr>
          <p:cNvPr id="682" name="C_yaxis 2"/>
          <p:cNvSpPr/>
          <p:nvPr/>
        </p:nvSpPr>
        <p:spPr>
          <a:xfrm>
            <a:off x="5961960" y="2167200"/>
            <a:ext cx="17640" cy="1188000"/>
          </a:xfrm>
          <a:prstGeom prst="rect">
            <a:avLst/>
          </a:prstGeom>
          <a:solidFill>
            <a:srgbClr val="8899aa"/>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83" name="C_freq_hi 2"/>
          <p:cNvSpPr/>
          <p:nvPr/>
        </p:nvSpPr>
        <p:spPr>
          <a:xfrm>
            <a:off x="5989320" y="2167200"/>
            <a:ext cx="502200" cy="163800"/>
          </a:xfrm>
          <a:prstGeom prst="rect">
            <a:avLst/>
          </a:prstGeom>
          <a:noFill/>
          <a:ln w="0">
            <a:noFill/>
          </a:ln>
        </p:spPr>
        <p:style>
          <a:lnRef idx="0"/>
          <a:fillRef idx="0"/>
          <a:effectRef idx="0"/>
          <a:fontRef idx="minor"/>
        </p:style>
        <p:txBody>
          <a:bodyPr lIns="0" rIns="0" tIns="0" bIns="0" anchor="ctr">
            <a:normAutofit/>
          </a:bodyPr>
          <a:p>
            <a:pPr>
              <a:lnSpc>
                <a:spcPct val="100000"/>
              </a:lnSpc>
            </a:pPr>
            <a:r>
              <a:rPr b="0" lang="en-US" sz="650" spc="-1" strike="noStrike">
                <a:solidFill>
                  <a:srgbClr val="8899aa"/>
                </a:solidFill>
                <a:latin typeface="Calibri"/>
              </a:rPr>
              <a:t>Hi freq</a:t>
            </a:r>
            <a:endParaRPr b="0" lang="en-US" sz="650" spc="-1" strike="noStrike">
              <a:solidFill>
                <a:srgbClr val="ffffff"/>
              </a:solidFill>
              <a:latin typeface="Arial"/>
            </a:endParaRPr>
          </a:p>
        </p:txBody>
      </p:sp>
      <p:sp>
        <p:nvSpPr>
          <p:cNvPr id="684" name="C_freq_lo 2"/>
          <p:cNvSpPr/>
          <p:nvPr/>
        </p:nvSpPr>
        <p:spPr>
          <a:xfrm>
            <a:off x="5989320" y="3191400"/>
            <a:ext cx="502200" cy="163800"/>
          </a:xfrm>
          <a:prstGeom prst="rect">
            <a:avLst/>
          </a:prstGeom>
          <a:noFill/>
          <a:ln w="0">
            <a:noFill/>
          </a:ln>
        </p:spPr>
        <p:style>
          <a:lnRef idx="0"/>
          <a:fillRef idx="0"/>
          <a:effectRef idx="0"/>
          <a:fontRef idx="minor"/>
        </p:style>
        <p:txBody>
          <a:bodyPr lIns="0" rIns="0" tIns="0" bIns="0" anchor="ctr">
            <a:normAutofit/>
          </a:bodyPr>
          <a:p>
            <a:pPr>
              <a:lnSpc>
                <a:spcPct val="100000"/>
              </a:lnSpc>
            </a:pPr>
            <a:r>
              <a:rPr b="0" lang="en-US" sz="650" spc="-1" strike="noStrike">
                <a:solidFill>
                  <a:srgbClr val="8899aa"/>
                </a:solidFill>
                <a:latin typeface="Calibri"/>
              </a:rPr>
              <a:t>Lo freq</a:t>
            </a:r>
            <a:endParaRPr b="0" lang="en-US" sz="650" spc="-1" strike="noStrike">
              <a:solidFill>
                <a:srgbClr val="ffffff"/>
              </a:solidFill>
              <a:latin typeface="Arial"/>
            </a:endParaRPr>
          </a:p>
        </p:txBody>
      </p:sp>
      <p:sp>
        <p:nvSpPr>
          <p:cNvPr id="685" name="C_status_bg 2"/>
          <p:cNvSpPr/>
          <p:nvPr/>
        </p:nvSpPr>
        <p:spPr>
          <a:xfrm>
            <a:off x="5961960" y="3520440"/>
            <a:ext cx="2742480" cy="310320"/>
          </a:xfrm>
          <a:prstGeom prst="rect">
            <a:avLst/>
          </a:prstGeom>
          <a:solidFill>
            <a:srgbClr val="1a0505"/>
          </a:solidFill>
          <a:ln w="12700">
            <a:solidFill>
              <a:srgbClr val="ef4444"/>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86" name="C_status_txt 2"/>
          <p:cNvSpPr/>
          <p:nvPr/>
        </p:nvSpPr>
        <p:spPr>
          <a:xfrm>
            <a:off x="5961960" y="3520440"/>
            <a:ext cx="2742480" cy="310320"/>
          </a:xfrm>
          <a:prstGeom prst="rect">
            <a:avLst/>
          </a:prstGeom>
          <a:noFill/>
          <a:ln w="0">
            <a:noFill/>
          </a:ln>
        </p:spPr>
        <p:style>
          <a:lnRef idx="0"/>
          <a:fillRef idx="0"/>
          <a:effectRef idx="0"/>
          <a:fontRef idx="minor"/>
        </p:style>
        <p:txBody>
          <a:bodyPr lIns="0" rIns="0" tIns="0" bIns="0" anchor="ctr">
            <a:normAutofit/>
          </a:bodyPr>
          <a:p>
            <a:pPr>
              <a:lnSpc>
                <a:spcPct val="100000"/>
              </a:lnSpc>
            </a:pPr>
            <a:r>
              <a:rPr b="1" lang="en-US" sz="850" spc="-1" strike="noStrike">
                <a:solidFill>
                  <a:srgbClr val="ef4444"/>
                </a:solidFill>
                <a:latin typeface="Calibri"/>
              </a:rPr>
              <a:t>⚠  </a:t>
            </a:r>
            <a:r>
              <a:rPr b="1" lang="en-US" sz="850" spc="-1" strike="noStrike">
                <a:solidFill>
                  <a:srgbClr val="ef4444"/>
                </a:solidFill>
                <a:latin typeface="Calibri"/>
              </a:rPr>
              <a:t>FALL DETECTED — CRITICAL EVENT</a:t>
            </a:r>
            <a:endParaRPr b="0" lang="en-US" sz="850" spc="-1" strike="noStrike">
              <a:solidFill>
                <a:srgbClr val="ffffff"/>
              </a:solidFill>
              <a:latin typeface="Arial"/>
            </a:endParaRPr>
          </a:p>
        </p:txBody>
      </p:sp>
      <p:sp>
        <p:nvSpPr>
          <p:cNvPr id="687" name="C_how 2"/>
          <p:cNvSpPr/>
          <p:nvPr/>
        </p:nvSpPr>
        <p:spPr>
          <a:xfrm>
            <a:off x="5961960" y="3886200"/>
            <a:ext cx="2788200" cy="803880"/>
          </a:xfrm>
          <a:prstGeom prst="rect">
            <a:avLst/>
          </a:prstGeom>
          <a:noFill/>
          <a:ln w="0">
            <a:noFill/>
          </a:ln>
        </p:spPr>
        <p:style>
          <a:lnRef idx="0"/>
          <a:fillRef idx="0"/>
          <a:effectRef idx="0"/>
          <a:fontRef idx="minor"/>
        </p:style>
        <p:txBody>
          <a:bodyPr lIns="0" rIns="45720" tIns="0" bIns="0" anchor="t">
            <a:normAutofit/>
          </a:bodyPr>
          <a:p>
            <a:pPr>
              <a:lnSpc>
                <a:spcPct val="100000"/>
              </a:lnSpc>
            </a:pPr>
            <a:r>
              <a:rPr b="0" lang="en-US" sz="720" spc="-1" strike="noStrike">
                <a:solidFill>
                  <a:srgbClr val="e8f4fd"/>
                </a:solidFill>
                <a:latin typeface="Calibri"/>
              </a:rPr>
              <a:t>How: STFT slices the CSI stream into overlapping windows. Maps velocity (Doppler freq) vs. time. Sudden broadband spike → abrupt 0 Hz stillness = unmistakable fall signature. Action → sudden acceleration. Effect → broadband RF Doppler burst. Tool → STFT time-localises the event.</a:t>
            </a:r>
            <a:endParaRPr b="0" lang="en-US" sz="72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8"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689"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03 — PROPRIETARY CHIPS</a:t>
            </a:r>
            <a:endParaRPr b="0" lang="en-US" sz="750" spc="-1" strike="noStrike">
              <a:solidFill>
                <a:srgbClr val="ffffff"/>
              </a:solidFill>
              <a:latin typeface="Arial"/>
            </a:endParaRPr>
          </a:p>
        </p:txBody>
      </p:sp>
      <p:sp>
        <p:nvSpPr>
          <p:cNvPr id="690" name="Text 2"/>
          <p:cNvSpPr/>
          <p:nvPr/>
        </p:nvSpPr>
        <p:spPr>
          <a:xfrm>
            <a:off x="320040" y="457200"/>
            <a:ext cx="7953120" cy="6562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600" spc="-1" strike="noStrike">
                <a:solidFill>
                  <a:srgbClr val="ffffff"/>
                </a:solidFill>
                <a:latin typeface="Calibri"/>
                <a:ea typeface="Calibri"/>
              </a:rPr>
              <a:t>Proprietary Sensing Chips — Ingenuity &amp; Limits</a:t>
            </a:r>
            <a:endParaRPr b="0" lang="en-US" sz="2600" spc="-1" strike="noStrike">
              <a:solidFill>
                <a:srgbClr val="ffffff"/>
              </a:solidFill>
              <a:latin typeface="Arial"/>
            </a:endParaRPr>
          </a:p>
        </p:txBody>
      </p:sp>
      <p:sp>
        <p:nvSpPr>
          <p:cNvPr id="691" name="Shape 3"/>
          <p:cNvSpPr/>
          <p:nvPr/>
        </p:nvSpPr>
        <p:spPr>
          <a:xfrm>
            <a:off x="320040" y="115200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692" name="Shape 4"/>
          <p:cNvSpPr/>
          <p:nvPr/>
        </p:nvSpPr>
        <p:spPr>
          <a:xfrm>
            <a:off x="228600" y="1143000"/>
            <a:ext cx="4158360" cy="573840"/>
          </a:xfrm>
          <a:prstGeom prst="rect">
            <a:avLst/>
          </a:prstGeom>
          <a:solidFill>
            <a:srgbClr val="0a2820"/>
          </a:solidFill>
          <a:ln w="254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693" name="Shape 5"/>
          <p:cNvSpPr/>
          <p:nvPr/>
        </p:nvSpPr>
        <p:spPr>
          <a:xfrm>
            <a:off x="284040" y="1207440"/>
            <a:ext cx="70920" cy="47340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694" name="Text 6"/>
          <p:cNvSpPr/>
          <p:nvPr/>
        </p:nvSpPr>
        <p:spPr>
          <a:xfrm>
            <a:off x="475560" y="1261800"/>
            <a:ext cx="392976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00ff9d"/>
                </a:solidFill>
                <a:latin typeface="Calibri"/>
              </a:rPr>
              <a:t>📡  </a:t>
            </a:r>
            <a:r>
              <a:rPr b="1" lang="en-US" sz="1200" spc="-1" strike="noStrike">
                <a:solidFill>
                  <a:srgbClr val="00ff9d"/>
                </a:solidFill>
                <a:latin typeface="Calibri"/>
              </a:rPr>
              <a:t>Already in your router — 802.11bf = interoperability, not invention.</a:t>
            </a:r>
            <a:br>
              <a:rPr sz="1200"/>
            </a:br>
            <a:endParaRPr b="0" lang="en-US" sz="1200" spc="-1" strike="noStrike">
              <a:solidFill>
                <a:srgbClr val="ffffff"/>
              </a:solidFill>
              <a:latin typeface="Arial"/>
            </a:endParaRPr>
          </a:p>
        </p:txBody>
      </p:sp>
      <p:sp>
        <p:nvSpPr>
          <p:cNvPr id="695" name="Text 7"/>
          <p:cNvSpPr/>
          <p:nvPr/>
        </p:nvSpPr>
        <p:spPr>
          <a:xfrm>
            <a:off x="475560" y="1517760"/>
            <a:ext cx="3929760" cy="162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900" spc="-1" strike="noStrike">
                <a:solidFill>
                  <a:srgbClr val="8899aa"/>
                </a:solidFill>
                <a:latin typeface="Calibri"/>
              </a:rPr>
              <a:t>Origin AI: 100M+ deployments · Plume / Eero ISP gateways</a:t>
            </a:r>
            <a:endParaRPr b="0" lang="en-US" sz="900" spc="-1" strike="noStrike">
              <a:solidFill>
                <a:srgbClr val="ffffff"/>
              </a:solidFill>
              <a:latin typeface="Arial"/>
            </a:endParaRPr>
          </a:p>
        </p:txBody>
      </p:sp>
      <p:sp>
        <p:nvSpPr>
          <p:cNvPr id="696" name="Shape 8"/>
          <p:cNvSpPr/>
          <p:nvPr/>
        </p:nvSpPr>
        <p:spPr>
          <a:xfrm>
            <a:off x="320040" y="1810440"/>
            <a:ext cx="4066920" cy="85752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697" name="Shape 9"/>
          <p:cNvSpPr/>
          <p:nvPr/>
        </p:nvSpPr>
        <p:spPr>
          <a:xfrm>
            <a:off x="320040" y="1810440"/>
            <a:ext cx="52560" cy="857520"/>
          </a:xfrm>
          <a:prstGeom prst="rect">
            <a:avLst/>
          </a:prstGeom>
          <a:solidFill>
            <a:srgbClr val="00d4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698" name="Text 10"/>
          <p:cNvSpPr/>
          <p:nvPr/>
        </p:nvSpPr>
        <p:spPr>
          <a:xfrm>
            <a:off x="457200" y="188352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d4ff"/>
                </a:solidFill>
                <a:latin typeface="Calibri"/>
              </a:rPr>
              <a:t>Cognitive Systems (Aura)</a:t>
            </a:r>
            <a:endParaRPr b="0" lang="en-US" sz="1100" spc="-1" strike="noStrike">
              <a:solidFill>
                <a:srgbClr val="ffffff"/>
              </a:solidFill>
              <a:latin typeface="Arial"/>
            </a:endParaRPr>
          </a:p>
        </p:txBody>
      </p:sp>
      <p:sp>
        <p:nvSpPr>
          <p:cNvPr id="699" name="Text 11"/>
          <p:cNvSpPr/>
          <p:nvPr/>
        </p:nvSpPr>
        <p:spPr>
          <a:xfrm>
            <a:off x="457200" y="2157840"/>
            <a:ext cx="38383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802.11ac FW mod · CSI via backdoor driver APIs · proprietary motion event API</a:t>
            </a:r>
            <a:endParaRPr b="0" lang="en-US" sz="950" spc="-1" strike="noStrike">
              <a:solidFill>
                <a:srgbClr val="ffffff"/>
              </a:solidFill>
              <a:latin typeface="Arial"/>
            </a:endParaRPr>
          </a:p>
        </p:txBody>
      </p:sp>
      <p:sp>
        <p:nvSpPr>
          <p:cNvPr id="700" name="Shape 12"/>
          <p:cNvSpPr/>
          <p:nvPr/>
        </p:nvSpPr>
        <p:spPr>
          <a:xfrm>
            <a:off x="320040" y="2761560"/>
            <a:ext cx="4066920" cy="857520"/>
          </a:xfrm>
          <a:prstGeom prst="rect">
            <a:avLst/>
          </a:prstGeom>
          <a:solidFill>
            <a:srgbClr val="112240"/>
          </a:solidFill>
          <a:ln w="12700">
            <a:solidFill>
              <a:srgbClr val="00ff9d"/>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01" name="Shape 13"/>
          <p:cNvSpPr/>
          <p:nvPr/>
        </p:nvSpPr>
        <p:spPr>
          <a:xfrm>
            <a:off x="320040" y="2761560"/>
            <a:ext cx="52560" cy="857520"/>
          </a:xfrm>
          <a:prstGeom prst="rect">
            <a:avLst/>
          </a:prstGeom>
          <a:solidFill>
            <a:srgbClr val="00ff9d"/>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02" name="Text 14"/>
          <p:cNvSpPr/>
          <p:nvPr/>
        </p:nvSpPr>
        <p:spPr>
          <a:xfrm>
            <a:off x="457200" y="283464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00ff9d"/>
                </a:solidFill>
                <a:latin typeface="Calibri"/>
              </a:rPr>
              <a:t>Aerial → Qualcomm</a:t>
            </a:r>
            <a:endParaRPr b="0" lang="en-US" sz="1100" spc="-1" strike="noStrike">
              <a:solidFill>
                <a:srgbClr val="ffffff"/>
              </a:solidFill>
              <a:latin typeface="Arial"/>
            </a:endParaRPr>
          </a:p>
        </p:txBody>
      </p:sp>
      <p:sp>
        <p:nvSpPr>
          <p:cNvPr id="703" name="Text 15"/>
          <p:cNvSpPr/>
          <p:nvPr/>
        </p:nvSpPr>
        <p:spPr>
          <a:xfrm>
            <a:off x="457200" y="3108960"/>
            <a:ext cx="38383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Custom beacon injection · Wi-Fi 6E sensing packets · closed reporting format</a:t>
            </a:r>
            <a:endParaRPr b="0" lang="en-US" sz="950" spc="-1" strike="noStrike">
              <a:solidFill>
                <a:srgbClr val="ffffff"/>
              </a:solidFill>
              <a:latin typeface="Arial"/>
            </a:endParaRPr>
          </a:p>
        </p:txBody>
      </p:sp>
      <p:sp>
        <p:nvSpPr>
          <p:cNvPr id="704" name="Shape 16"/>
          <p:cNvSpPr/>
          <p:nvPr/>
        </p:nvSpPr>
        <p:spPr>
          <a:xfrm>
            <a:off x="320040" y="3712320"/>
            <a:ext cx="4066920" cy="857520"/>
          </a:xfrm>
          <a:prstGeom prst="rect">
            <a:avLst/>
          </a:prstGeom>
          <a:solidFill>
            <a:srgbClr val="112240"/>
          </a:solidFill>
          <a:ln w="12700">
            <a:solidFill>
              <a:srgbClr val="7b61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05" name="Shape 17"/>
          <p:cNvSpPr/>
          <p:nvPr/>
        </p:nvSpPr>
        <p:spPr>
          <a:xfrm>
            <a:off x="320040" y="3712320"/>
            <a:ext cx="52560" cy="857520"/>
          </a:xfrm>
          <a:prstGeom prst="rect">
            <a:avLst/>
          </a:prstGeom>
          <a:solidFill>
            <a:srgbClr val="7b61ff"/>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06" name="Text 18"/>
          <p:cNvSpPr/>
          <p:nvPr/>
        </p:nvSpPr>
        <p:spPr>
          <a:xfrm>
            <a:off x="457200" y="3785760"/>
            <a:ext cx="3838320" cy="2538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7b61ff"/>
                </a:solidFill>
                <a:latin typeface="Calibri"/>
              </a:rPr>
              <a:t>Academic toolkits</a:t>
            </a:r>
            <a:endParaRPr b="0" lang="en-US" sz="1100" spc="-1" strike="noStrike">
              <a:solidFill>
                <a:srgbClr val="ffffff"/>
              </a:solidFill>
              <a:latin typeface="Arial"/>
            </a:endParaRPr>
          </a:p>
        </p:txBody>
      </p:sp>
      <p:sp>
        <p:nvSpPr>
          <p:cNvPr id="707" name="Text 19"/>
          <p:cNvSpPr/>
          <p:nvPr/>
        </p:nvSpPr>
        <p:spPr>
          <a:xfrm>
            <a:off x="457200" y="4060080"/>
            <a:ext cx="3838320" cy="45504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950" spc="-1" strike="noStrike">
                <a:solidFill>
                  <a:srgbClr val="e8f4fd"/>
                </a:solidFill>
                <a:latin typeface="Calibri"/>
              </a:rPr>
              <a:t>Intel 5300 iwlwifi patch · Atheros CSI Tool · Nexmon BCM · out-of-tree kernel patches</a:t>
            </a:r>
            <a:endParaRPr b="0" lang="en-US" sz="950" spc="-1" strike="noStrike">
              <a:solidFill>
                <a:srgbClr val="ffffff"/>
              </a:solidFill>
              <a:latin typeface="Arial"/>
            </a:endParaRPr>
          </a:p>
        </p:txBody>
      </p:sp>
      <p:sp>
        <p:nvSpPr>
          <p:cNvPr id="708" name="Shape 20"/>
          <p:cNvSpPr/>
          <p:nvPr/>
        </p:nvSpPr>
        <p:spPr>
          <a:xfrm>
            <a:off x="4572000" y="1261800"/>
            <a:ext cx="4249800" cy="3399480"/>
          </a:xfrm>
          <a:prstGeom prst="rect">
            <a:avLst/>
          </a:prstGeom>
          <a:solidFill>
            <a:srgbClr val="1a0a10"/>
          </a:solidFill>
          <a:ln w="19050">
            <a:solidFill>
              <a:srgbClr val="ffb830"/>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09" name="Shape 21"/>
          <p:cNvSpPr/>
          <p:nvPr/>
        </p:nvSpPr>
        <p:spPr>
          <a:xfrm>
            <a:off x="4572000" y="1261800"/>
            <a:ext cx="4249800" cy="52560"/>
          </a:xfrm>
          <a:prstGeom prst="rect">
            <a:avLst/>
          </a:prstGeom>
          <a:solidFill>
            <a:srgbClr val="ffb830"/>
          </a:solidFill>
          <a:ln w="0">
            <a:noFill/>
          </a:ln>
        </p:spPr>
        <p:style>
          <a:lnRef idx="0"/>
          <a:fillRef idx="0"/>
          <a:effectRef idx="0"/>
          <a:fontRef idx="minor"/>
        </p:style>
        <p:txBody>
          <a:bodyPr lIns="90000" rIns="90000" tIns="9720" bIns="9720" anchor="t">
            <a:noAutofit/>
          </a:bodyPr>
          <a:p>
            <a:pPr>
              <a:lnSpc>
                <a:spcPct val="100000"/>
              </a:lnSpc>
            </a:pPr>
            <a:endParaRPr b="0" lang="en-US" sz="1800" spc="-1" strike="noStrike">
              <a:solidFill>
                <a:srgbClr val="000000"/>
              </a:solidFill>
              <a:latin typeface="Arial"/>
            </a:endParaRPr>
          </a:p>
        </p:txBody>
      </p:sp>
      <p:sp>
        <p:nvSpPr>
          <p:cNvPr id="710" name="Text 22"/>
          <p:cNvSpPr/>
          <p:nvPr/>
        </p:nvSpPr>
        <p:spPr>
          <a:xfrm>
            <a:off x="4663440" y="1371600"/>
            <a:ext cx="4066920" cy="345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200" spc="-1" strike="noStrike">
                <a:solidFill>
                  <a:srgbClr val="ffb830"/>
                </a:solidFill>
                <a:latin typeface="Calibri"/>
              </a:rPr>
              <a:t>⚠  </a:t>
            </a:r>
            <a:r>
              <a:rPr b="1" lang="en-US" sz="1200" spc="-1" strike="noStrike">
                <a:solidFill>
                  <a:srgbClr val="ffb830"/>
                </a:solidFill>
                <a:latin typeface="Calibri"/>
              </a:rPr>
              <a:t>Why Proprietary Approaches Failed to Scale</a:t>
            </a:r>
            <a:endParaRPr b="0" lang="en-US" sz="1200" spc="-1" strike="noStrike">
              <a:solidFill>
                <a:srgbClr val="ffffff"/>
              </a:solidFill>
              <a:latin typeface="Arial"/>
            </a:endParaRPr>
          </a:p>
        </p:txBody>
      </p:sp>
      <p:sp>
        <p:nvSpPr>
          <p:cNvPr id="711" name="Shape 23"/>
          <p:cNvSpPr/>
          <p:nvPr/>
        </p:nvSpPr>
        <p:spPr>
          <a:xfrm>
            <a:off x="4572000" y="1810440"/>
            <a:ext cx="52560" cy="47340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12" name="Text 24"/>
          <p:cNvSpPr/>
          <p:nvPr/>
        </p:nvSpPr>
        <p:spPr>
          <a:xfrm>
            <a:off x="4700160" y="1810440"/>
            <a:ext cx="402120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Vendor lock-in</a:t>
            </a:r>
            <a:endParaRPr b="0" lang="en-US" sz="1100" spc="-1" strike="noStrike">
              <a:solidFill>
                <a:srgbClr val="ffffff"/>
              </a:solidFill>
              <a:latin typeface="Arial"/>
            </a:endParaRPr>
          </a:p>
        </p:txBody>
      </p:sp>
      <p:sp>
        <p:nvSpPr>
          <p:cNvPr id="713" name="Text 25"/>
          <p:cNvSpPr/>
          <p:nvPr/>
        </p:nvSpPr>
        <p:spPr>
          <a:xfrm>
            <a:off x="4700160" y="2048400"/>
            <a:ext cx="402120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e8f4fd"/>
                </a:solidFill>
                <a:latin typeface="Calibri"/>
              </a:rPr>
              <a:t>Cognitive/Qualcomm/Broadcom stacks: zero interoperability</a:t>
            </a:r>
            <a:endParaRPr b="0" lang="en-US" sz="1000" spc="-1" strike="noStrike">
              <a:solidFill>
                <a:srgbClr val="ffffff"/>
              </a:solidFill>
              <a:latin typeface="Arial"/>
            </a:endParaRPr>
          </a:p>
        </p:txBody>
      </p:sp>
      <p:sp>
        <p:nvSpPr>
          <p:cNvPr id="714" name="Shape 26"/>
          <p:cNvSpPr/>
          <p:nvPr/>
        </p:nvSpPr>
        <p:spPr>
          <a:xfrm>
            <a:off x="4572000" y="2377440"/>
            <a:ext cx="52560" cy="47340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15" name="Text 27"/>
          <p:cNvSpPr/>
          <p:nvPr/>
        </p:nvSpPr>
        <p:spPr>
          <a:xfrm>
            <a:off x="4700160" y="2377440"/>
            <a:ext cx="402120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Driver fragility</a:t>
            </a:r>
            <a:endParaRPr b="0" lang="en-US" sz="1100" spc="-1" strike="noStrike">
              <a:solidFill>
                <a:srgbClr val="ffffff"/>
              </a:solidFill>
              <a:latin typeface="Arial"/>
            </a:endParaRPr>
          </a:p>
        </p:txBody>
      </p:sp>
      <p:sp>
        <p:nvSpPr>
          <p:cNvPr id="716" name="Text 28"/>
          <p:cNvSpPr/>
          <p:nvPr/>
        </p:nvSpPr>
        <p:spPr>
          <a:xfrm>
            <a:off x="4700160" y="2615040"/>
            <a:ext cx="402120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e8f4fd"/>
                </a:solidFill>
                <a:latin typeface="Calibri"/>
              </a:rPr>
              <a:t>Out-of-tree patches break on every kernel update</a:t>
            </a:r>
            <a:endParaRPr b="0" lang="en-US" sz="1000" spc="-1" strike="noStrike">
              <a:solidFill>
                <a:srgbClr val="ffffff"/>
              </a:solidFill>
              <a:latin typeface="Arial"/>
            </a:endParaRPr>
          </a:p>
        </p:txBody>
      </p:sp>
      <p:sp>
        <p:nvSpPr>
          <p:cNvPr id="717" name="Shape 29"/>
          <p:cNvSpPr/>
          <p:nvPr/>
        </p:nvSpPr>
        <p:spPr>
          <a:xfrm>
            <a:off x="4572000" y="2944440"/>
            <a:ext cx="52560" cy="47340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18" name="Text 30"/>
          <p:cNvSpPr/>
          <p:nvPr/>
        </p:nvSpPr>
        <p:spPr>
          <a:xfrm>
            <a:off x="4700160" y="2944440"/>
            <a:ext cx="402120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No protocol</a:t>
            </a:r>
            <a:endParaRPr b="0" lang="en-US" sz="1100" spc="-1" strike="noStrike">
              <a:solidFill>
                <a:srgbClr val="ffffff"/>
              </a:solidFill>
              <a:latin typeface="Arial"/>
            </a:endParaRPr>
          </a:p>
        </p:txBody>
      </p:sp>
      <p:sp>
        <p:nvSpPr>
          <p:cNvPr id="719" name="Text 31"/>
          <p:cNvSpPr/>
          <p:nvPr/>
        </p:nvSpPr>
        <p:spPr>
          <a:xfrm>
            <a:off x="4700160" y="3182040"/>
            <a:ext cx="402120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e8f4fd"/>
                </a:solidFill>
                <a:latin typeface="Calibri"/>
              </a:rPr>
              <a:t>Responder must be same chip family; generic AP/STA excluded</a:t>
            </a:r>
            <a:endParaRPr b="0" lang="en-US" sz="1000" spc="-1" strike="noStrike">
              <a:solidFill>
                <a:srgbClr val="ffffff"/>
              </a:solidFill>
              <a:latin typeface="Arial"/>
            </a:endParaRPr>
          </a:p>
        </p:txBody>
      </p:sp>
      <p:sp>
        <p:nvSpPr>
          <p:cNvPr id="720" name="Shape 32"/>
          <p:cNvSpPr/>
          <p:nvPr/>
        </p:nvSpPr>
        <p:spPr>
          <a:xfrm>
            <a:off x="4572000" y="3511440"/>
            <a:ext cx="52560" cy="47340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21" name="Text 33"/>
          <p:cNvSpPr/>
          <p:nvPr/>
        </p:nvSpPr>
        <p:spPr>
          <a:xfrm>
            <a:off x="4700160" y="3511440"/>
            <a:ext cx="402120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Phase inconsistency</a:t>
            </a:r>
            <a:endParaRPr b="0" lang="en-US" sz="1100" spc="-1" strike="noStrike">
              <a:solidFill>
                <a:srgbClr val="ffffff"/>
              </a:solidFill>
              <a:latin typeface="Arial"/>
            </a:endParaRPr>
          </a:p>
        </p:txBody>
      </p:sp>
      <p:sp>
        <p:nvSpPr>
          <p:cNvPr id="722" name="Text 34"/>
          <p:cNvSpPr/>
          <p:nvPr/>
        </p:nvSpPr>
        <p:spPr>
          <a:xfrm>
            <a:off x="4700160" y="3749040"/>
            <a:ext cx="402120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e8f4fd"/>
                </a:solidFill>
                <a:latin typeface="Calibri"/>
              </a:rPr>
              <a:t>Normalization varies by die rev, AGC state, temperature</a:t>
            </a:r>
            <a:endParaRPr b="0" lang="en-US" sz="1000" spc="-1" strike="noStrike">
              <a:solidFill>
                <a:srgbClr val="ffffff"/>
              </a:solidFill>
              <a:latin typeface="Arial"/>
            </a:endParaRPr>
          </a:p>
        </p:txBody>
      </p:sp>
      <p:sp>
        <p:nvSpPr>
          <p:cNvPr id="723" name="Shape 35"/>
          <p:cNvSpPr/>
          <p:nvPr/>
        </p:nvSpPr>
        <p:spPr>
          <a:xfrm>
            <a:off x="4572000" y="4078080"/>
            <a:ext cx="52560" cy="473400"/>
          </a:xfrm>
          <a:prstGeom prst="rect">
            <a:avLst/>
          </a:prstGeom>
          <a:solidFill>
            <a:srgbClr val="ffb83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24" name="Text 36"/>
          <p:cNvSpPr/>
          <p:nvPr/>
        </p:nvSpPr>
        <p:spPr>
          <a:xfrm>
            <a:off x="4700160" y="4078080"/>
            <a:ext cx="4021200" cy="2354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100" spc="-1" strike="noStrike">
                <a:solidFill>
                  <a:srgbClr val="ffb830"/>
                </a:solidFill>
                <a:latin typeface="Calibri"/>
              </a:rPr>
              <a:t>Regulatory gap</a:t>
            </a:r>
            <a:endParaRPr b="0" lang="en-US" sz="1100" spc="-1" strike="noStrike">
              <a:solidFill>
                <a:srgbClr val="ffffff"/>
              </a:solidFill>
              <a:latin typeface="Arial"/>
            </a:endParaRPr>
          </a:p>
        </p:txBody>
      </p:sp>
      <p:sp>
        <p:nvSpPr>
          <p:cNvPr id="725" name="Text 37"/>
          <p:cNvSpPr/>
          <p:nvPr/>
        </p:nvSpPr>
        <p:spPr>
          <a:xfrm>
            <a:off x="4700160" y="4316040"/>
            <a:ext cx="4021200" cy="272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00" spc="-1" strike="noStrike">
                <a:solidFill>
                  <a:srgbClr val="e8f4fd"/>
                </a:solidFill>
                <a:latin typeface="Calibri"/>
              </a:rPr>
              <a:t>No coexistence standard — interference with normal traffic</a:t>
            </a:r>
            <a:endParaRPr b="0" lang="en-US" sz="1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6" name="BadgeBG"/>
          <p:cNvSpPr/>
          <p:nvPr/>
        </p:nvSpPr>
        <p:spPr>
          <a:xfrm>
            <a:off x="320040" y="91440"/>
            <a:ext cx="2009520" cy="272160"/>
          </a:xfrm>
          <a:prstGeom prst="rect">
            <a:avLst/>
          </a:prstGeom>
          <a:solidFill>
            <a:srgbClr val="00d4ff"/>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Calibri"/>
            </a:endParaRPr>
          </a:p>
        </p:txBody>
      </p:sp>
      <p:sp>
        <p:nvSpPr>
          <p:cNvPr id="727" name="BadgeTxt"/>
          <p:cNvSpPr/>
          <p:nvPr/>
        </p:nvSpPr>
        <p:spPr>
          <a:xfrm>
            <a:off x="320040" y="91440"/>
            <a:ext cx="2009520" cy="272160"/>
          </a:xfrm>
          <a:prstGeom prst="rect">
            <a:avLst/>
          </a:prstGeom>
          <a:noFill/>
          <a:ln w="0">
            <a:noFill/>
          </a:ln>
        </p:spPr>
        <p:style>
          <a:lnRef idx="0"/>
          <a:fillRef idx="0"/>
          <a:effectRef idx="0"/>
          <a:fontRef idx="minor"/>
        </p:style>
        <p:txBody>
          <a:bodyPr lIns="0" rIns="0" tIns="0" bIns="0" anchor="ctr">
            <a:noAutofit/>
          </a:bodyPr>
          <a:p>
            <a:pPr algn="ctr">
              <a:lnSpc>
                <a:spcPct val="100000"/>
              </a:lnSpc>
            </a:pPr>
            <a:r>
              <a:rPr b="1" lang="en-US" sz="750" spc="-1" strike="noStrike">
                <a:solidFill>
                  <a:srgbClr val="0a0f1a"/>
                </a:solidFill>
                <a:latin typeface="Calibri"/>
              </a:rPr>
              <a:t>SECTION 04 — 802.11bf STANDARD</a:t>
            </a:r>
            <a:endParaRPr b="0" lang="en-US" sz="750" spc="-1" strike="noStrike">
              <a:solidFill>
                <a:srgbClr val="ffffff"/>
              </a:solidFill>
              <a:latin typeface="Arial"/>
            </a:endParaRPr>
          </a:p>
        </p:txBody>
      </p:sp>
      <p:sp>
        <p:nvSpPr>
          <p:cNvPr id="728" name="Text 2"/>
          <p:cNvSpPr/>
          <p:nvPr/>
        </p:nvSpPr>
        <p:spPr>
          <a:xfrm>
            <a:off x="320040" y="457200"/>
            <a:ext cx="8044560" cy="7750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3800" spc="-1" strike="noStrike">
                <a:solidFill>
                  <a:srgbClr val="00d4ff"/>
                </a:solidFill>
                <a:latin typeface="Calibri"/>
                <a:ea typeface="Calibri"/>
              </a:rPr>
              <a:t>IEEE 802.11bf</a:t>
            </a:r>
            <a:endParaRPr b="0" lang="en-US" sz="3800" spc="-1" strike="noStrike">
              <a:solidFill>
                <a:srgbClr val="ffffff"/>
              </a:solidFill>
              <a:latin typeface="Arial"/>
            </a:endParaRPr>
          </a:p>
        </p:txBody>
      </p:sp>
      <p:sp>
        <p:nvSpPr>
          <p:cNvPr id="729" name="Text 3"/>
          <p:cNvSpPr/>
          <p:nvPr/>
        </p:nvSpPr>
        <p:spPr>
          <a:xfrm>
            <a:off x="320040" y="1234440"/>
            <a:ext cx="8044560" cy="4003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800" spc="-1" strike="noStrike">
                <a:solidFill>
                  <a:srgbClr val="00ff9d"/>
                </a:solidFill>
                <a:latin typeface="Calibri"/>
              </a:rPr>
              <a:t>Wi-Fi SENSING — The Standard</a:t>
            </a:r>
            <a:endParaRPr b="0" lang="en-US" sz="1800" spc="-1" strike="noStrike">
              <a:solidFill>
                <a:srgbClr val="ffffff"/>
              </a:solidFill>
              <a:latin typeface="Arial"/>
            </a:endParaRPr>
          </a:p>
        </p:txBody>
      </p:sp>
      <p:sp>
        <p:nvSpPr>
          <p:cNvPr id="730" name="Shape 4"/>
          <p:cNvSpPr/>
          <p:nvPr/>
        </p:nvSpPr>
        <p:spPr>
          <a:xfrm>
            <a:off x="320040" y="1664280"/>
            <a:ext cx="8136000" cy="18000"/>
          </a:xfrm>
          <a:prstGeom prst="rect">
            <a:avLst/>
          </a:prstGeom>
          <a:solidFill>
            <a:srgbClr val="00d4ff"/>
          </a:solidFill>
          <a:ln w="0">
            <a:noFill/>
          </a:ln>
        </p:spPr>
        <p:style>
          <a:lnRef idx="0"/>
          <a:fillRef idx="0"/>
          <a:effectRef idx="0"/>
          <a:fontRef idx="minor"/>
        </p:style>
        <p:txBody>
          <a:bodyPr lIns="90000" rIns="90000" tIns="-24840" bIns="-24840" anchor="t">
            <a:noAutofit/>
          </a:bodyPr>
          <a:p>
            <a:pPr>
              <a:lnSpc>
                <a:spcPct val="100000"/>
              </a:lnSpc>
            </a:pPr>
            <a:endParaRPr b="0" lang="en-US" sz="1800" spc="-1" strike="noStrike">
              <a:solidFill>
                <a:srgbClr val="ffffff"/>
              </a:solidFill>
              <a:latin typeface="Arial"/>
            </a:endParaRPr>
          </a:p>
        </p:txBody>
      </p:sp>
      <p:sp>
        <p:nvSpPr>
          <p:cNvPr id="731" name="Shape 5"/>
          <p:cNvSpPr/>
          <p:nvPr/>
        </p:nvSpPr>
        <p:spPr>
          <a:xfrm>
            <a:off x="320040" y="1828800"/>
            <a:ext cx="1963800" cy="136944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32" name="Text 6"/>
          <p:cNvSpPr/>
          <p:nvPr/>
        </p:nvSpPr>
        <p:spPr>
          <a:xfrm>
            <a:off x="320040" y="1920240"/>
            <a:ext cx="1963800" cy="637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800" spc="-1" strike="noStrike">
                <a:solidFill>
                  <a:srgbClr val="00d4ff"/>
                </a:solidFill>
                <a:latin typeface="Calibri"/>
              </a:rPr>
              <a:t>Sep 2025</a:t>
            </a:r>
            <a:endParaRPr b="0" lang="en-US" sz="1800" spc="-1" strike="noStrike">
              <a:solidFill>
                <a:srgbClr val="ffffff"/>
              </a:solidFill>
              <a:latin typeface="Arial"/>
            </a:endParaRPr>
          </a:p>
        </p:txBody>
      </p:sp>
      <p:sp>
        <p:nvSpPr>
          <p:cNvPr id="733" name="Text 7"/>
          <p:cNvSpPr/>
          <p:nvPr/>
        </p:nvSpPr>
        <p:spPr>
          <a:xfrm>
            <a:off x="320040" y="2578680"/>
            <a:ext cx="1963800" cy="5007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ct val="100000"/>
              </a:lnSpc>
              <a:tabLst>
                <a:tab algn="l" pos="0"/>
              </a:tabLst>
            </a:pPr>
            <a:r>
              <a:rPr b="0" lang="en-US" sz="950" spc="-1" strike="noStrike">
                <a:solidFill>
                  <a:srgbClr val="8899aa"/>
                </a:solidFill>
                <a:latin typeface="Calibri"/>
              </a:rPr>
              <a:t>Standard Ratified</a:t>
            </a:r>
            <a:endParaRPr b="0" lang="en-US" sz="950" spc="-1" strike="noStrike">
              <a:solidFill>
                <a:srgbClr val="ffffff"/>
              </a:solidFill>
              <a:latin typeface="Arial"/>
            </a:endParaRPr>
          </a:p>
        </p:txBody>
      </p:sp>
      <p:sp>
        <p:nvSpPr>
          <p:cNvPr id="734" name="Shape 8"/>
          <p:cNvSpPr/>
          <p:nvPr/>
        </p:nvSpPr>
        <p:spPr>
          <a:xfrm>
            <a:off x="2496240" y="1828800"/>
            <a:ext cx="1963800" cy="136944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35" name="Text 9"/>
          <p:cNvSpPr/>
          <p:nvPr/>
        </p:nvSpPr>
        <p:spPr>
          <a:xfrm>
            <a:off x="2496240" y="1920240"/>
            <a:ext cx="1963800" cy="637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800" spc="-1" strike="noStrike">
                <a:solidFill>
                  <a:srgbClr val="00d4ff"/>
                </a:solidFill>
                <a:latin typeface="Calibri"/>
              </a:rPr>
              <a:t>TGbf</a:t>
            </a:r>
            <a:endParaRPr b="0" lang="en-US" sz="1800" spc="-1" strike="noStrike">
              <a:solidFill>
                <a:srgbClr val="ffffff"/>
              </a:solidFill>
              <a:latin typeface="Arial"/>
            </a:endParaRPr>
          </a:p>
        </p:txBody>
      </p:sp>
      <p:sp>
        <p:nvSpPr>
          <p:cNvPr id="736" name="Text 10"/>
          <p:cNvSpPr/>
          <p:nvPr/>
        </p:nvSpPr>
        <p:spPr>
          <a:xfrm>
            <a:off x="2496240" y="2578680"/>
            <a:ext cx="1963800" cy="5007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ct val="100000"/>
              </a:lnSpc>
              <a:tabLst>
                <a:tab algn="l" pos="0"/>
              </a:tabLst>
            </a:pPr>
            <a:r>
              <a:rPr b="0" lang="en-US" sz="950" spc="-1" strike="noStrike">
                <a:solidFill>
                  <a:srgbClr val="8899aa"/>
                </a:solidFill>
                <a:latin typeface="Calibri"/>
              </a:rPr>
              <a:t>Task Group (est. 2020)</a:t>
            </a:r>
            <a:endParaRPr b="0" lang="en-US" sz="950" spc="-1" strike="noStrike">
              <a:solidFill>
                <a:srgbClr val="ffffff"/>
              </a:solidFill>
              <a:latin typeface="Arial"/>
            </a:endParaRPr>
          </a:p>
        </p:txBody>
      </p:sp>
      <p:sp>
        <p:nvSpPr>
          <p:cNvPr id="737" name="Shape 11"/>
          <p:cNvSpPr/>
          <p:nvPr/>
        </p:nvSpPr>
        <p:spPr>
          <a:xfrm>
            <a:off x="4672440" y="1828800"/>
            <a:ext cx="1963800" cy="136944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38" name="Text 12"/>
          <p:cNvSpPr/>
          <p:nvPr/>
        </p:nvSpPr>
        <p:spPr>
          <a:xfrm>
            <a:off x="4672440" y="1920240"/>
            <a:ext cx="1963800" cy="637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800" spc="-1" strike="noStrike">
                <a:solidFill>
                  <a:srgbClr val="00d4ff"/>
                </a:solidFill>
                <a:latin typeface="Calibri"/>
              </a:rPr>
              <a:t>Sub-7 GHz</a:t>
            </a:r>
            <a:endParaRPr b="0" lang="en-US" sz="1800" spc="-1" strike="noStrike">
              <a:solidFill>
                <a:srgbClr val="ffffff"/>
              </a:solidFill>
              <a:latin typeface="Arial"/>
            </a:endParaRPr>
          </a:p>
          <a:p>
            <a:pPr algn="ctr" defTabSz="914400">
              <a:lnSpc>
                <a:spcPct val="100000"/>
              </a:lnSpc>
              <a:tabLst>
                <a:tab algn="l" pos="0"/>
              </a:tabLst>
            </a:pPr>
            <a:r>
              <a:rPr b="1" lang="en-US" sz="1800" spc="-1" strike="noStrike">
                <a:solidFill>
                  <a:srgbClr val="00d4ff"/>
                </a:solidFill>
                <a:latin typeface="Calibri"/>
              </a:rPr>
              <a:t>+ 45/60 GHz</a:t>
            </a:r>
            <a:endParaRPr b="0" lang="en-US" sz="1800" spc="-1" strike="noStrike">
              <a:solidFill>
                <a:srgbClr val="ffffff"/>
              </a:solidFill>
              <a:latin typeface="Arial"/>
            </a:endParaRPr>
          </a:p>
        </p:txBody>
      </p:sp>
      <p:sp>
        <p:nvSpPr>
          <p:cNvPr id="739" name="Text 13"/>
          <p:cNvSpPr/>
          <p:nvPr/>
        </p:nvSpPr>
        <p:spPr>
          <a:xfrm>
            <a:off x="4672440" y="2578680"/>
            <a:ext cx="1963800" cy="5007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ct val="100000"/>
              </a:lnSpc>
              <a:tabLst>
                <a:tab algn="l" pos="0"/>
              </a:tabLst>
            </a:pPr>
            <a:r>
              <a:rPr b="0" lang="en-US" sz="950" spc="-1" strike="noStrike">
                <a:solidFill>
                  <a:srgbClr val="8899aa"/>
                </a:solidFill>
                <a:latin typeface="Calibri"/>
              </a:rPr>
              <a:t>Frequency coverage</a:t>
            </a:r>
            <a:endParaRPr b="0" lang="en-US" sz="950" spc="-1" strike="noStrike">
              <a:solidFill>
                <a:srgbClr val="ffffff"/>
              </a:solidFill>
              <a:latin typeface="Arial"/>
            </a:endParaRPr>
          </a:p>
        </p:txBody>
      </p:sp>
      <p:sp>
        <p:nvSpPr>
          <p:cNvPr id="740" name="Shape 14"/>
          <p:cNvSpPr/>
          <p:nvPr/>
        </p:nvSpPr>
        <p:spPr>
          <a:xfrm>
            <a:off x="6849000" y="1828800"/>
            <a:ext cx="1963800" cy="1369440"/>
          </a:xfrm>
          <a:prstGeom prst="rect">
            <a:avLst/>
          </a:prstGeom>
          <a:solidFill>
            <a:srgbClr val="112240"/>
          </a:solidFill>
          <a:ln w="12700">
            <a:solidFill>
              <a:srgbClr val="00d4ff"/>
            </a:solidFill>
            <a:round/>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41" name="Text 15"/>
          <p:cNvSpPr/>
          <p:nvPr/>
        </p:nvSpPr>
        <p:spPr>
          <a:xfrm>
            <a:off x="6849000" y="1920240"/>
            <a:ext cx="1963800" cy="637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800" spc="-1" strike="noStrike">
                <a:solidFill>
                  <a:srgbClr val="00d4ff"/>
                </a:solidFill>
                <a:latin typeface="Calibri"/>
              </a:rPr>
              <a:t>802.11az</a:t>
            </a:r>
            <a:endParaRPr b="0" lang="en-US" sz="1800" spc="-1" strike="noStrike">
              <a:solidFill>
                <a:srgbClr val="ffffff"/>
              </a:solidFill>
              <a:latin typeface="Arial"/>
            </a:endParaRPr>
          </a:p>
        </p:txBody>
      </p:sp>
      <p:sp>
        <p:nvSpPr>
          <p:cNvPr id="742" name="Text 16"/>
          <p:cNvSpPr/>
          <p:nvPr/>
        </p:nvSpPr>
        <p:spPr>
          <a:xfrm>
            <a:off x="6849000" y="2578680"/>
            <a:ext cx="1963800" cy="5007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ct val="100000"/>
              </a:lnSpc>
              <a:tabLst>
                <a:tab algn="l" pos="0"/>
              </a:tabLst>
            </a:pPr>
            <a:r>
              <a:rPr b="0" lang="en-US" sz="950" spc="-1" strike="noStrike">
                <a:solidFill>
                  <a:srgbClr val="8899aa"/>
                </a:solidFill>
                <a:latin typeface="Calibri"/>
              </a:rPr>
              <a:t>NDP-based ranging cousin</a:t>
            </a:r>
            <a:endParaRPr b="0" lang="en-US" sz="950" spc="-1" strike="noStrike">
              <a:solidFill>
                <a:srgbClr val="ffffff"/>
              </a:solidFill>
              <a:latin typeface="Arial"/>
            </a:endParaRPr>
          </a:p>
        </p:txBody>
      </p:sp>
      <p:sp>
        <p:nvSpPr>
          <p:cNvPr id="743" name="Text 17"/>
          <p:cNvSpPr/>
          <p:nvPr/>
        </p:nvSpPr>
        <p:spPr>
          <a:xfrm>
            <a:off x="320040" y="3337560"/>
            <a:ext cx="8227440" cy="308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ffffff"/>
                </a:solidFill>
                <a:latin typeface="Calibri"/>
              </a:rPr>
              <a:t>What problem does 802.11bf solve?</a:t>
            </a:r>
            <a:endParaRPr b="0" lang="en-US" sz="1300" spc="-1" strike="noStrike">
              <a:solidFill>
                <a:srgbClr val="ffffff"/>
              </a:solidFill>
              <a:latin typeface="Arial"/>
            </a:endParaRPr>
          </a:p>
        </p:txBody>
      </p:sp>
      <p:sp>
        <p:nvSpPr>
          <p:cNvPr id="744" name="Text 18"/>
          <p:cNvSpPr/>
          <p:nvPr/>
        </p:nvSpPr>
        <p:spPr>
          <a:xfrm>
            <a:off x="320040" y="3703320"/>
            <a:ext cx="8410320" cy="912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00" spc="-1" strike="noStrike">
                <a:solidFill>
                  <a:srgbClr val="e8f4fd"/>
                </a:solidFill>
                <a:latin typeface="Calibri"/>
              </a:rPr>
              <a:t>802.11bf standardizes </a:t>
            </a:r>
            <a:r>
              <a:rPr b="1" lang="en-US" sz="1200" spc="-1" strike="noStrike">
                <a:solidFill>
                  <a:srgbClr val="00d4ff"/>
                </a:solidFill>
                <a:latin typeface="Calibri"/>
              </a:rPr>
              <a:t>sensing session establishment</a:t>
            </a:r>
            <a:r>
              <a:rPr b="0" lang="en-US" sz="1200" spc="-1" strike="noStrike">
                <a:solidFill>
                  <a:srgbClr val="e8f4fd"/>
                </a:solidFill>
                <a:latin typeface="Calibri"/>
              </a:rPr>
              <a:t> (SI/SR roles), </a:t>
            </a:r>
            <a:r>
              <a:rPr b="1" lang="en-US" sz="1200" spc="-1" strike="noStrike">
                <a:solidFill>
                  <a:srgbClr val="00d4ff"/>
                </a:solidFill>
                <a:latin typeface="Calibri"/>
              </a:rPr>
              <a:t>CSI measurement reporting format</a:t>
            </a:r>
            <a:r>
              <a:rPr b="0" lang="en-US" sz="1200" spc="-1" strike="noStrike">
                <a:solidFill>
                  <a:srgbClr val="e8f4fd"/>
                </a:solidFill>
                <a:latin typeface="Calibri"/>
              </a:rPr>
              <a:t>, beamforming feedback for sensing, and coexistence rules with legacy traffic. Wi-Fi sensing goes from chip vendor trade secret to </a:t>
            </a:r>
            <a:r>
              <a:rPr b="1" lang="en-US" sz="1200" spc="-1" strike="noStrike">
                <a:solidFill>
                  <a:srgbClr val="00ff9d"/>
                </a:solidFill>
                <a:latin typeface="Calibri"/>
              </a:rPr>
              <a:t>universally implementable open protocol.</a:t>
            </a:r>
            <a:endParaRPr b="0" lang="en-US"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3863</TotalTime>
  <Application>LibreOffice/24.2.7.2$Linux_X86_64 LibreOffice_project/420$Build-2</Application>
  <AppVersion>15.0000</AppVersion>
  <Words>0</Words>
  <Paragraphs>0</Paragraphs>
  <Company>Dotstar Consulting</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2026-05-16T16:06:17Z</dcterms:created>
  <dc:creator>Chaitanya Tata — Dotstar Consulting</dc:creator>
  <dc:description/>
  <dc:language>en-US</dc:language>
  <cp:lastModifiedBy/>
  <dcterms:modified xsi:type="dcterms:W3CDTF">2026-05-20T23:58:14Z</dcterms:modified>
  <cp:revision>34</cp:revision>
  <dc:subject>PptxGenJS Presentation</dc:subject>
  <dc:title>Wi-Fi Sensing &amp; IEEE 802.11bf</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31</vt:i4>
  </property>
  <property fmtid="{D5CDD505-2E9C-101B-9397-08002B2CF9AE}" pid="3" name="PresentationFormat">
    <vt:lpwstr>On-screen Show (16:9)</vt:lpwstr>
  </property>
  <property fmtid="{D5CDD505-2E9C-101B-9397-08002B2CF9AE}" pid="4" name="Slides">
    <vt:i4>31</vt:i4>
  </property>
</Properties>
</file>