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64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0F4CA-1D96-7645-9294-50EEDA4C1680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97A7-1521-EB44-A694-0760D9C14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297A7-1521-EB44-A694-0760D9C14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297A7-1521-EB44-A694-0760D9C148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6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297A7-1521-EB44-A694-0760D9C14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297A7-1521-EB44-A694-0760D9C14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C178-F7A4-D3FB-5FDE-F1897039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8B21B-E736-61E9-3316-26F948396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6C8E-E083-5A1F-C8BC-DD6AF2AD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F8B8-745C-B15F-40AE-CFD65A68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55E4-781C-B632-A905-906F1202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BA30-1F98-D538-45C2-9CDA5D35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37D50-C0C6-D9F3-6A07-C80FFD1CF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73F1-EA04-164F-D145-D3AEDC36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A7F2-00A3-CE54-B10D-0002F5AD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6DA3F-A2E3-61B4-DCD0-0BC39B6F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7D39B-3E12-00EF-5D13-FDFEDAA22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73DC0-9506-E200-62D5-57E44404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2552-520C-C6AA-7735-1906E3AB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DD74-6B03-AB20-8065-A54AD4DB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746E5-1D1E-80F2-A3C0-2DAD1632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D759-ABF8-985D-EB7A-49EE3FE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1C9B-A1FC-94B3-A8F8-F898DF28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30584-6965-D360-1789-F18EE75F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9656-4B62-548F-EDD6-96B9B8FE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49BA-B2A4-83C0-35F5-B4AF92D2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EFF5-C9E7-3D1F-374D-AC37F226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0277-299E-39ED-C7F9-645528C7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B375A-D801-5547-1369-8F5E8765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0936-4B28-5A86-4289-A7D9D71C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E5D4-D431-5A71-F5F4-BFC30377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AD0B-3631-DCC9-F4D5-B9E5A700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0FDA-85EF-54D8-3FA0-B3BE767EA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E3B7C-6CFD-C2C8-DE53-8EC5C35F6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6ABCF-EC4B-57E6-EBA7-B5EA132F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D9784-2EC9-1C25-AEC7-1CDA4E76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4C1FF-4C90-4CD0-BFE5-40026DAF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BA8A-0BE7-D270-F31E-E5F0B032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0244-2A80-D3B2-B59A-6B533347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E463-2DB0-E79A-EBE8-A31144F6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9D93E-D4A9-7A63-FACE-4BEFF5E49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E0C32-C414-D8EE-83FC-0A28474EC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ADABF-FBB6-1F96-5DB9-5F0A2764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CB9D2-4D70-071C-956C-0BBFBDA3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41B2F-8DB3-624F-F2BB-5879D985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125C-3F9C-6078-EA75-000E0A63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1EEDD-895A-2F65-7A7E-8F5DDCBE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DF09C-161C-53E0-862A-6633D17E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4BA28-6016-1681-6602-59FBFD1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729E1-FDA1-F41B-EC86-48D01ECF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435E2-C727-8DEE-F362-A045BF2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244C-9AC9-D3CC-F486-3FD9DBC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D741-68C2-FCDA-A2D8-B7B44571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2034-0548-B7CD-6116-189554507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98845-5AF6-1E7B-8CF6-7D541DAB7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05F28-6D04-CA17-B70A-F6618662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FAF41-1D0F-0717-8569-C46D445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E9C1F-BDFB-698C-2468-A05C2670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D0EA-20B6-21C0-21DA-E4213D95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E1AA9-15D3-DE56-D15A-7D42FAC04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EC9CF-8978-D6C4-EE9E-7E728FDE3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B0181-8D1C-3CC0-40C0-6023956F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0799A-E9C5-0ADB-AC55-D8D5D18D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FDA7B-3BF7-A4FA-4523-4DA18EC8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33249-308B-1E1A-1C43-EB2F7292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4BFC9-F62D-C82D-9CA7-3C9AB095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F1E3-C0A1-16C1-1C05-E0D00EC60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EF58-7C09-DF40-A106-AF6FBA7F178C}" type="datetimeFigureOut">
              <a:rPr lang="en-US" smtClean="0"/>
              <a:t>5/25/23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39CB-BAF6-C721-E243-54252912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70C2-0D84-D8CE-18DE-2DCF6974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8CB7-83D6-A74E-B443-F2D00CB1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.ispirt.in/pm-wani-3-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nesschain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BDB4-5B3E-F09E-061F-9852942C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39" y="1122363"/>
            <a:ext cx="10433538" cy="2387600"/>
          </a:xfrm>
        </p:spPr>
        <p:txBody>
          <a:bodyPr>
            <a:normAutofit/>
          </a:bodyPr>
          <a:lstStyle/>
          <a:p>
            <a:r>
              <a:rPr lang="en-IN" sz="48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Enabling Open Wi-Fi Business and Technology Playground using Blockchains</a:t>
            </a:r>
            <a:endParaRPr lang="en-US" sz="4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B1F41-5B53-1B81-C3BD-C6FF65461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8" y="3883391"/>
            <a:ext cx="9144000" cy="842962"/>
          </a:xfrm>
        </p:spPr>
        <p:txBody>
          <a:bodyPr/>
          <a:lstStyle/>
          <a:p>
            <a:r>
              <a:rPr lang="en-US" sz="3600" dirty="0"/>
              <a:t>Himanshu Tyagi</a:t>
            </a:r>
          </a:p>
        </p:txBody>
      </p:sp>
      <p:pic>
        <p:nvPicPr>
          <p:cNvPr id="1026" name="Picture 2" descr="Indian Institute of Science">
            <a:extLst>
              <a:ext uri="{FF2B5EF4-FFF2-40B4-BE49-F238E27FC236}">
                <a16:creationId xmlns:a16="http://schemas.microsoft.com/office/drawing/2014/main" id="{F8AD52F8-CAEF-EA79-7F2A-2998AF11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4726353"/>
            <a:ext cx="21717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ir ECE IISc on Twitter: &quot;#ECE #IISc Logo launched ...">
            <a:extLst>
              <a:ext uri="{FF2B5EF4-FFF2-40B4-BE49-F238E27FC236}">
                <a16:creationId xmlns:a16="http://schemas.microsoft.com/office/drawing/2014/main" id="{80B60786-F0AA-4DED-32C9-1B114522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58" y="5170141"/>
            <a:ext cx="2428145" cy="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6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9C0A-499C-1315-735A-11A5933C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WANI 3.0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A864-5EFC-3054-622A-1B514ED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95"/>
            <a:ext cx="10515600" cy="4542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An Open Business Ecosystem to connect the unconnected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B9DF325-1935-B159-E653-002B2B2E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37" y="-124314"/>
            <a:ext cx="1641231" cy="19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8E89B45-3EFB-F12B-6E38-2D7C557A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2502266"/>
            <a:ext cx="5638800" cy="40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7604F-5471-8ED6-4752-EF59A9EF85D8}"/>
              </a:ext>
            </a:extLst>
          </p:cNvPr>
          <p:cNvSpPr txBox="1"/>
          <p:nvPr/>
        </p:nvSpPr>
        <p:spPr>
          <a:xfrm>
            <a:off x="6342185" y="2696308"/>
            <a:ext cx="4759567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A blockchain-based ecosystem for </a:t>
            </a:r>
            <a:r>
              <a:rPr lang="en-US" dirty="0">
                <a:solidFill>
                  <a:srgbClr val="C00000"/>
                </a:solidFill>
              </a:rPr>
              <a:t>unbundling </a:t>
            </a:r>
            <a:r>
              <a:rPr lang="en-US" dirty="0"/>
              <a:t>the roles of bandwidth </a:t>
            </a:r>
            <a:r>
              <a:rPr lang="en-US" dirty="0">
                <a:solidFill>
                  <a:srgbClr val="C00000"/>
                </a:solidFill>
              </a:rPr>
              <a:t>supplier, payer, authentication, accounting and consumer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Can enable use cases such as open roaming, public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55A20-BE75-E511-FAFE-FF1D7D3DCAB7}"/>
              </a:ext>
            </a:extLst>
          </p:cNvPr>
          <p:cNvSpPr txBox="1"/>
          <p:nvPr/>
        </p:nvSpPr>
        <p:spPr>
          <a:xfrm>
            <a:off x="6945191" y="5086102"/>
            <a:ext cx="4759567" cy="1179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dirty="0"/>
              <a:t>See details in the iSpirt whitepaper:</a:t>
            </a:r>
          </a:p>
          <a:p>
            <a:pPr>
              <a:spcBef>
                <a:spcPts val="1000"/>
              </a:spcBef>
            </a:pPr>
            <a:r>
              <a:rPr lang="en-US" dirty="0">
                <a:hlinkClick r:id="rId4"/>
              </a:rPr>
              <a:t>https://pn.ispirt.in/pm-wani-3-0/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Stay tuned for an open house session by iSpirt</a:t>
            </a:r>
          </a:p>
        </p:txBody>
      </p:sp>
    </p:spTree>
    <p:extLst>
      <p:ext uri="{BB962C8B-B14F-4D97-AF65-F5344CB8AC3E}">
        <p14:creationId xmlns:p14="http://schemas.microsoft.com/office/powerpoint/2010/main" val="337038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1E80-DF4E-8C6F-206B-50E7492B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Components of Open 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Ecosystem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F8101F-C94C-5244-97CF-E83CD619036A}"/>
              </a:ext>
            </a:extLst>
          </p:cNvPr>
          <p:cNvSpPr/>
          <p:nvPr/>
        </p:nvSpPr>
        <p:spPr>
          <a:xfrm>
            <a:off x="481013" y="2771774"/>
            <a:ext cx="3343275" cy="1885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easily verifiable identity which can be used for authorizing payments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Secure access without requiring bulky KYC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835A8-0432-DDE5-257C-F898BD604812}"/>
              </a:ext>
            </a:extLst>
          </p:cNvPr>
          <p:cNvSpPr txBox="1"/>
          <p:nvPr/>
        </p:nvSpPr>
        <p:spPr>
          <a:xfrm>
            <a:off x="603475" y="2310883"/>
            <a:ext cx="309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Identity and authentication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CF1C6-ADB6-2382-2355-3B9388A8E4F2}"/>
              </a:ext>
            </a:extLst>
          </p:cNvPr>
          <p:cNvSpPr/>
          <p:nvPr/>
        </p:nvSpPr>
        <p:spPr>
          <a:xfrm>
            <a:off x="4395787" y="2771774"/>
            <a:ext cx="3343275" cy="1885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Escrows for payments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Level Agreement implemented as a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5338D-D9EA-E150-6330-E7809802BDAE}"/>
              </a:ext>
            </a:extLst>
          </p:cNvPr>
          <p:cNvSpPr txBox="1"/>
          <p:nvPr/>
        </p:nvSpPr>
        <p:spPr>
          <a:xfrm>
            <a:off x="4952446" y="2307191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Smart Contracts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E22F9-C0D5-9976-5AD6-6D09262BF684}"/>
              </a:ext>
            </a:extLst>
          </p:cNvPr>
          <p:cNvSpPr/>
          <p:nvPr/>
        </p:nvSpPr>
        <p:spPr>
          <a:xfrm>
            <a:off x="8310561" y="2771774"/>
            <a:ext cx="3343275" cy="1885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Compliance and certification to ensure implementation quality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Trustfree</a:t>
            </a:r>
            <a:r>
              <a:rPr lang="en-US" sz="2000" dirty="0">
                <a:solidFill>
                  <a:schemeClr val="tx1"/>
                </a:solidFill>
              </a:rPr>
              <a:t> verification of SLA conditions and QoS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79F49-0716-21BB-BB77-199D8542F8B9}"/>
              </a:ext>
            </a:extLst>
          </p:cNvPr>
          <p:cNvSpPr txBox="1"/>
          <p:nvPr/>
        </p:nvSpPr>
        <p:spPr>
          <a:xfrm>
            <a:off x="8833486" y="2307191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Performance Audits</a:t>
            </a:r>
          </a:p>
        </p:txBody>
      </p:sp>
    </p:spTree>
    <p:extLst>
      <p:ext uri="{BB962C8B-B14F-4D97-AF65-F5344CB8AC3E}">
        <p14:creationId xmlns:p14="http://schemas.microsoft.com/office/powerpoint/2010/main" val="286370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0563-4497-3397-5A97-CEE28638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Proofs of Bandwidth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63BA-E8A8-83AB-B3CA-E4F128864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83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Proof of Service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Two-sided measurements and payment release only on verification of service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Proof of Backhaul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Decentralized speed tests for </a:t>
            </a:r>
            <a:r>
              <a:rPr lang="en-US" sz="2400" dirty="0" err="1"/>
              <a:t>trustfree</a:t>
            </a:r>
            <a:r>
              <a:rPr lang="en-US" sz="2400" dirty="0"/>
              <a:t> bandwidth verification</a:t>
            </a:r>
            <a:br>
              <a:rPr lang="en-US" sz="2400" dirty="0"/>
            </a:br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Proof of Location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Trustfree</a:t>
            </a:r>
            <a:r>
              <a:rPr lang="en-US" sz="2400" dirty="0"/>
              <a:t> location verification of devices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BF11B-62A3-1417-0086-29A60C9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62" y="596106"/>
            <a:ext cx="3898900" cy="86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87585-CBA1-9B80-CE86-E3E59F711F51}"/>
              </a:ext>
            </a:extLst>
          </p:cNvPr>
          <p:cNvSpPr txBox="1"/>
          <p:nvPr/>
        </p:nvSpPr>
        <p:spPr>
          <a:xfrm>
            <a:off x="6729413" y="2552700"/>
            <a:ext cx="494855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research is carried out as a part of a blockchain startup </a:t>
            </a:r>
            <a:r>
              <a:rPr lang="en-US" sz="2400" dirty="0">
                <a:solidFill>
                  <a:srgbClr val="C00000"/>
                </a:solidFill>
              </a:rPr>
              <a:t>Witness Chain</a:t>
            </a:r>
            <a:r>
              <a:rPr lang="en-US" sz="2400" dirty="0"/>
              <a:t>. We are building a proof system for decentralized infrastructure. </a:t>
            </a:r>
          </a:p>
          <a:p>
            <a:pPr algn="ctr"/>
            <a:r>
              <a:rPr lang="en-US" sz="2400" dirty="0">
                <a:hlinkClick r:id="rId3"/>
              </a:rPr>
              <a:t>www.witnesschain.com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07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9777-1DD1-77E5-887C-9A2E4901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C4B75-6687-6906-825B-FCC77E92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A new era of open wireless business is on the horizon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Blockchains will play a central role in it </a:t>
            </a:r>
          </a:p>
          <a:p>
            <a:pPr marL="0" indent="0">
              <a:buNone/>
            </a:pPr>
            <a:r>
              <a:rPr lang="en-US" dirty="0"/>
              <a:t>A lot more research is needed to enable </a:t>
            </a:r>
            <a:r>
              <a:rPr lang="en-US" dirty="0" err="1"/>
              <a:t>trustfree</a:t>
            </a:r>
            <a:r>
              <a:rPr lang="en-US" dirty="0"/>
              <a:t> assurance </a:t>
            </a:r>
          </a:p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dirty="0"/>
              <a:t>(Witness Chain’s </a:t>
            </a:r>
            <a:r>
              <a:rPr lang="en-US" dirty="0">
                <a:solidFill>
                  <a:schemeClr val="accent1"/>
                </a:solidFill>
              </a:rPr>
              <a:t>Proofs of Bandwidth </a:t>
            </a:r>
            <a:r>
              <a:rPr lang="en-US" dirty="0"/>
              <a:t>is work in this direction)</a:t>
            </a:r>
          </a:p>
          <a:p>
            <a:pPr marL="0" indent="0">
              <a:buNone/>
            </a:pPr>
            <a:r>
              <a:rPr lang="en-US" dirty="0"/>
              <a:t>Need for open standards and pilots </a:t>
            </a:r>
          </a:p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iSpirt</a:t>
            </a:r>
            <a:r>
              <a:rPr lang="en-US" dirty="0"/>
              <a:t> is driving policy proposals and supporting adoption of WANI 3.0)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4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9FD0-95EE-1B7D-E546-AA26E78A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Open Networking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404E4-FA03-04EB-058D-2E0607A5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Internet started as an open network</a:t>
            </a:r>
          </a:p>
          <a:p>
            <a:r>
              <a:rPr lang="en-US" dirty="0"/>
              <a:t>Many small servers hosted in the 90s</a:t>
            </a:r>
          </a:p>
          <a:p>
            <a:r>
              <a:rPr lang="en-US" dirty="0"/>
              <a:t>TCP/IP for decentralized routing and congestion control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Software defined networks and programmability </a:t>
            </a:r>
          </a:p>
          <a:p>
            <a:r>
              <a:rPr lang="en-US" dirty="0"/>
              <a:t>Two decades of research on programmable networking components</a:t>
            </a:r>
          </a:p>
          <a:p>
            <a:r>
              <a:rPr lang="en-US" dirty="0"/>
              <a:t>SD-WANs in enterprise networks, NFV excitement in 5G</a:t>
            </a:r>
          </a:p>
        </p:txBody>
      </p:sp>
    </p:spTree>
    <p:extLst>
      <p:ext uri="{BB962C8B-B14F-4D97-AF65-F5344CB8AC3E}">
        <p14:creationId xmlns:p14="http://schemas.microsoft.com/office/powerpoint/2010/main" val="319711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60B9-E8DB-1947-CA2F-9509E775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Open Network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3937-E355-5DF5-B1D0-A518BEDC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Centralization of infrastructure ownership</a:t>
            </a:r>
          </a:p>
          <a:p>
            <a:r>
              <a:rPr lang="en-US" dirty="0"/>
              <a:t>Most internet services moved to a few cloud services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Mobile carriers have reduced from 6-7 to 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Internet Service Providers </a:t>
            </a:r>
          </a:p>
          <a:p>
            <a:r>
              <a:rPr lang="en-US" dirty="0"/>
              <a:t>This is perhaps the business model with the lowest entry bar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8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10F8-2ED5-165A-5DDF-5AD0C562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Impact of Centralized Network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7990-8395-414E-B983-A56D336F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Good  </a:t>
            </a:r>
          </a:p>
          <a:p>
            <a:r>
              <a:rPr lang="en-US" dirty="0"/>
              <a:t>High quality of service provided</a:t>
            </a:r>
          </a:p>
          <a:p>
            <a:r>
              <a:rPr lang="en-US" dirty="0"/>
              <a:t>Maintains compliance and reputation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The Bad</a:t>
            </a:r>
          </a:p>
          <a:p>
            <a:r>
              <a:rPr lang="en-US" dirty="0"/>
              <a:t>Focus remains (largely) on high bandwidth consumers</a:t>
            </a:r>
          </a:p>
          <a:p>
            <a:r>
              <a:rPr lang="en-US" dirty="0"/>
              <a:t>Business innovation remains limited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A5C3-0C1E-01F0-9AB4-DE8795A3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Indian Need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B5598B-0E7C-5CD2-326E-DFBB11F33D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7" y="2009104"/>
            <a:ext cx="3603438" cy="37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470E0-A8BF-0F72-49AB-ACBE831909CD}"/>
              </a:ext>
            </a:extLst>
          </p:cNvPr>
          <p:cNvSpPr txBox="1"/>
          <p:nvPr/>
        </p:nvSpPr>
        <p:spPr>
          <a:xfrm>
            <a:off x="5523711" y="2009104"/>
            <a:ext cx="532013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data is cheap (INR 14 per GB) but is becoming increasingly expensive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Carriers are now increasing minimum plans to increase their ARPU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Broadband connections are not available easily beyond cities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There are no cheaper options for lower income groups</a:t>
            </a:r>
          </a:p>
        </p:txBody>
      </p:sp>
    </p:spTree>
    <p:extLst>
      <p:ext uri="{BB962C8B-B14F-4D97-AF65-F5344CB8AC3E}">
        <p14:creationId xmlns:p14="http://schemas.microsoft.com/office/powerpoint/2010/main" val="310212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A5C3-0C1E-01F0-9AB4-DE8795A3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Global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470E0-A8BF-0F72-49AB-ACBE831909CD}"/>
              </a:ext>
            </a:extLst>
          </p:cNvPr>
          <p:cNvSpPr txBox="1"/>
          <p:nvPr/>
        </p:nvSpPr>
        <p:spPr>
          <a:xfrm>
            <a:off x="5594049" y="3252772"/>
            <a:ext cx="5320135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is very expensive in developed countries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Sparsely populated rural areas are not covered by larger carriers and ISPs</a:t>
            </a:r>
          </a:p>
        </p:txBody>
      </p:sp>
      <p:pic>
        <p:nvPicPr>
          <p:cNvPr id="6" name="Picture 5" descr="A screen 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63B1DAF9-4377-6985-89D5-265B50A3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0571"/>
            <a:ext cx="4391258" cy="4782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D233C-E546-8A19-25CD-83D803B85E6A}"/>
              </a:ext>
            </a:extLst>
          </p:cNvPr>
          <p:cNvSpPr txBox="1"/>
          <p:nvPr/>
        </p:nvSpPr>
        <p:spPr>
          <a:xfrm>
            <a:off x="826477" y="6522771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 of data: </a:t>
            </a:r>
            <a:r>
              <a:rPr lang="en-US" sz="1000" dirty="0" err="1"/>
              <a:t>cable.co.uk</a:t>
            </a:r>
            <a:r>
              <a:rPr lang="en-US" sz="1000" dirty="0"/>
              <a:t>; Source of picture: </a:t>
            </a:r>
            <a:r>
              <a:rPr lang="en-US" sz="1000" dirty="0" err="1"/>
              <a:t>statista.com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188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9930-FD07-37CB-DEDC-5B6BF54D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8" y="2245824"/>
            <a:ext cx="8340969" cy="2366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cs typeface="Calibri" panose="020F0502020204030204" pitchFamily="34" charset="0"/>
              </a:rPr>
              <a:t>An Open Network Business Ecosystem can enable innovative solutions for these problems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772D0B-44B7-C5A8-CC38-5C2FFD8F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Indian Solution: PM-WANI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AF4F5D-B38E-5F13-1D94-9CDEED68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34" y="1805674"/>
            <a:ext cx="7191104" cy="7375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Wireless Network Access Interface (WANI) </a:t>
            </a:r>
          </a:p>
          <a:p>
            <a:pPr marL="0" indent="0">
              <a:buNone/>
            </a:pPr>
            <a:r>
              <a:rPr lang="en-US" sz="1800" b="1" dirty="0"/>
              <a:t>Interfaces for individuals and small businesses to provide </a:t>
            </a:r>
            <a:r>
              <a:rPr lang="en-US" sz="1800" b="1" dirty="0" err="1"/>
              <a:t>WiFi</a:t>
            </a:r>
            <a:r>
              <a:rPr lang="en-US" sz="1800" b="1" dirty="0"/>
              <a:t> like an ISP</a:t>
            </a: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E4441-D9B1-4DDE-1604-ECBE93DCF85B}"/>
              </a:ext>
            </a:extLst>
          </p:cNvPr>
          <p:cNvGrpSpPr>
            <a:grpSpLocks noChangeAspect="1"/>
          </p:cNvGrpSpPr>
          <p:nvPr/>
        </p:nvGrpSpPr>
        <p:grpSpPr>
          <a:xfrm>
            <a:off x="1141740" y="2658165"/>
            <a:ext cx="6158712" cy="2551207"/>
            <a:chOff x="783844" y="2428875"/>
            <a:chExt cx="7176261" cy="32270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908942-FC35-B8D1-52BC-33C18B2C6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844" y="2428875"/>
              <a:ext cx="7176261" cy="322704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856772-A089-C0F7-5ECC-434FEE3C0D5B}"/>
                </a:ext>
              </a:extLst>
            </p:cNvPr>
            <p:cNvSpPr/>
            <p:nvPr/>
          </p:nvSpPr>
          <p:spPr>
            <a:xfrm>
              <a:off x="6460175" y="5059473"/>
              <a:ext cx="1161223" cy="5572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A96726-B544-B6E3-9643-38BA6DD4F53B}"/>
              </a:ext>
            </a:extLst>
          </p:cNvPr>
          <p:cNvGrpSpPr>
            <a:grpSpLocks noChangeAspect="1"/>
          </p:cNvGrpSpPr>
          <p:nvPr/>
        </p:nvGrpSpPr>
        <p:grpSpPr>
          <a:xfrm>
            <a:off x="8310020" y="1534906"/>
            <a:ext cx="3344862" cy="3848257"/>
            <a:chOff x="8288595" y="1946835"/>
            <a:chExt cx="3344862" cy="38482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A6F877-957F-6803-40E7-CDD89F1E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595" y="2392560"/>
              <a:ext cx="3344862" cy="3402532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4FF0183F-9181-01A3-5567-902DF914A25C}"/>
                </a:ext>
              </a:extLst>
            </p:cNvPr>
            <p:cNvSpPr txBox="1">
              <a:spLocks/>
            </p:cNvSpPr>
            <p:nvPr/>
          </p:nvSpPr>
          <p:spPr>
            <a:xfrm>
              <a:off x="8288595" y="1946835"/>
              <a:ext cx="3344862" cy="445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b="1" dirty="0"/>
                <a:t>Rapidly growing network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dirty="0"/>
            </a:p>
          </p:txBody>
        </p:sp>
      </p:grpSp>
      <p:pic>
        <p:nvPicPr>
          <p:cNvPr id="12" name="Picture 2" descr="WIOM - सपनों से ज्यादा इंटरनेट">
            <a:extLst>
              <a:ext uri="{FF2B5EF4-FFF2-40B4-BE49-F238E27FC236}">
                <a16:creationId xmlns:a16="http://schemas.microsoft.com/office/drawing/2014/main" id="{A9BB91CC-1B65-08C1-9730-5F46DE2D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83" y="5813158"/>
            <a:ext cx="1401625" cy="5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2F57E4-2C1B-A031-28A1-40115FE2361D}"/>
              </a:ext>
            </a:extLst>
          </p:cNvPr>
          <p:cNvSpPr txBox="1">
            <a:spLocks/>
          </p:cNvSpPr>
          <p:nvPr/>
        </p:nvSpPr>
        <p:spPr>
          <a:xfrm>
            <a:off x="838200" y="5498148"/>
            <a:ext cx="1902542" cy="11946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US" sz="1800" b="1" dirty="0"/>
              <a:t>New </a:t>
            </a:r>
            <a:r>
              <a:rPr lang="en-US" sz="1800" b="1" dirty="0" err="1"/>
              <a:t>WiFi</a:t>
            </a:r>
            <a:r>
              <a:rPr lang="en-US" sz="1800" b="1" dirty="0"/>
              <a:t> Service brands powered by PM-WANI</a:t>
            </a:r>
            <a:endParaRPr lang="en-US" sz="1600" dirty="0"/>
          </a:p>
        </p:txBody>
      </p:sp>
      <p:pic>
        <p:nvPicPr>
          <p:cNvPr id="14" name="Picture 4" descr="Wifi Dabba - Crunchbase Company Profile &amp; Funding">
            <a:extLst>
              <a:ext uri="{FF2B5EF4-FFF2-40B4-BE49-F238E27FC236}">
                <a16:creationId xmlns:a16="http://schemas.microsoft.com/office/drawing/2014/main" id="{78AC6AB0-E398-AA91-572F-AC6DB88A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32" y="5629355"/>
            <a:ext cx="932206" cy="9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B002D6-5895-78A0-2EAE-D42A0353A3D7}"/>
              </a:ext>
            </a:extLst>
          </p:cNvPr>
          <p:cNvSpPr/>
          <p:nvPr/>
        </p:nvSpPr>
        <p:spPr>
          <a:xfrm>
            <a:off x="838200" y="1805675"/>
            <a:ext cx="7191104" cy="35774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92C9B-77CE-6C41-5076-CCA7E2ABEB3A}"/>
              </a:ext>
            </a:extLst>
          </p:cNvPr>
          <p:cNvSpPr/>
          <p:nvPr/>
        </p:nvSpPr>
        <p:spPr>
          <a:xfrm>
            <a:off x="8310019" y="1534906"/>
            <a:ext cx="3344863" cy="38482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523AD-A044-54C2-7498-8F873A8B1D8F}"/>
              </a:ext>
            </a:extLst>
          </p:cNvPr>
          <p:cNvSpPr/>
          <p:nvPr/>
        </p:nvSpPr>
        <p:spPr>
          <a:xfrm>
            <a:off x="838200" y="5498148"/>
            <a:ext cx="10282396" cy="11946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0A490-F8BD-509A-8524-E0559FFA7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998" y="5588841"/>
            <a:ext cx="4660848" cy="10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4954-1003-A1C9-74F0-50D3DB22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Global </a:t>
            </a:r>
            <a:r>
              <a:rPr lang="en-US" dirty="0" err="1">
                <a:solidFill>
                  <a:srgbClr val="C00000"/>
                </a:solidFill>
              </a:rPr>
              <a:t>DeWi</a:t>
            </a:r>
            <a:r>
              <a:rPr lang="en-US" dirty="0">
                <a:solidFill>
                  <a:srgbClr val="C00000"/>
                </a:solidFill>
              </a:rPr>
              <a:t> Startups (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and Cellular)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2F98B-14C0-1B01-300F-77D4A950C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1962"/>
            <a:ext cx="3976688" cy="2744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BFC4-6FFA-C7A4-19AD-368D0F70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3811258"/>
            <a:ext cx="4419600" cy="2522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71D11-5D0E-A879-8A35-8950922C5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08" y="1710404"/>
            <a:ext cx="3507580" cy="2564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61292-F4B2-B1D1-03B7-A1669EFA6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275" y="4433303"/>
            <a:ext cx="4419600" cy="2059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292B8-0F3B-F4FB-C406-3C9E73134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488" y="1849465"/>
            <a:ext cx="2731292" cy="29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9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517</Words>
  <Application>Microsoft Macintosh PowerPoint</Application>
  <PresentationFormat>Widescreen</PresentationFormat>
  <Paragraphs>81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Enabling Open Wi-Fi Business and Technology Playground using Blockchains</vt:lpstr>
      <vt:lpstr>Open Networking Technology</vt:lpstr>
      <vt:lpstr>Open Network Business?</vt:lpstr>
      <vt:lpstr>Impact of Centralized Network Business</vt:lpstr>
      <vt:lpstr>Indian Need</vt:lpstr>
      <vt:lpstr>Global Need</vt:lpstr>
      <vt:lpstr>An Open Network Business Ecosystem can enable innovative solutions for these problems </vt:lpstr>
      <vt:lpstr>The Indian Solution: PM-WANI</vt:lpstr>
      <vt:lpstr>Global DeWi Startups (WiFi and Cellular)</vt:lpstr>
      <vt:lpstr>WANI 3.0 Proposal </vt:lpstr>
      <vt:lpstr>Components of Open WiFi Ecosystem</vt:lpstr>
      <vt:lpstr>Proofs of Bandwidth 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Open Wi-Fi Business and Technology Playground using Blockchains</dc:title>
  <dc:creator>Himanshu Tyagi</dc:creator>
  <cp:lastModifiedBy>Himanshu Tyagi</cp:lastModifiedBy>
  <cp:revision>5</cp:revision>
  <dcterms:created xsi:type="dcterms:W3CDTF">2023-05-25T16:49:51Z</dcterms:created>
  <dcterms:modified xsi:type="dcterms:W3CDTF">2023-05-25T19:17:38Z</dcterms:modified>
</cp:coreProperties>
</file>