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sldIdLst>
    <p:sldId id="256" r:id="rId2"/>
    <p:sldId id="284" r:id="rId3"/>
    <p:sldId id="261" r:id="rId4"/>
    <p:sldId id="708" r:id="rId5"/>
    <p:sldId id="277" r:id="rId6"/>
    <p:sldId id="262" r:id="rId7"/>
    <p:sldId id="709" r:id="rId8"/>
    <p:sldId id="711" r:id="rId9"/>
    <p:sldId id="703" r:id="rId10"/>
    <p:sldId id="705" r:id="rId11"/>
    <p:sldId id="704" r:id="rId12"/>
    <p:sldId id="706" r:id="rId13"/>
    <p:sldId id="712" r:id="rId14"/>
    <p:sldId id="271" r:id="rId15"/>
    <p:sldId id="361" r:id="rId16"/>
    <p:sldId id="702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Raleway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00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075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1157-811A-443A-879A-E03B5928DDA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47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811312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Raleway"/>
                <a:ea typeface="Raleway"/>
                <a:cs typeface="Raleway"/>
                <a:sym typeface="Raleway"/>
              </a:rPr>
              <a:t>Atria University</a:t>
            </a:r>
            <a:endParaRPr sz="6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C2C2-B030-3744-6AB8-2FD503E1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3D243-38C4-9B6E-942E-7B6C7307E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C3D07-D0D1-D626-B9C0-661C4812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1A-D9F8-46FF-88D7-D35AD4FE35DB}" type="datetimeFigureOut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4D569-0D4A-24BC-49F3-EEB6FCDD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1175-A6A6-24C9-AD5A-ECDD446F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836-7226-45CA-9D23-C838ECC1D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29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D5A3D-52C5-1A9B-B0C2-07E160E5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1A-D9F8-46FF-88D7-D35AD4FE35DB}" type="datetimeFigureOut">
              <a:rPr lang="en-IN" smtClean="0"/>
              <a:t>22-05-2025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639EA-2A42-7318-50A7-ABBA778E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0F47-3D63-3785-A004-6CC8A2D7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836-7226-45CA-9D23-C838ECC1D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8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ijai.simha@atriauniversity.edu.in" TargetMode="External"/><Relationship Id="rId2" Type="http://schemas.openxmlformats.org/officeDocument/2006/relationships/hyperlink" Target="mailto:simhav@gmail.c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mhav@gmail.com" TargetMode="External"/><Relationship Id="rId2" Type="http://schemas.openxmlformats.org/officeDocument/2006/relationships/hyperlink" Target="mailto:vijai.simha@atriauniversity.edu.i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www.linkedin.com/in/vijaisimh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729449" y="1322449"/>
            <a:ext cx="8552773" cy="2473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0000"/>
                </a:solidFill>
              </a:rPr>
              <a:t>WiFi Knowledge Summit - 2025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>
                <a:solidFill>
                  <a:srgbClr val="000000"/>
                </a:solidFill>
              </a:rPr>
              <a:t>Matter and WiFi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1200" dirty="0">
                <a:solidFill>
                  <a:srgbClr val="000000"/>
                </a:solidFill>
              </a:rPr>
              <a:t>22</a:t>
            </a:r>
            <a:r>
              <a:rPr lang="en-GB" sz="1200" baseline="30000" dirty="0">
                <a:solidFill>
                  <a:srgbClr val="000000"/>
                </a:solidFill>
              </a:rPr>
              <a:t>nd</a:t>
            </a:r>
            <a:r>
              <a:rPr lang="en-GB" sz="1200" dirty="0">
                <a:solidFill>
                  <a:srgbClr val="000000"/>
                </a:solidFill>
              </a:rPr>
              <a:t> May 2025</a:t>
            </a:r>
            <a:endParaRPr sz="3600" dirty="0"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729448" y="2967759"/>
            <a:ext cx="6801791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Vijai Simha – Dean Academics &amp; Director, CoE for Connected Intelligence </a:t>
            </a:r>
            <a:endParaRPr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D386E-D9AA-024A-720F-0C02ED644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7" y="40971"/>
            <a:ext cx="1524011" cy="390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854B-12B0-B62D-4A4F-B07A627F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Matter &amp; WiFi: A Powerful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9D0F-6249-7290-8356-1F7A0404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090" y="1631502"/>
            <a:ext cx="9299562" cy="2174071"/>
          </a:xfrm>
        </p:spPr>
        <p:txBody>
          <a:bodyPr/>
          <a:lstStyle/>
          <a:p>
            <a:r>
              <a:rPr lang="en-IN" sz="1800" dirty="0"/>
              <a:t>Integrates the fragmented Smart home – Connects WiFi clients &amp; Low-power devices</a:t>
            </a:r>
          </a:p>
          <a:p>
            <a:r>
              <a:rPr lang="en-IN" sz="1800" dirty="0"/>
              <a:t>Leverages existing WiFi ecosystem</a:t>
            </a:r>
          </a:p>
          <a:p>
            <a:r>
              <a:rPr lang="en-IN" sz="1800" dirty="0"/>
              <a:t>Streamlined onboarding and device setup – BLE, QR, NFC</a:t>
            </a:r>
          </a:p>
          <a:p>
            <a:r>
              <a:rPr lang="en-IN" sz="1800" dirty="0"/>
              <a:t>Widens the range with long-range device support</a:t>
            </a:r>
          </a:p>
          <a:p>
            <a:r>
              <a:rPr lang="en-IN" sz="1800" dirty="0"/>
              <a:t>Security enhancements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A67B15-5FD1-B384-28BF-84347589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18" y="4321338"/>
            <a:ext cx="2321326" cy="4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round black-and-white yin-yang logo stating 'Wi-Fi Alliance'">
            <a:extLst>
              <a:ext uri="{FF2B5EF4-FFF2-40B4-BE49-F238E27FC236}">
                <a16:creationId xmlns:a16="http://schemas.microsoft.com/office/drawing/2014/main" id="{41992F9F-94F9-DEBB-A881-A30CEC9F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57" y="4039068"/>
            <a:ext cx="1784335" cy="10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eart with solid fill">
            <a:extLst>
              <a:ext uri="{FF2B5EF4-FFF2-40B4-BE49-F238E27FC236}">
                <a16:creationId xmlns:a16="http://schemas.microsoft.com/office/drawing/2014/main" id="{BBBBBD77-2BA1-9ADB-7C3F-31D53164B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411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B6D9-0591-5E16-CEF8-EE8EA777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HRAP – Home Router and Access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4449-F1A9-0511-5ACE-C171A460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46" y="1278307"/>
            <a:ext cx="8520600" cy="2975315"/>
          </a:xfrm>
        </p:spPr>
        <p:txBody>
          <a:bodyPr/>
          <a:lstStyle/>
          <a:p>
            <a:r>
              <a:rPr lang="en-IN" dirty="0"/>
              <a:t>Home Routers can now act as WiFi Access Points &amp; Thread Border Routers</a:t>
            </a:r>
          </a:p>
          <a:p>
            <a:r>
              <a:rPr lang="en-IN" dirty="0"/>
              <a:t>Multi-protocol support without need for a separate OTBR or IoT Gateway</a:t>
            </a:r>
          </a:p>
          <a:p>
            <a:r>
              <a:rPr lang="en-IN" dirty="0"/>
              <a:t>Co-commissioning of Thread and WiFi devices</a:t>
            </a:r>
          </a:p>
          <a:p>
            <a:r>
              <a:rPr lang="en-IN" dirty="0"/>
              <a:t>Forms a backbone for future-proof smart home deployments</a:t>
            </a:r>
          </a:p>
          <a:p>
            <a:r>
              <a:rPr lang="en-IN" dirty="0"/>
              <a:t>Easy onboarding – secure directory for storing and sharing Thread network credentials</a:t>
            </a:r>
          </a:p>
        </p:txBody>
      </p:sp>
      <p:pic>
        <p:nvPicPr>
          <p:cNvPr id="4098" name="Picture 2" descr="Matter 1.4 Enables More Capable Smart Homes - CSA-IOT">
            <a:extLst>
              <a:ext uri="{FF2B5EF4-FFF2-40B4-BE49-F238E27FC236}">
                <a16:creationId xmlns:a16="http://schemas.microsoft.com/office/drawing/2014/main" id="{48495503-F25D-672C-CB4B-82D37B25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5965"/>
            <a:ext cx="9144000" cy="25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1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84CE-D329-D58D-6189-1665A0A6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Matter Casting &amp; Matter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43FB7-8E80-02FD-25B9-ED9DDD696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Open, manufacturer-neutral protocol for casting of media (</a:t>
            </a:r>
            <a:r>
              <a:rPr lang="en-IN" dirty="0" err="1"/>
              <a:t>eg.</a:t>
            </a:r>
            <a:r>
              <a:rPr lang="en-IN" dirty="0"/>
              <a:t> Smartphone –to- TVs)</a:t>
            </a:r>
          </a:p>
          <a:p>
            <a:r>
              <a:rPr lang="en-IN" dirty="0"/>
              <a:t>Amazon Fire TV and Echo Show support Matter Casting with Prime Video</a:t>
            </a:r>
          </a:p>
          <a:p>
            <a:r>
              <a:rPr lang="en-IN" dirty="0"/>
              <a:t>Panasonic TV support</a:t>
            </a:r>
          </a:p>
          <a:p>
            <a:r>
              <a:rPr lang="en-IN" dirty="0"/>
              <a:t>Limited support from other market players</a:t>
            </a:r>
          </a:p>
          <a:p>
            <a:r>
              <a:rPr lang="en-IN" dirty="0"/>
              <a:t>Matter Release 1.5 (Dec 2025) is expected to provide support for cameras and live video streaming</a:t>
            </a:r>
          </a:p>
        </p:txBody>
      </p:sp>
      <p:pic>
        <p:nvPicPr>
          <p:cNvPr id="5126" name="Picture 6" descr="Amazon Fire TV OS">
            <a:extLst>
              <a:ext uri="{FF2B5EF4-FFF2-40B4-BE49-F238E27FC236}">
                <a16:creationId xmlns:a16="http://schemas.microsoft.com/office/drawing/2014/main" id="{328D4031-22BA-6ABD-3F62-AAFD0984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78" y="3008121"/>
            <a:ext cx="3797222" cy="21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0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/>
          <p:nvPr/>
        </p:nvSpPr>
        <p:spPr>
          <a:xfrm>
            <a:off x="0" y="0"/>
            <a:ext cx="3514271" cy="5143747"/>
          </a:xfrm>
          <a:custGeom>
            <a:avLst/>
            <a:gdLst/>
            <a:ahLst/>
            <a:cxnLst/>
            <a:rect l="l" t="t" r="r" b="b"/>
            <a:pathLst>
              <a:path w="1228766" h="1593725" extrusionOk="0">
                <a:moveTo>
                  <a:pt x="0" y="0"/>
                </a:moveTo>
                <a:lnTo>
                  <a:pt x="1228766" y="0"/>
                </a:lnTo>
                <a:lnTo>
                  <a:pt x="1228766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571" r="-10431" b="-2481"/>
            </a:stretch>
          </a:blipFill>
          <a:ln>
            <a:noFill/>
          </a:ln>
        </p:spPr>
      </p:sp>
      <p:sp>
        <p:nvSpPr>
          <p:cNvPr id="72" name="Google Shape;72;p1"/>
          <p:cNvSpPr/>
          <p:nvPr/>
        </p:nvSpPr>
        <p:spPr>
          <a:xfrm>
            <a:off x="5294938" y="201475"/>
            <a:ext cx="2123081" cy="690156"/>
          </a:xfrm>
          <a:custGeom>
            <a:avLst/>
            <a:gdLst/>
            <a:ahLst/>
            <a:cxnLst/>
            <a:rect l="l" t="t" r="r" b="b"/>
            <a:pathLst>
              <a:path w="3466255" h="1237948" extrusionOk="0">
                <a:moveTo>
                  <a:pt x="0" y="0"/>
                </a:moveTo>
                <a:lnTo>
                  <a:pt x="3466254" y="0"/>
                </a:lnTo>
                <a:lnTo>
                  <a:pt x="3466254" y="1237948"/>
                </a:lnTo>
                <a:lnTo>
                  <a:pt x="0" y="1237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73" name="Google Shape;73;p1"/>
          <p:cNvGrpSpPr/>
          <p:nvPr/>
        </p:nvGrpSpPr>
        <p:grpSpPr>
          <a:xfrm>
            <a:off x="3735150" y="3473525"/>
            <a:ext cx="5198212" cy="36150"/>
            <a:chOff x="0" y="-9525"/>
            <a:chExt cx="2360356" cy="22068"/>
          </a:xfrm>
        </p:grpSpPr>
        <p:sp>
          <p:nvSpPr>
            <p:cNvPr id="74" name="Google Shape;74;p1"/>
            <p:cNvSpPr/>
            <p:nvPr/>
          </p:nvSpPr>
          <p:spPr>
            <a:xfrm>
              <a:off x="0" y="0"/>
              <a:ext cx="2360356" cy="12543"/>
            </a:xfrm>
            <a:custGeom>
              <a:avLst/>
              <a:gdLst/>
              <a:ahLst/>
              <a:cxnLst/>
              <a:rect l="l" t="t" r="r" b="b"/>
              <a:pathLst>
                <a:path w="2360356" h="12543" extrusionOk="0">
                  <a:moveTo>
                    <a:pt x="0" y="0"/>
                  </a:moveTo>
                  <a:lnTo>
                    <a:pt x="2360356" y="0"/>
                  </a:lnTo>
                  <a:lnTo>
                    <a:pt x="236035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4637D2"/>
            </a:solidFill>
            <a:ln>
              <a:noFill/>
            </a:ln>
          </p:spPr>
        </p:sp>
        <p:sp>
          <p:nvSpPr>
            <p:cNvPr id="75" name="Google Shape;75;p1"/>
            <p:cNvSpPr txBox="1"/>
            <p:nvPr/>
          </p:nvSpPr>
          <p:spPr>
            <a:xfrm>
              <a:off x="0" y="-9525"/>
              <a:ext cx="2360356" cy="22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1"/>
          <p:cNvGrpSpPr/>
          <p:nvPr/>
        </p:nvGrpSpPr>
        <p:grpSpPr>
          <a:xfrm>
            <a:off x="3878541" y="2124850"/>
            <a:ext cx="739811" cy="739811"/>
            <a:chOff x="0" y="0"/>
            <a:chExt cx="812800" cy="812800"/>
          </a:xfrm>
        </p:grpSpPr>
        <p:sp>
          <p:nvSpPr>
            <p:cNvPr id="77" name="Google Shape;7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5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1"/>
          <p:cNvGrpSpPr/>
          <p:nvPr/>
        </p:nvGrpSpPr>
        <p:grpSpPr>
          <a:xfrm>
            <a:off x="4906512" y="2124850"/>
            <a:ext cx="739811" cy="739811"/>
            <a:chOff x="0" y="0"/>
            <a:chExt cx="812800" cy="812800"/>
          </a:xfrm>
        </p:grpSpPr>
        <p:sp>
          <p:nvSpPr>
            <p:cNvPr id="80" name="Google Shape;8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5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"/>
          <p:cNvGrpSpPr/>
          <p:nvPr/>
        </p:nvGrpSpPr>
        <p:grpSpPr>
          <a:xfrm>
            <a:off x="5934485" y="2124850"/>
            <a:ext cx="739811" cy="739811"/>
            <a:chOff x="0" y="0"/>
            <a:chExt cx="812800" cy="812800"/>
          </a:xfrm>
        </p:grpSpPr>
        <p:sp>
          <p:nvSpPr>
            <p:cNvPr id="83" name="Google Shape;83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5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"/>
          <p:cNvGrpSpPr/>
          <p:nvPr/>
        </p:nvGrpSpPr>
        <p:grpSpPr>
          <a:xfrm>
            <a:off x="6962456" y="2124850"/>
            <a:ext cx="739811" cy="739811"/>
            <a:chOff x="0" y="0"/>
            <a:chExt cx="812800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5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3959674" y="2227185"/>
            <a:ext cx="535424" cy="535424"/>
          </a:xfrm>
          <a:custGeom>
            <a:avLst/>
            <a:gdLst/>
            <a:ahLst/>
            <a:cxnLst/>
            <a:rect l="l" t="t" r="r" b="b"/>
            <a:pathLst>
              <a:path w="1176755" h="1176755" extrusionOk="0">
                <a:moveTo>
                  <a:pt x="0" y="0"/>
                </a:moveTo>
                <a:lnTo>
                  <a:pt x="1176756" y="0"/>
                </a:lnTo>
                <a:lnTo>
                  <a:pt x="1176756" y="1176756"/>
                </a:lnTo>
                <a:lnTo>
                  <a:pt x="0" y="117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5009076" y="2227185"/>
            <a:ext cx="535424" cy="535424"/>
          </a:xfrm>
          <a:custGeom>
            <a:avLst/>
            <a:gdLst/>
            <a:ahLst/>
            <a:cxnLst/>
            <a:rect l="l" t="t" r="r" b="b"/>
            <a:pathLst>
              <a:path w="1176755" h="1176755" extrusionOk="0">
                <a:moveTo>
                  <a:pt x="0" y="0"/>
                </a:moveTo>
                <a:lnTo>
                  <a:pt x="1176755" y="0"/>
                </a:lnTo>
                <a:lnTo>
                  <a:pt x="1176755" y="1176756"/>
                </a:lnTo>
                <a:lnTo>
                  <a:pt x="0" y="117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7055378" y="2264265"/>
            <a:ext cx="521149" cy="461217"/>
          </a:xfrm>
          <a:custGeom>
            <a:avLst/>
            <a:gdLst/>
            <a:ahLst/>
            <a:cxnLst/>
            <a:rect l="l" t="t" r="r" b="b"/>
            <a:pathLst>
              <a:path w="1145383" h="1013664" extrusionOk="0">
                <a:moveTo>
                  <a:pt x="0" y="0"/>
                </a:moveTo>
                <a:lnTo>
                  <a:pt x="1145383" y="0"/>
                </a:lnTo>
                <a:lnTo>
                  <a:pt x="1145383" y="1013664"/>
                </a:lnTo>
                <a:lnTo>
                  <a:pt x="0" y="1013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6101112" y="2227185"/>
            <a:ext cx="406754" cy="498321"/>
          </a:xfrm>
          <a:custGeom>
            <a:avLst/>
            <a:gdLst/>
            <a:ahLst/>
            <a:cxnLst/>
            <a:rect l="l" t="t" r="r" b="b"/>
            <a:pathLst>
              <a:path w="893965" h="1095210" extrusionOk="0">
                <a:moveTo>
                  <a:pt x="0" y="0"/>
                </a:moveTo>
                <a:lnTo>
                  <a:pt x="893965" y="0"/>
                </a:lnTo>
                <a:lnTo>
                  <a:pt x="893965" y="1095210"/>
                </a:lnTo>
                <a:lnTo>
                  <a:pt x="0" y="1095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3993040" y="1043473"/>
            <a:ext cx="4765701" cy="40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2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India’s First Liberal STEM University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4618341" y="1601673"/>
            <a:ext cx="35151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2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Interdisciplinary &amp; Futuristic Majors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757425" y="3720400"/>
            <a:ext cx="51981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1532" marR="0" lvl="1" indent="0" algn="ctr" rtl="0">
              <a:lnSpc>
                <a:spcPct val="14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Project-based Learning Pedagogy Aligned to Industry Needs.</a:t>
            </a:r>
            <a:endParaRPr/>
          </a:p>
          <a:p>
            <a:pPr marL="131532" marR="0" lvl="1" indent="0" algn="ctr" rtl="0">
              <a:lnSpc>
                <a:spcPct val="14216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1532" marR="0" lvl="1" indent="0" algn="ctr" rtl="0">
              <a:lnSpc>
                <a:spcPct val="14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Options to explore and experiment </a:t>
            </a:r>
            <a:endParaRPr sz="1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31533" marR="0" lvl="1" indent="0" algn="ctr" rtl="0">
              <a:lnSpc>
                <a:spcPct val="14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before choosing Major stream (after Year 1)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681225" y="2916593"/>
            <a:ext cx="109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Transformation</a:t>
            </a:r>
            <a:endParaRPr sz="1300"/>
          </a:p>
        </p:txBody>
      </p:sp>
      <p:sp>
        <p:nvSpPr>
          <p:cNvPr id="96" name="Google Shape;96;p1"/>
          <p:cNvSpPr txBox="1"/>
          <p:nvPr/>
        </p:nvSpPr>
        <p:spPr>
          <a:xfrm>
            <a:off x="4856055" y="2916593"/>
            <a:ext cx="789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Energy Sciences</a:t>
            </a:r>
            <a:endParaRPr sz="1300"/>
          </a:p>
        </p:txBody>
      </p:sp>
      <p:sp>
        <p:nvSpPr>
          <p:cNvPr id="97" name="Google Shape;97;p1"/>
          <p:cNvSpPr txBox="1"/>
          <p:nvPr/>
        </p:nvSpPr>
        <p:spPr>
          <a:xfrm>
            <a:off x="5909256" y="2916592"/>
            <a:ext cx="789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Life Sciences</a:t>
            </a:r>
            <a:endParaRPr sz="1300"/>
          </a:p>
        </p:txBody>
      </p:sp>
      <p:sp>
        <p:nvSpPr>
          <p:cNvPr id="98" name="Google Shape;98;p1"/>
          <p:cNvSpPr txBox="1"/>
          <p:nvPr/>
        </p:nvSpPr>
        <p:spPr>
          <a:xfrm>
            <a:off x="6920684" y="2916592"/>
            <a:ext cx="7899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eMobility</a:t>
            </a:r>
            <a:endParaRPr sz="1300"/>
          </a:p>
        </p:txBody>
      </p:sp>
      <p:grpSp>
        <p:nvGrpSpPr>
          <p:cNvPr id="99" name="Google Shape;99;p1"/>
          <p:cNvGrpSpPr/>
          <p:nvPr/>
        </p:nvGrpSpPr>
        <p:grpSpPr>
          <a:xfrm>
            <a:off x="7973881" y="2124850"/>
            <a:ext cx="739811" cy="739811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5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"/>
          <p:cNvSpPr txBox="1"/>
          <p:nvPr/>
        </p:nvSpPr>
        <p:spPr>
          <a:xfrm>
            <a:off x="7721375" y="2916600"/>
            <a:ext cx="1212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">
                <a:latin typeface="Montserrat Medium"/>
                <a:ea typeface="Montserrat Medium"/>
                <a:cs typeface="Montserrat Medium"/>
                <a:sym typeface="Montserrat Medium"/>
              </a:rPr>
              <a:t>Sustainable</a:t>
            </a:r>
            <a:endParaRPr sz="1014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21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">
                <a:latin typeface="Montserrat Medium"/>
                <a:ea typeface="Montserrat Medium"/>
                <a:cs typeface="Montserrat Medium"/>
                <a:sym typeface="Montserrat Medium"/>
              </a:rPr>
              <a:t>Entrepreneurship</a:t>
            </a:r>
            <a:endParaRPr sz="1014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3" name="Google Shape;103;p1" title="AU TI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0425" y="2173163"/>
            <a:ext cx="643450" cy="6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871B-8FF2-8E98-A87D-A14B1744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19" y="212122"/>
            <a:ext cx="8337754" cy="994172"/>
          </a:xfrm>
        </p:spPr>
        <p:txBody>
          <a:bodyPr/>
          <a:lstStyle/>
          <a:p>
            <a:r>
              <a:rPr lang="en-IN" dirty="0"/>
              <a:t>Launch – Matter Meetup @ Atria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13B3-E94E-0079-96FA-140EA7EF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19" y="1355503"/>
            <a:ext cx="8779881" cy="3263504"/>
          </a:xfrm>
        </p:spPr>
        <p:txBody>
          <a:bodyPr>
            <a:normAutofit/>
          </a:bodyPr>
          <a:lstStyle/>
          <a:p>
            <a:r>
              <a:rPr lang="en-IN" sz="1600" dirty="0"/>
              <a:t>CoE for Connected Intelligence shall host ‘Matter Meetups’ at Atria University Campus</a:t>
            </a:r>
          </a:p>
          <a:p>
            <a:r>
              <a:rPr lang="en-IN" sz="1600" dirty="0"/>
              <a:t>Open Platform for interactions between Industry Practitioners, Academicians and Students</a:t>
            </a:r>
          </a:p>
          <a:p>
            <a:r>
              <a:rPr lang="en-IN" sz="1600" dirty="0"/>
              <a:t>Kick-start with a One-day Workshop on Matter Protocol (</a:t>
            </a:r>
          </a:p>
          <a:p>
            <a:r>
              <a:rPr lang="en-IN" sz="1600" dirty="0"/>
              <a:t>Reach out to </a:t>
            </a:r>
            <a:r>
              <a:rPr lang="en-IN" sz="1600" dirty="0">
                <a:hlinkClick r:id="rId2"/>
              </a:rPr>
              <a:t>simhav@gmail.com</a:t>
            </a:r>
            <a:r>
              <a:rPr lang="en-IN" sz="1600" dirty="0"/>
              <a:t> or </a:t>
            </a:r>
            <a:r>
              <a:rPr lang="en-IN" sz="1600" dirty="0">
                <a:hlinkClick r:id="rId3"/>
              </a:rPr>
              <a:t>vijai.simha@atriauniversity.edu.in</a:t>
            </a:r>
            <a:endParaRPr lang="en-IN" sz="1600" dirty="0"/>
          </a:p>
          <a:p>
            <a:endParaRPr lang="en-IN" sz="1600" dirty="0"/>
          </a:p>
          <a:p>
            <a:pPr marL="0" indent="0">
              <a:buNone/>
            </a:pPr>
            <a:endParaRPr lang="en-IN" sz="16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D88E-9ABC-1B86-4AF1-A6484398F828}"/>
              </a:ext>
            </a:extLst>
          </p:cNvPr>
          <p:cNvSpPr txBox="1"/>
          <p:nvPr/>
        </p:nvSpPr>
        <p:spPr>
          <a:xfrm>
            <a:off x="3089497" y="4365091"/>
            <a:ext cx="26782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50" dirty="0"/>
              <a:t>https://www.atriauniversity.edu.in/</a:t>
            </a:r>
          </a:p>
        </p:txBody>
      </p:sp>
    </p:spTree>
    <p:extLst>
      <p:ext uri="{BB962C8B-B14F-4D97-AF65-F5344CB8AC3E}">
        <p14:creationId xmlns:p14="http://schemas.microsoft.com/office/powerpoint/2010/main" val="20354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A3FC-25E0-A590-3606-9B5933E12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9991" y="1216942"/>
            <a:ext cx="3078876" cy="1664700"/>
          </a:xfrm>
        </p:spPr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23BFB-6E03-6379-4841-33DDB8A2D0C1}"/>
              </a:ext>
            </a:extLst>
          </p:cNvPr>
          <p:cNvSpPr txBox="1"/>
          <p:nvPr/>
        </p:nvSpPr>
        <p:spPr>
          <a:xfrm>
            <a:off x="1239753" y="2248486"/>
            <a:ext cx="6185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/>
              <a:t>Vijai Simha - 7702352020</a:t>
            </a:r>
          </a:p>
          <a:p>
            <a:pPr algn="ctr"/>
            <a:r>
              <a:rPr lang="en-IN" sz="1800" dirty="0"/>
              <a:t>Email: </a:t>
            </a:r>
            <a:r>
              <a:rPr lang="en-IN" sz="1800" dirty="0">
                <a:hlinkClick r:id="rId2"/>
              </a:rPr>
              <a:t>vijai.simha@atriauniversity.edu.in</a:t>
            </a:r>
            <a:r>
              <a:rPr lang="en-IN" sz="1800" dirty="0"/>
              <a:t> or </a:t>
            </a:r>
            <a:r>
              <a:rPr lang="en-IN" sz="1800" dirty="0">
                <a:hlinkClick r:id="rId3"/>
              </a:rPr>
              <a:t>simhav@gmail.com</a:t>
            </a:r>
            <a:endParaRPr lang="en-IN" sz="1800" dirty="0"/>
          </a:p>
          <a:p>
            <a:pPr algn="ctr"/>
            <a:endParaRPr lang="en-IN" sz="1800" dirty="0"/>
          </a:p>
          <a:p>
            <a:pPr algn="ctr"/>
            <a:r>
              <a:rPr lang="en-IN" sz="1800" dirty="0"/>
              <a:t>LinkedIn: </a:t>
            </a:r>
            <a:r>
              <a:rPr lang="en-IN" sz="1800" dirty="0">
                <a:hlinkClick r:id="rId4"/>
              </a:rPr>
              <a:t>https://www.linkedin.com/in/vijaisimha/</a:t>
            </a:r>
            <a:endParaRPr lang="en-IN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21C08-BB47-B28B-203C-7E7F79C1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800" y="475362"/>
            <a:ext cx="2453200" cy="24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25" y="101843"/>
            <a:ext cx="8572060" cy="347326"/>
          </a:xfrm>
        </p:spPr>
        <p:txBody>
          <a:bodyPr>
            <a:noAutofit/>
          </a:bodyPr>
          <a:lstStyle/>
          <a:p>
            <a:r>
              <a:rPr lang="en-US" sz="2400" dirty="0"/>
              <a:t>IoT Progression – From Thing to System-of-Systems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16</a:t>
            </a:fld>
            <a:endParaRPr lang="en-US"/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D098794-3764-8819-F634-61414616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0" y="753626"/>
            <a:ext cx="7678448" cy="4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FA95-5743-33D8-6DC4-252DB259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94" y="3672384"/>
            <a:ext cx="7811267" cy="994172"/>
          </a:xfrm>
        </p:spPr>
        <p:txBody>
          <a:bodyPr>
            <a:noAutofit/>
          </a:bodyPr>
          <a:lstStyle/>
          <a:p>
            <a:pPr algn="ctr"/>
            <a:r>
              <a:rPr lang="en-IN" sz="1800" dirty="0"/>
              <a:t>Matter is currently the primary candidate to address</a:t>
            </a:r>
            <a:br>
              <a:rPr lang="en-IN" sz="1800" dirty="0"/>
            </a:br>
            <a:r>
              <a:rPr lang="en-IN" sz="1800" dirty="0"/>
              <a:t>the issue of fragmentation in Smart Homes.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CA3E5-711B-F546-A0CE-49A883264410}"/>
              </a:ext>
            </a:extLst>
          </p:cNvPr>
          <p:cNvSpPr txBox="1"/>
          <p:nvPr/>
        </p:nvSpPr>
        <p:spPr>
          <a:xfrm>
            <a:off x="1261068" y="476944"/>
            <a:ext cx="60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2800"/>
            </a:pPr>
            <a:r>
              <a:rPr lang="en-US" sz="1800" b="1" dirty="0">
                <a:latin typeface="Raleway"/>
                <a:sym typeface="Raleway"/>
              </a:rPr>
              <a:t>Matter is an application layer standard that aims to simplify and unify the connected home experience.</a:t>
            </a:r>
            <a:endParaRPr lang="en-IN" sz="1800" b="1" dirty="0">
              <a:latin typeface="Raleway"/>
              <a:sym typeface="Raleway"/>
            </a:endParaRPr>
          </a:p>
        </p:txBody>
      </p:sp>
      <p:pic>
        <p:nvPicPr>
          <p:cNvPr id="1026" name="Picture 2" descr="Smart Home’s Biggest Problem Might Get Better. Here’s What You Need to ...">
            <a:extLst>
              <a:ext uri="{FF2B5EF4-FFF2-40B4-BE49-F238E27FC236}">
                <a16:creationId xmlns:a16="http://schemas.microsoft.com/office/drawing/2014/main" id="{EF4D0EA6-995D-2329-3E39-AB7C0087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5" y="1471116"/>
            <a:ext cx="3066317" cy="20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E04D-ACC3-FC71-D576-5CC71359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8" y="163759"/>
            <a:ext cx="7886700" cy="994172"/>
          </a:xfrm>
        </p:spPr>
        <p:txBody>
          <a:bodyPr/>
          <a:lstStyle/>
          <a:p>
            <a:r>
              <a:rPr lang="en-IN" dirty="0"/>
              <a:t>Key Differentiating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AF25-D268-C4BB-09A8-E8164F3B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1119" y="1271446"/>
            <a:ext cx="5476842" cy="3263504"/>
          </a:xfrm>
        </p:spPr>
        <p:txBody>
          <a:bodyPr>
            <a:normAutofit/>
          </a:bodyPr>
          <a:lstStyle/>
          <a:p>
            <a:r>
              <a:rPr lang="en-IN" sz="1500" dirty="0"/>
              <a:t>IP-Based Networking</a:t>
            </a:r>
          </a:p>
          <a:p>
            <a:r>
              <a:rPr lang="en-IN" sz="1500" dirty="0"/>
              <a:t>Developer-friendly – Open Source &amp; Community-driven</a:t>
            </a:r>
          </a:p>
          <a:p>
            <a:r>
              <a:rPr lang="en-IN" sz="1500" dirty="0"/>
              <a:t>Simplified Setup and Commissioning – BLE, NFC &amp; QR</a:t>
            </a:r>
          </a:p>
          <a:p>
            <a:r>
              <a:rPr lang="en-IN" sz="1500" dirty="0"/>
              <a:t>Security – DCL (Distributed Compliance Ledger)</a:t>
            </a:r>
          </a:p>
          <a:p>
            <a:r>
              <a:rPr lang="en-IN" sz="1500" dirty="0"/>
              <a:t>Multi-Admin</a:t>
            </a:r>
          </a:p>
          <a:p>
            <a:r>
              <a:rPr lang="en-IN" sz="1500" dirty="0"/>
              <a:t>Local Communication</a:t>
            </a:r>
          </a:p>
          <a:p>
            <a:r>
              <a:rPr lang="en-IN" sz="1500" dirty="0"/>
              <a:t>Federated – No single point of failure</a:t>
            </a:r>
          </a:p>
          <a:p>
            <a:r>
              <a:rPr lang="en-IN" sz="1500" dirty="0"/>
              <a:t>Matter + Thread + 802.15.4 is an excellent stack for Low-power, Low-cost Sleepy End Devices</a:t>
            </a:r>
          </a:p>
          <a:p>
            <a:r>
              <a:rPr lang="en-IN" sz="1500" dirty="0"/>
              <a:t>Support for Legacy devices via Matter Bridges</a:t>
            </a:r>
          </a:p>
        </p:txBody>
      </p:sp>
      <p:sp>
        <p:nvSpPr>
          <p:cNvPr id="5" name="AutoShape 4" descr="A sleek, modern illustration of the Matter Protocol in a technical setting. The image features interconnected smart home devices such as lights, thermostats, and security cameras, all linked together by a central hub. The connections between devices are represented by glowing lines or arrows, indicating seamless communication. The central hub is depicted as a futuristic, tech-savvy device. The background is a gradient of light blue to dark blue, giving a professional and technical feel. The Matter Protocol logo is prominently displayed in the corner. The overall style is clean and minimalist, suitable for a technical slide.">
            <a:extLst>
              <a:ext uri="{FF2B5EF4-FFF2-40B4-BE49-F238E27FC236}">
                <a16:creationId xmlns:a16="http://schemas.microsoft.com/office/drawing/2014/main" id="{288243BA-DF6E-5149-D49A-47BE21B1D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B3A38-CF80-9391-0414-4968799AF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89" y="0"/>
            <a:ext cx="37430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DBACF4-17B1-BFC4-2718-DB1EF63D4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95" y="2894878"/>
            <a:ext cx="5276805" cy="21792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EB988-94B2-90D1-B4B6-87525B6A9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2" y="0"/>
            <a:ext cx="3986198" cy="2973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F93B5-6734-B94B-9E48-CDF73B4AD891}"/>
              </a:ext>
            </a:extLst>
          </p:cNvPr>
          <p:cNvSpPr txBox="1"/>
          <p:nvPr/>
        </p:nvSpPr>
        <p:spPr>
          <a:xfrm>
            <a:off x="0" y="3966019"/>
            <a:ext cx="398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/>
              <a:t>Wide support by IoT SoC players and other entities in the developer ecosystem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B2107-6F8D-A978-80B6-3988EF148DCE}"/>
              </a:ext>
            </a:extLst>
          </p:cNvPr>
          <p:cNvSpPr txBox="1"/>
          <p:nvPr/>
        </p:nvSpPr>
        <p:spPr>
          <a:xfrm>
            <a:off x="3753663" y="377340"/>
            <a:ext cx="398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/>
              <a:t>Strong and growing set of Products and Ecosystems  </a:t>
            </a:r>
          </a:p>
        </p:txBody>
      </p:sp>
    </p:spTree>
    <p:extLst>
      <p:ext uri="{BB962C8B-B14F-4D97-AF65-F5344CB8AC3E}">
        <p14:creationId xmlns:p14="http://schemas.microsoft.com/office/powerpoint/2010/main" val="405805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3438-71A3-41F1-693F-785E00EC3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89B490-C391-E1C9-BF60-0267B949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0" y="423803"/>
            <a:ext cx="8745341" cy="44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A472679-3B9D-FC48-79A1-FFBC6E9E5887}"/>
              </a:ext>
            </a:extLst>
          </p:cNvPr>
          <p:cNvSpPr/>
          <p:nvPr/>
        </p:nvSpPr>
        <p:spPr>
          <a:xfrm>
            <a:off x="2743199" y="1996633"/>
            <a:ext cx="1743389" cy="2873023"/>
          </a:xfrm>
          <a:prstGeom prst="ellipse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FC15CD-BFE6-CA13-889F-DD801CEEFC91}"/>
              </a:ext>
            </a:extLst>
          </p:cNvPr>
          <p:cNvSpPr/>
          <p:nvPr/>
        </p:nvSpPr>
        <p:spPr>
          <a:xfrm>
            <a:off x="4849607" y="1996633"/>
            <a:ext cx="1743389" cy="2873022"/>
          </a:xfrm>
          <a:prstGeom prst="ellipse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1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E37B7-CFEF-7358-C480-EA7164AC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56" y="1"/>
            <a:ext cx="5340538" cy="4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20EF-517A-91FE-3A76-95D7AD28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Matter Releases: Feature Progression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80B415-0B87-5807-5DB5-A4AADD64E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817528"/>
              </p:ext>
            </p:extLst>
          </p:nvPr>
        </p:nvGraphicFramePr>
        <p:xfrm>
          <a:off x="311700" y="1265893"/>
          <a:ext cx="8797630" cy="3411036"/>
        </p:xfrm>
        <a:graphic>
          <a:graphicData uri="http://schemas.openxmlformats.org/drawingml/2006/table">
            <a:tbl>
              <a:tblPr/>
              <a:tblGrid>
                <a:gridCol w="1478097">
                  <a:extLst>
                    <a:ext uri="{9D8B030D-6E8A-4147-A177-3AD203B41FA5}">
                      <a16:colId xmlns:a16="http://schemas.microsoft.com/office/drawing/2014/main" val="3314487536"/>
                    </a:ext>
                  </a:extLst>
                </a:gridCol>
                <a:gridCol w="1482108">
                  <a:extLst>
                    <a:ext uri="{9D8B030D-6E8A-4147-A177-3AD203B41FA5}">
                      <a16:colId xmlns:a16="http://schemas.microsoft.com/office/drawing/2014/main" val="3246935954"/>
                    </a:ext>
                  </a:extLst>
                </a:gridCol>
                <a:gridCol w="1408436">
                  <a:extLst>
                    <a:ext uri="{9D8B030D-6E8A-4147-A177-3AD203B41FA5}">
                      <a16:colId xmlns:a16="http://schemas.microsoft.com/office/drawing/2014/main" val="978275236"/>
                    </a:ext>
                  </a:extLst>
                </a:gridCol>
                <a:gridCol w="1590450">
                  <a:extLst>
                    <a:ext uri="{9D8B030D-6E8A-4147-A177-3AD203B41FA5}">
                      <a16:colId xmlns:a16="http://schemas.microsoft.com/office/drawing/2014/main" val="2075508138"/>
                    </a:ext>
                  </a:extLst>
                </a:gridCol>
                <a:gridCol w="1343431">
                  <a:extLst>
                    <a:ext uri="{9D8B030D-6E8A-4147-A177-3AD203B41FA5}">
                      <a16:colId xmlns:a16="http://schemas.microsoft.com/office/drawing/2014/main" val="1920836943"/>
                    </a:ext>
                  </a:extLst>
                </a:gridCol>
                <a:gridCol w="1495108">
                  <a:extLst>
                    <a:ext uri="{9D8B030D-6E8A-4147-A177-3AD203B41FA5}">
                      <a16:colId xmlns:a16="http://schemas.microsoft.com/office/drawing/2014/main" val="736576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1.0 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(Oct 2022)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1.1 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(May 2023)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1.2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(Oct 2023)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1.3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(May 2024)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1.4 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(Nov 2024)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1.4.1 </a:t>
                      </a:r>
                      <a:b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(May 2025)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89443"/>
                  </a:ext>
                </a:extLst>
              </a:tr>
              <a:tr h="39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release with core device support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improvements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appearance and semantic tags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and power reporting clusters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Enhanced Multi-Admin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Enhanced Setup Flow (ESF)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699"/>
                  </a:ext>
                </a:extLst>
              </a:tr>
              <a:tr h="61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IPv6 networking over Wi-Fi, Thread, Ethernet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support for battery-powered devices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 OTA support for all devices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synchronization improvements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Routers and Access Points (HRAP)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Multi-Device Setup QR Code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425843"/>
                  </a:ext>
                </a:extLst>
              </a:tr>
              <a:tr h="65626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Multi-admin control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lifecycle management enhancements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fabrics per device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Standardized schedules and scenes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Expanded Energy Management (solar, batteries)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NFC Tap-to-Pair Onboarding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43940"/>
                  </a:ext>
                </a:extLst>
              </a:tr>
              <a:tr h="514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Secure onboarding with QR codes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 fixes and tooling enhancements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Structured data model improvements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 Border Router support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Energy Management and Modes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277183"/>
                  </a:ext>
                </a:extLst>
              </a:tr>
              <a:tr h="514455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Over-the-air (OTA) updates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retry improvements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source and quality reporting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Diagnostics and logging improvements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Idle Time (LIT) for better battery life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22662"/>
                  </a:ext>
                </a:extLst>
              </a:tr>
              <a:tr h="264048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 and interoperability testing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 scenes integration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Expanded commissioning flows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94" marR="2994" marT="2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34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80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6CAD8-1DD7-6249-14ED-95488A11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F8A0-0E8B-3E7D-63C2-AB481F88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Matter Releases: Device Types Supported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B935FF-B746-329F-DD7F-B0268EF46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697301"/>
              </p:ext>
            </p:extLst>
          </p:nvPr>
        </p:nvGraphicFramePr>
        <p:xfrm>
          <a:off x="143010" y="1265893"/>
          <a:ext cx="8966321" cy="2659517"/>
        </p:xfrm>
        <a:graphic>
          <a:graphicData uri="http://schemas.openxmlformats.org/drawingml/2006/table">
            <a:tbl>
              <a:tblPr/>
              <a:tblGrid>
                <a:gridCol w="1629453">
                  <a:extLst>
                    <a:ext uri="{9D8B030D-6E8A-4147-A177-3AD203B41FA5}">
                      <a16:colId xmlns:a16="http://schemas.microsoft.com/office/drawing/2014/main" val="3314487536"/>
                    </a:ext>
                  </a:extLst>
                </a:gridCol>
                <a:gridCol w="1178752">
                  <a:extLst>
                    <a:ext uri="{9D8B030D-6E8A-4147-A177-3AD203B41FA5}">
                      <a16:colId xmlns:a16="http://schemas.microsoft.com/office/drawing/2014/main" val="3246935954"/>
                    </a:ext>
                  </a:extLst>
                </a:gridCol>
                <a:gridCol w="1644203">
                  <a:extLst>
                    <a:ext uri="{9D8B030D-6E8A-4147-A177-3AD203B41FA5}">
                      <a16:colId xmlns:a16="http://schemas.microsoft.com/office/drawing/2014/main" val="978275236"/>
                    </a:ext>
                  </a:extLst>
                </a:gridCol>
                <a:gridCol w="1502027">
                  <a:extLst>
                    <a:ext uri="{9D8B030D-6E8A-4147-A177-3AD203B41FA5}">
                      <a16:colId xmlns:a16="http://schemas.microsoft.com/office/drawing/2014/main" val="2075508138"/>
                    </a:ext>
                  </a:extLst>
                </a:gridCol>
                <a:gridCol w="1711791">
                  <a:extLst>
                    <a:ext uri="{9D8B030D-6E8A-4147-A177-3AD203B41FA5}">
                      <a16:colId xmlns:a16="http://schemas.microsoft.com/office/drawing/2014/main" val="1920836943"/>
                    </a:ext>
                  </a:extLst>
                </a:gridCol>
                <a:gridCol w="1300095">
                  <a:extLst>
                    <a:ext uri="{9D8B030D-6E8A-4147-A177-3AD203B41FA5}">
                      <a16:colId xmlns:a16="http://schemas.microsoft.com/office/drawing/2014/main" val="736576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1.0 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(Oct 2022)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1.1 </a:t>
                      </a:r>
                      <a:b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(May 2023)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1.2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(Oct 2023)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1.3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(May 2024)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1.4 </a:t>
                      </a:r>
                      <a:b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(Nov 2024)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Matter 1.4.1 </a:t>
                      </a:r>
                      <a:b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(May 2025)</a:t>
                      </a:r>
                    </a:p>
                  </a:txBody>
                  <a:tcPr marL="2994" marR="2994" marT="2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89443"/>
                  </a:ext>
                </a:extLst>
              </a:tr>
              <a:tr h="394787">
                <a:tc>
                  <a:txBody>
                    <a:bodyPr/>
                    <a:lstStyle/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 bulbs and fixtures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plugs and outlets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switches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thermostats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 controllers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Door locks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coverings (blinds/shades)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Garage door controllers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Motion and contact sensors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devices (TVs, streaming video players)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new device types added; improvements to battery-powered devices and commissioning experience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Refrigerators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Room air conditioners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Dishwashers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Laundry washers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Robotic vacuums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Smoke and CO alarms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Air quality sensors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Air purifiers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Fans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Water heaters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Water softeners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EV chargers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Energy management systems (Energy reporting, load control)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Scenes and schedules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Thread Border Routers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Solar panels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Batteries (Battery Energy Storage Systems)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Heat pumps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Mounted On/Off and Dimmable Load Controls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Home Routers and Access Points (HRAP)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new device types; introduced Enhanced Setup Flow (ESF), Multi-Device Setup QR Code, and NFC onboarding for improved device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33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D230-9847-3075-7942-AD499DDB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Last Year – Matter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3B14-094C-F198-BFE5-9524DC48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7" y="1096582"/>
            <a:ext cx="8591341" cy="7392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46050" indent="0">
              <a:buNone/>
            </a:pPr>
            <a:r>
              <a:rPr lang="en-IN" sz="1600" b="1" dirty="0"/>
              <a:t>Matter 1.4</a:t>
            </a:r>
          </a:p>
          <a:p>
            <a:pPr marL="146050" indent="0">
              <a:buNone/>
            </a:pPr>
            <a:endParaRPr lang="en-IN" sz="1600" b="1" dirty="0"/>
          </a:p>
          <a:p>
            <a:pPr marL="146050" indent="0">
              <a:buNone/>
            </a:pPr>
            <a:endParaRPr lang="en-IN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359E4-4572-82EF-EB68-4538AA41F86A}"/>
              </a:ext>
            </a:extLst>
          </p:cNvPr>
          <p:cNvSpPr txBox="1"/>
          <p:nvPr/>
        </p:nvSpPr>
        <p:spPr>
          <a:xfrm>
            <a:off x="1829284" y="1059278"/>
            <a:ext cx="67876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100" dirty="0"/>
              <a:t>Enhanced Multi-admin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100" dirty="0"/>
              <a:t>Expanded Device Support – Energy Management, Heat Pumps, Batteries,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100" dirty="0"/>
              <a:t>HRAP – Home Routers and Access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100" dirty="0"/>
              <a:t>Optimizations for Battery Performance (Sleepy End Devices)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1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7FFF5-D053-0410-F569-DA6C06D03135}"/>
              </a:ext>
            </a:extLst>
          </p:cNvPr>
          <p:cNvGrpSpPr/>
          <p:nvPr/>
        </p:nvGrpSpPr>
        <p:grpSpPr>
          <a:xfrm>
            <a:off x="492367" y="2693037"/>
            <a:ext cx="8591341" cy="668563"/>
            <a:chOff x="492367" y="2693037"/>
            <a:chExt cx="8591341" cy="668563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971AA5DE-0512-2C11-10B3-21FA7E0E81DD}"/>
                </a:ext>
              </a:extLst>
            </p:cNvPr>
            <p:cNvSpPr txBox="1">
              <a:spLocks/>
            </p:cNvSpPr>
            <p:nvPr/>
          </p:nvSpPr>
          <p:spPr>
            <a:xfrm>
              <a:off x="492367" y="2693037"/>
              <a:ext cx="8591341" cy="6685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Lato"/>
                <a:buChar char="●"/>
                <a:defRPr sz="13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46050" indent="0">
                <a:buFont typeface="Lato"/>
                <a:buNone/>
              </a:pPr>
              <a:r>
                <a:rPr lang="en-IN" sz="1600" b="1" dirty="0"/>
                <a:t>Thread 1.4</a:t>
              </a:r>
            </a:p>
            <a:p>
              <a:pPr marL="146050" indent="0">
                <a:buFont typeface="Lato"/>
                <a:buNone/>
              </a:pPr>
              <a:endParaRPr lang="en-IN" sz="1600" b="1" dirty="0"/>
            </a:p>
            <a:p>
              <a:pPr marL="146050" indent="0">
                <a:buFont typeface="Lato"/>
                <a:buNone/>
              </a:pPr>
              <a:endParaRPr lang="en-IN" sz="16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04C14B-3A3B-E110-8A4B-E90A904E74FC}"/>
                </a:ext>
              </a:extLst>
            </p:cNvPr>
            <p:cNvSpPr txBox="1"/>
            <p:nvPr/>
          </p:nvSpPr>
          <p:spPr>
            <a:xfrm>
              <a:off x="1829285" y="2693037"/>
              <a:ext cx="67876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Thread Border Router Interoperability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Enhanced Commissioning and Credential Sharing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Improved Network Diagnostics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BF18F5-AAE9-68B2-42EE-80C95055D7F5}"/>
              </a:ext>
            </a:extLst>
          </p:cNvPr>
          <p:cNvGrpSpPr/>
          <p:nvPr/>
        </p:nvGrpSpPr>
        <p:grpSpPr>
          <a:xfrm>
            <a:off x="492367" y="3440457"/>
            <a:ext cx="8591341" cy="786107"/>
            <a:chOff x="492367" y="3440457"/>
            <a:chExt cx="8591341" cy="786107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B79E4CD-6142-6280-23E2-C33FE44076E6}"/>
                </a:ext>
              </a:extLst>
            </p:cNvPr>
            <p:cNvSpPr txBox="1">
              <a:spLocks/>
            </p:cNvSpPr>
            <p:nvPr/>
          </p:nvSpPr>
          <p:spPr>
            <a:xfrm>
              <a:off x="492367" y="3440457"/>
              <a:ext cx="8591341" cy="786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Lato"/>
                <a:buChar char="●"/>
                <a:defRPr sz="13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46050" indent="0">
                <a:buFont typeface="Lato"/>
                <a:buNone/>
              </a:pPr>
              <a:r>
                <a:rPr lang="en-IN" sz="1600" b="1" dirty="0"/>
                <a:t>Smartphone</a:t>
              </a:r>
            </a:p>
            <a:p>
              <a:pPr marL="146050" indent="0">
                <a:buFont typeface="Lato"/>
                <a:buNone/>
              </a:pPr>
              <a:r>
                <a:rPr lang="en-IN" sz="1600" b="1" dirty="0"/>
                <a:t>Support</a:t>
              </a:r>
            </a:p>
            <a:p>
              <a:pPr marL="146050" indent="0">
                <a:buFont typeface="Lato"/>
                <a:buNone/>
              </a:pPr>
              <a:endParaRPr lang="en-IN" sz="1600" b="1" dirty="0"/>
            </a:p>
            <a:p>
              <a:pPr marL="146050" indent="0">
                <a:buFont typeface="Lato"/>
                <a:buNone/>
              </a:pPr>
              <a:endParaRPr lang="en-IN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852130-9625-B54C-632D-D9500B07748F}"/>
                </a:ext>
              </a:extLst>
            </p:cNvPr>
            <p:cNvSpPr txBox="1"/>
            <p:nvPr/>
          </p:nvSpPr>
          <p:spPr>
            <a:xfrm>
              <a:off x="1801380" y="3533428"/>
              <a:ext cx="67876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Android 15 – Supports Thread Support, Border router functionality (‘Use Thread’ toggle)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iOS 18 – Expands support for Matter, Thread accessories and Thread border routers.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N" sz="11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45A12-D933-BCB1-BB56-B70326EF1860}"/>
              </a:ext>
            </a:extLst>
          </p:cNvPr>
          <p:cNvGrpSpPr/>
          <p:nvPr/>
        </p:nvGrpSpPr>
        <p:grpSpPr>
          <a:xfrm>
            <a:off x="492367" y="4305421"/>
            <a:ext cx="8591341" cy="786107"/>
            <a:chOff x="492367" y="4305421"/>
            <a:chExt cx="8591341" cy="786107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8A889796-A7E8-BC21-6361-CC0BB52534F2}"/>
                </a:ext>
              </a:extLst>
            </p:cNvPr>
            <p:cNvSpPr txBox="1">
              <a:spLocks/>
            </p:cNvSpPr>
            <p:nvPr/>
          </p:nvSpPr>
          <p:spPr>
            <a:xfrm>
              <a:off x="492367" y="4305421"/>
              <a:ext cx="8591341" cy="786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Lato"/>
                <a:buChar char="●"/>
                <a:defRPr sz="13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46050" indent="0">
                <a:buFont typeface="Lato"/>
                <a:buNone/>
              </a:pPr>
              <a:r>
                <a:rPr lang="en-IN" sz="1600" b="1" dirty="0"/>
                <a:t>Product</a:t>
              </a:r>
            </a:p>
            <a:p>
              <a:pPr marL="146050" indent="0">
                <a:buFont typeface="Lato"/>
                <a:buNone/>
              </a:pPr>
              <a:r>
                <a:rPr lang="en-IN" sz="1600" b="1" dirty="0"/>
                <a:t>Launches</a:t>
              </a:r>
            </a:p>
            <a:p>
              <a:pPr marL="146050" indent="0">
                <a:buFont typeface="Lato"/>
                <a:buNone/>
              </a:pPr>
              <a:endParaRPr lang="en-IN" sz="1600" b="1" dirty="0"/>
            </a:p>
            <a:p>
              <a:pPr marL="146050" indent="0">
                <a:buFont typeface="Lato"/>
                <a:buNone/>
              </a:pPr>
              <a:endParaRPr lang="en-IN" sz="16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AD6986-1DC4-69B6-66CF-342BB73A1C09}"/>
                </a:ext>
              </a:extLst>
            </p:cNvPr>
            <p:cNvSpPr txBox="1"/>
            <p:nvPr/>
          </p:nvSpPr>
          <p:spPr>
            <a:xfrm>
              <a:off x="1801380" y="4398392"/>
              <a:ext cx="6787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Expansion of Product Portfolios of Major Ecosystems (Amazon, Google, Samsung etc)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New Entrants: </a:t>
              </a:r>
              <a:r>
                <a:rPr lang="en-IN" sz="1100" dirty="0" err="1"/>
                <a:t>Nanoleaf</a:t>
              </a:r>
              <a:r>
                <a:rPr lang="en-IN" sz="1100" dirty="0"/>
                <a:t>, </a:t>
              </a:r>
              <a:r>
                <a:rPr lang="en-IN" sz="1100" dirty="0" err="1"/>
                <a:t>Wemo</a:t>
              </a:r>
              <a:r>
                <a:rPr lang="en-IN" sz="1100" dirty="0"/>
                <a:t>, </a:t>
              </a:r>
              <a:r>
                <a:rPr lang="en-IN" sz="1100" dirty="0" err="1"/>
                <a:t>Aqara</a:t>
              </a:r>
              <a:r>
                <a:rPr lang="en-IN" sz="1100" dirty="0"/>
                <a:t>, Yale.. Lots more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800AA5-68DA-E348-D7D7-33ED32A026A7}"/>
              </a:ext>
            </a:extLst>
          </p:cNvPr>
          <p:cNvGrpSpPr/>
          <p:nvPr/>
        </p:nvGrpSpPr>
        <p:grpSpPr>
          <a:xfrm>
            <a:off x="492367" y="1914652"/>
            <a:ext cx="8591341" cy="697661"/>
            <a:chOff x="492367" y="1914652"/>
            <a:chExt cx="8591341" cy="697661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1ED85C2-7CE0-3C5B-82FF-A1BFF2CF1C4C}"/>
                </a:ext>
              </a:extLst>
            </p:cNvPr>
            <p:cNvSpPr txBox="1">
              <a:spLocks/>
            </p:cNvSpPr>
            <p:nvPr/>
          </p:nvSpPr>
          <p:spPr>
            <a:xfrm>
              <a:off x="492367" y="1914652"/>
              <a:ext cx="8591341" cy="697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300"/>
                <a:buFont typeface="Lato"/>
                <a:buChar char="●"/>
                <a:defRPr sz="13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●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Lato"/>
                <a:buChar char="○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1"/>
                </a:buClr>
                <a:buSzPts val="1100"/>
                <a:buFont typeface="Lato"/>
                <a:buChar char="■"/>
                <a:defRPr sz="1100" b="0" i="0" u="none" strike="noStrike" cap="non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46050" indent="0">
                <a:buFont typeface="Lato"/>
                <a:buNone/>
              </a:pPr>
              <a:r>
                <a:rPr lang="en-IN" sz="1600" b="1" dirty="0"/>
                <a:t>Matter 1.4.1</a:t>
              </a:r>
            </a:p>
            <a:p>
              <a:pPr marL="146050" indent="0">
                <a:buFont typeface="Lato"/>
                <a:buNone/>
              </a:pPr>
              <a:endParaRPr lang="en-IN" sz="1600" b="1" dirty="0"/>
            </a:p>
            <a:p>
              <a:pPr marL="146050" indent="0">
                <a:buFont typeface="Lato"/>
                <a:buNone/>
              </a:pPr>
              <a:endParaRPr lang="en-IN" sz="16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3F059F-E1E4-42A1-1B61-E604E8A9D26F}"/>
                </a:ext>
              </a:extLst>
            </p:cNvPr>
            <p:cNvSpPr txBox="1"/>
            <p:nvPr/>
          </p:nvSpPr>
          <p:spPr>
            <a:xfrm>
              <a:off x="1829284" y="1914653"/>
              <a:ext cx="67876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Enhanced Setup Flow (ESF)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Multi-Device Setup QR 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100" dirty="0"/>
                <a:t>NFC Tap-to-Pair Onboarding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8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10933</TotalTime>
  <Words>1023</Words>
  <Application>Microsoft Office PowerPoint</Application>
  <PresentationFormat>On-screen Show (16:9)</PresentationFormat>
  <Paragraphs>148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Raleway</vt:lpstr>
      <vt:lpstr>Calibri</vt:lpstr>
      <vt:lpstr>Lato</vt:lpstr>
      <vt:lpstr>Montserrat</vt:lpstr>
      <vt:lpstr>Montserrat Medium</vt:lpstr>
      <vt:lpstr>Streamline</vt:lpstr>
      <vt:lpstr>WiFi Knowledge Summit - 2025 Matter and WiFi 22nd May 2025</vt:lpstr>
      <vt:lpstr>Matter is currently the primary candidate to address the issue of fragmentation in Smart Homes.</vt:lpstr>
      <vt:lpstr>Key Differentiating Features</vt:lpstr>
      <vt:lpstr>PowerPoint Presentation</vt:lpstr>
      <vt:lpstr>PowerPoint Presentation</vt:lpstr>
      <vt:lpstr>PowerPoint Presentation</vt:lpstr>
      <vt:lpstr>Matter Releases: Feature Progression</vt:lpstr>
      <vt:lpstr>Matter Releases: Device Types Supported</vt:lpstr>
      <vt:lpstr>The Last Year – Matter Ecosystem</vt:lpstr>
      <vt:lpstr>Matter &amp; WiFi: A Powerful Combination</vt:lpstr>
      <vt:lpstr>HRAP – Home Router and Access Points</vt:lpstr>
      <vt:lpstr>Matter Casting &amp; Matter Streaming</vt:lpstr>
      <vt:lpstr>PowerPoint Presentation</vt:lpstr>
      <vt:lpstr>Launch – Matter Meetup @ Atria University</vt:lpstr>
      <vt:lpstr>Thank You</vt:lpstr>
      <vt:lpstr>IoT Progression – From Thing to System-of-Systems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Vijai Simha</dc:creator>
  <cp:lastModifiedBy>Vijai Simha</cp:lastModifiedBy>
  <cp:revision>48</cp:revision>
  <dcterms:modified xsi:type="dcterms:W3CDTF">2025-05-22T09:10:17Z</dcterms:modified>
</cp:coreProperties>
</file>