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30"/>
  </p:notesMasterIdLst>
  <p:sldIdLst>
    <p:sldId id="1583" r:id="rId2"/>
    <p:sldId id="2134806451" r:id="rId3"/>
    <p:sldId id="2134806511" r:id="rId4"/>
    <p:sldId id="2134806244" r:id="rId5"/>
    <p:sldId id="2134806452" r:id="rId6"/>
    <p:sldId id="2134806443" r:id="rId7"/>
    <p:sldId id="1481" r:id="rId8"/>
    <p:sldId id="2134806444" r:id="rId9"/>
    <p:sldId id="2134806445" r:id="rId10"/>
    <p:sldId id="2134806446" r:id="rId11"/>
    <p:sldId id="2134806447" r:id="rId12"/>
    <p:sldId id="2134806512" r:id="rId13"/>
    <p:sldId id="2134806448" r:id="rId14"/>
    <p:sldId id="2134806456" r:id="rId15"/>
    <p:sldId id="2134806249" r:id="rId16"/>
    <p:sldId id="2134806255" r:id="rId17"/>
    <p:sldId id="2134806272" r:id="rId18"/>
    <p:sldId id="2134806455" r:id="rId19"/>
    <p:sldId id="2134806513" r:id="rId20"/>
    <p:sldId id="2134806454" r:id="rId21"/>
    <p:sldId id="2134806245" r:id="rId22"/>
    <p:sldId id="2134806250" r:id="rId23"/>
    <p:sldId id="2134806514" r:id="rId24"/>
    <p:sldId id="2134806510" r:id="rId25"/>
    <p:sldId id="2134806275" r:id="rId26"/>
    <p:sldId id="2134806507" r:id="rId27"/>
    <p:sldId id="2134806509" r:id="rId28"/>
    <p:sldId id="155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41F9C5-D5AE-4F02-9F9A-48DC37920397}" v="2" dt="2026-05-21T05:54:35.1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5"/>
    <p:restoredTop sz="78134"/>
  </p:normalViewPr>
  <p:slideViewPr>
    <p:cSldViewPr snapToGrid="0">
      <p:cViewPr>
        <p:scale>
          <a:sx n="66" d="100"/>
          <a:sy n="66" d="100"/>
        </p:scale>
        <p:origin x="102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5" d="100"/>
        <a:sy n="10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rikanth s" userId="a33fe21f2585357b" providerId="LiveId" clId="{5F7072F2-ED13-4520-B145-3CF80FC3C4A4}"/>
    <pc:docChg chg="custSel delSld modSld">
      <pc:chgData name="srikanth s" userId="a33fe21f2585357b" providerId="LiveId" clId="{5F7072F2-ED13-4520-B145-3CF80FC3C4A4}" dt="2026-05-21T05:54:35.140" v="4" actId="1076"/>
      <pc:docMkLst>
        <pc:docMk/>
      </pc:docMkLst>
      <pc:sldChg chg="del">
        <pc:chgData name="srikanth s" userId="a33fe21f2585357b" providerId="LiveId" clId="{5F7072F2-ED13-4520-B145-3CF80FC3C4A4}" dt="2026-05-21T05:54:09.582" v="0" actId="2696"/>
        <pc:sldMkLst>
          <pc:docMk/>
          <pc:sldMk cId="1056494850" sldId="2134806508"/>
        </pc:sldMkLst>
      </pc:sldChg>
      <pc:sldChg chg="delSp modSp mod">
        <pc:chgData name="srikanth s" userId="a33fe21f2585357b" providerId="LiveId" clId="{5F7072F2-ED13-4520-B145-3CF80FC3C4A4}" dt="2026-05-21T05:54:35.140" v="4" actId="1076"/>
        <pc:sldMkLst>
          <pc:docMk/>
          <pc:sldMk cId="1032526026" sldId="2134806510"/>
        </pc:sldMkLst>
        <pc:spChg chg="mod">
          <ac:chgData name="srikanth s" userId="a33fe21f2585357b" providerId="LiveId" clId="{5F7072F2-ED13-4520-B145-3CF80FC3C4A4}" dt="2026-05-21T05:54:35.140" v="4" actId="1076"/>
          <ac:spMkLst>
            <pc:docMk/>
            <pc:sldMk cId="1032526026" sldId="2134806510"/>
            <ac:spMk id="7" creationId="{EFCEF004-0D0D-EAB2-1DD0-A0AC907C0B64}"/>
          </ac:spMkLst>
        </pc:spChg>
        <pc:spChg chg="mod">
          <ac:chgData name="srikanth s" userId="a33fe21f2585357b" providerId="LiveId" clId="{5F7072F2-ED13-4520-B145-3CF80FC3C4A4}" dt="2026-05-21T05:54:35.140" v="4" actId="1076"/>
          <ac:spMkLst>
            <pc:docMk/>
            <pc:sldMk cId="1032526026" sldId="2134806510"/>
            <ac:spMk id="8" creationId="{CC1C52CA-44AE-9437-F00E-3A761D5AC457}"/>
          </ac:spMkLst>
        </pc:spChg>
        <pc:spChg chg="mod">
          <ac:chgData name="srikanth s" userId="a33fe21f2585357b" providerId="LiveId" clId="{5F7072F2-ED13-4520-B145-3CF80FC3C4A4}" dt="2026-05-21T05:54:35.140" v="4" actId="1076"/>
          <ac:spMkLst>
            <pc:docMk/>
            <pc:sldMk cId="1032526026" sldId="2134806510"/>
            <ac:spMk id="9" creationId="{53596383-CE28-8B9F-4C31-B53E91DEC0D0}"/>
          </ac:spMkLst>
        </pc:spChg>
        <pc:spChg chg="del">
          <ac:chgData name="srikanth s" userId="a33fe21f2585357b" providerId="LiveId" clId="{5F7072F2-ED13-4520-B145-3CF80FC3C4A4}" dt="2026-05-21T05:54:23.793" v="2" actId="478"/>
          <ac:spMkLst>
            <pc:docMk/>
            <pc:sldMk cId="1032526026" sldId="2134806510"/>
            <ac:spMk id="10" creationId="{C7980FF2-2543-94D7-533F-86D5635AABC0}"/>
          </ac:spMkLst>
        </pc:spChg>
        <pc:picChg chg="mod">
          <ac:chgData name="srikanth s" userId="a33fe21f2585357b" providerId="LiveId" clId="{5F7072F2-ED13-4520-B145-3CF80FC3C4A4}" dt="2026-05-21T05:54:35.140" v="4" actId="1076"/>
          <ac:picMkLst>
            <pc:docMk/>
            <pc:sldMk cId="1032526026" sldId="2134806510"/>
            <ac:picMk id="11" creationId="{29FE2073-B36F-F73C-7376-E9CD836C9E57}"/>
          </ac:picMkLst>
        </pc:picChg>
        <pc:picChg chg="mod">
          <ac:chgData name="srikanth s" userId="a33fe21f2585357b" providerId="LiveId" clId="{5F7072F2-ED13-4520-B145-3CF80FC3C4A4}" dt="2026-05-21T05:54:35.140" v="4" actId="1076"/>
          <ac:picMkLst>
            <pc:docMk/>
            <pc:sldMk cId="1032526026" sldId="2134806510"/>
            <ac:picMk id="12" creationId="{6E69C130-F456-699E-CF6B-0F699B1B7A8D}"/>
          </ac:picMkLst>
        </pc:picChg>
        <pc:picChg chg="del">
          <ac:chgData name="srikanth s" userId="a33fe21f2585357b" providerId="LiveId" clId="{5F7072F2-ED13-4520-B145-3CF80FC3C4A4}" dt="2026-05-21T05:54:21.530" v="1" actId="478"/>
          <ac:picMkLst>
            <pc:docMk/>
            <pc:sldMk cId="1032526026" sldId="2134806510"/>
            <ac:picMk id="14" creationId="{6B27E8AC-EAD2-7C52-EC56-53257BAD383F}"/>
          </ac:picMkLst>
        </pc:picChg>
        <pc:picChg chg="mod">
          <ac:chgData name="srikanth s" userId="a33fe21f2585357b" providerId="LiveId" clId="{5F7072F2-ED13-4520-B145-3CF80FC3C4A4}" dt="2026-05-21T05:54:35.140" v="4" actId="1076"/>
          <ac:picMkLst>
            <pc:docMk/>
            <pc:sldMk cId="1032526026" sldId="2134806510"/>
            <ac:picMk id="16386" creationId="{A6D83BA0-F7C2-FD3E-882B-8B34AF48AD8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E0B5A-8B5A-B24C-993A-52A64F9D4D9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80BED-26D7-1F45-A2EF-095AB174A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31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5" algn="l" defTabSz="9142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51" algn="l" defTabSz="9142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77" algn="l" defTabSz="9142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00" algn="l" defTabSz="9142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25" algn="l" defTabSz="9142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51" algn="l" defTabSz="9142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77" algn="l" defTabSz="9142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01" algn="l" defTabSz="9142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rncciew.com/2024/10/13/wi-fi-pcap-with-unifi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rncciew.com/2025/09/02/get-rockstarwifi-wireshark-profile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afety/go?url=https%3A%2F%2Fapp.wlananalyser.com%2F&amp;trk=flagship-messaging-web&amp;messageThreadUrn=urn%3Ali%3AmessagingThread%3A2-YTBhZjRlODgtMWQ3ZC00ZWRiLWExNWEtZjFhNmFjZGNmNTUxXzEwMA%3D%3D&amp;lipi=urn%3Ali%3Apage%3Ad_flagship3_messaging_conversation_detail%3Bmwp1SwOmSSKeO%2BWkhckXsw%3D%3D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uitibits.com/products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Packet captures are incredibly powerful for Wi‑Fi troubleshooting.</a:t>
            </a:r>
            <a:b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capturing is only half the battle—and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analyzing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frame by frame simply doesn’t scale.</a:t>
            </a:r>
          </a:p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Today, I’ll show you different ways to capture and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analyze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Wi‑Fi traffic, so you can quickly find issues without getting lost in the noise.”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80BED-26D7-1F45-A2EF-095AB174AE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04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www.ekahau.com</a:t>
            </a:r>
            <a:r>
              <a:rPr lang="en-US" dirty="0"/>
              <a:t>/watch/product-news-just-go-survey-optimizer-packet-capture-and-more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052E8-B55F-EE45-B6E5-FD31CE321A0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255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www.netally.com</a:t>
            </a:r>
            <a:r>
              <a:rPr lang="en-US" dirty="0"/>
              <a:t>/general/working-with-your-packets/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052E8-B55F-EE45-B6E5-FD31CE321A0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597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www.linkedin.com</a:t>
            </a:r>
            <a:r>
              <a:rPr lang="en-US" dirty="0"/>
              <a:t>/posts/mika-hakala-54894_sidos-microapps-26-packet-capture-app-activity-7424116631267733504-UN25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052E8-B55F-EE45-B6E5-FD31CE321A0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394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1BD67-DCF9-8C85-3716-7731C15CC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8BB95D-F10D-458F-6225-AE1B3F4999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B2F57C-5E21-1B51-7633-261C72FA53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76878-3C74-44CB-ED3A-99E3E6D63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80BED-26D7-1F45-A2EF-095AB174AE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308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EE271-3C9E-6F9B-6359-BB708C377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B6AC97-E7E7-38FC-FFE3-F1261721A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A8329E-5C0E-7D43-0687-AB56ACB6C2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 capture is very powerful — especially because you don’t need extra hardware…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EE38E9-B7D1-BF1E-1E4C-69EF68EAB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80BED-26D7-1F45-A2EF-095AB174AE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23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52595-B1B5-8D90-D179-1D242ADE1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D0A8BC-C595-A99F-42AD-B97F1577C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6C25B1-8738-259B-CBD4-0C9178054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www.ekahau.com</a:t>
            </a:r>
            <a:r>
              <a:rPr lang="en-US" dirty="0"/>
              <a:t>/watch/product-news-just-go-survey-optimizer-packet-capture-and-more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D1763B-5B2D-29F1-DAFA-A320709634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052E8-B55F-EE45-B6E5-FD31CE321A0D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9193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www.ciscolive.com</a:t>
            </a:r>
            <a:r>
              <a:rPr lang="en-US" dirty="0"/>
              <a:t>/c/dam/r/</a:t>
            </a:r>
            <a:r>
              <a:rPr lang="en-US" dirty="0" err="1"/>
              <a:t>ciscolive</a:t>
            </a:r>
            <a:r>
              <a:rPr lang="en-US" dirty="0"/>
              <a:t>/global-event/docs/2025/pdf/BRKEWN-2039.pdf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052E8-B55F-EE45-B6E5-FD31CE321A0D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1460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9DC65-52F8-3691-FFE8-97F25115E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74F67C-181F-EB16-D939-51B4D77B31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456FDD-FBCF-8BBE-37B5-DCBCDDCB09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https://mrncciew.com/2024/10/16/wi-fi-</a:t>
            </a:r>
            <a:r>
              <a:rPr lang="en-US" dirty="0" err="1"/>
              <a:t>pcap</a:t>
            </a:r>
            <a:r>
              <a:rPr lang="en-US" dirty="0"/>
              <a:t>-with-mist/</a:t>
            </a:r>
          </a:p>
          <a:p>
            <a:pPr marL="0" marR="0" lvl="0" indent="0" algn="l" defTabSz="914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i="1" dirty="0">
                <a:hlinkClick r:id="rId3"/>
              </a:rPr>
              <a:t>https://mrncciew.com/2024/10/13/wi-fi-pcap-with-unifi/</a:t>
            </a:r>
            <a:endParaRPr lang="en-AU" sz="1200" i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9A007-438F-9F68-EDFD-27389A2BF9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052E8-B55F-EE45-B6E5-FD31CE321A0D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7687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6232D-975A-7D31-DD78-89F3EC925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8FAEAA-2B15-6F70-4A11-B97881515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059F42-DAAE-1B5F-D70E-21B9BBDC4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A9AB9-DDC7-B627-655A-2D2AC6D6AA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80BED-26D7-1F45-A2EF-095AB174AE7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508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hlinkClick r:id="rId3"/>
              </a:rPr>
              <a:t>https://mrncciew.com/2025/09/02/get-rockstarwifi-wireshark-profile/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80BED-26D7-1F45-A2EF-095AB174AE7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00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9BD15-6D5C-2E52-53A0-D16632C5E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A4F435-26EA-630D-FCA2-7B9F8D0DB9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87600E-C545-E4DD-43F2-8E59830118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I’m Rasika Nayanajith—Wireless Instructor, Content Developer, and Principal Consultant at MRN Networks… and I spend a lot of my time working with Wi‑Fi troubleshooting and analysis.</a:t>
            </a:r>
          </a:p>
          <a:p>
            <a:pPr marL="0" marR="0" lvl="0" indent="0" algn="l" defTabSz="914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was lucky to receive the WLPC 2026 Best Content Contribution Award—so if you were one of the people who voted, thank you… it really means a lot.</a:t>
            </a:r>
          </a:p>
          <a:p>
            <a:endParaRPr lang="en-AU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0FE10-3178-CA6C-7B05-355FE98509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052E8-B55F-EE45-B6E5-FD31CE321A0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011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https://mrncciew.com/2022/08/09/cisco-</a:t>
            </a:r>
            <a:r>
              <a:rPr lang="en-US" dirty="0" err="1"/>
              <a:t>wifi</a:t>
            </a:r>
            <a:r>
              <a:rPr lang="en-US" dirty="0"/>
              <a:t>-hawk/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052E8-B55F-EE45-B6E5-FD31CE321A0D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2622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078EC-34B6-D55C-6E2E-BB2FCE57E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72E5C5-F3BA-421A-0342-915FB3294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C8EBC4-3AAF-C888-0DC4-8DBF299BDA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  <a:hlinkClick r:id="rId3"/>
              </a:rPr>
              <a:t>app.wlananalyser.com</a:t>
            </a:r>
            <a:endParaRPr lang="en-AU" sz="1200" b="1" i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r>
              <a:rPr lang="en-US" dirty="0"/>
              <a:t>https://</a:t>
            </a:r>
            <a:r>
              <a:rPr lang="en-US" dirty="0" err="1"/>
              <a:t>shankarwifi.com</a:t>
            </a:r>
            <a:r>
              <a:rPr lang="en-US" dirty="0"/>
              <a:t>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98CF6-1B47-423C-E7D8-8584078877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052E8-B55F-EE45-B6E5-FD31CE321A0D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487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B887B-CED0-A744-A4E6-23B81E48C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D2BE36-7D62-249A-177F-C5B04C8B5A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58507C-0A8E-7C1C-6868-7AD97A2109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dirty="0"/>
              <a:t>https://</a:t>
            </a:r>
            <a:r>
              <a:rPr lang="en-AU" sz="1200" dirty="0" err="1"/>
              <a:t>ieeexplore.ieee.org</a:t>
            </a:r>
            <a:r>
              <a:rPr lang="en-AU" sz="1200" dirty="0"/>
              <a:t>/browse/standards/get-program/page/</a:t>
            </a:r>
            <a:r>
              <a:rPr lang="en-AU" sz="1200" dirty="0" err="1"/>
              <a:t>series?id</a:t>
            </a:r>
            <a:r>
              <a:rPr lang="en-AU" sz="1200" dirty="0"/>
              <a:t>=68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23991-5B28-AFAF-9296-CD1186B154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052E8-B55F-EE45-B6E5-FD31CE321A0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288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https://mrncciew.com/2025/11/05/mastering-wi-fi-packet-captures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80BED-26D7-1F45-A2EF-095AB174AE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608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80BED-26D7-1F45-A2EF-095AB174AE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4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i="1" dirty="0">
                <a:ea typeface="Lato" panose="020F0502020204030203" pitchFamily="34" charset="0"/>
                <a:cs typeface="Lato" panose="020F0502020204030203" pitchFamily="34" charset="0"/>
                <a:hlinkClick r:id="rId3"/>
              </a:rPr>
              <a:t>https://www.intuitibits.com/products/</a:t>
            </a:r>
            <a:endParaRPr lang="en-AU" sz="1200" i="1" dirty="0"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80BED-26D7-1F45-A2EF-095AB174AE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42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Linux offers the most control and flexibility for Wi‑Fi packet capture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80BED-26D7-1F45-A2EF-095AB174AE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95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Linux gives full control over monitor mode and capture parameters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80BED-26D7-1F45-A2EF-095AB174AE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47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5D1D3-070D-68C2-FD30-76ED02E0B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3C569F-A74B-FD65-FBB8-AC188C69CD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59988E-4575-038B-52AC-F978CA3C8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far we’ve been working with laptops — and we’ve seen their limitations.</a:t>
            </a:r>
          </a:p>
          <a:p>
            <a:pPr fontAlgn="t"/>
            <a:endParaRPr lang="en-A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where professional tools come in — designed specifically for reliable and multi-channel Wi‑Fi capture.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B5293-D337-7FD2-BC6F-79C8AE54F3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80BED-26D7-1F45-A2EF-095AB174AE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3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3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6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3" y="365124"/>
            <a:ext cx="2628900" cy="581183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9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-Content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71502" y="623275"/>
            <a:ext cx="11035145" cy="468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71500" y="1246911"/>
            <a:ext cx="5523707" cy="449498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414299" y="1246912"/>
            <a:ext cx="5192348" cy="4494985"/>
          </a:xfr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en-CA" dirty="0"/>
            </a:lvl1pPr>
          </a:lstStyle>
          <a:p>
            <a:pPr marL="0" lvl="0" indent="0">
              <a:buFontTx/>
              <a:buNone/>
            </a:pPr>
            <a:endParaRPr lang="en-C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7"/>
          </p:nvPr>
        </p:nvSpPr>
        <p:spPr/>
        <p:txBody>
          <a:bodyPr vert="horz" lIns="91440" tIns="45720" rIns="91440" bIns="45720" rtlCol="0" anchor="ctr"/>
          <a:lstStyle>
            <a:lvl1pPr>
              <a:defRPr lang="en-CA" smtClean="0">
                <a:solidFill>
                  <a:schemeClr val="tx1"/>
                </a:solidFill>
                <a:latin typeface="GE Inspira" charset="0"/>
                <a:ea typeface="GE Inspira" charset="0"/>
                <a:cs typeface="GE Inspira" charset="0"/>
              </a:defRPr>
            </a:lvl1pPr>
          </a:lstStyle>
          <a:p>
            <a:fld id="{2BD4C55C-91BA-4AEF-BEB5-575FB73C14D8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Rectangle 8"/>
          <p:cNvSpPr/>
          <p:nvPr userDrawn="1"/>
        </p:nvSpPr>
        <p:spPr>
          <a:xfrm flipV="1">
            <a:off x="0" y="6620477"/>
            <a:ext cx="12192000" cy="246195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 Inspira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68876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6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1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1953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5753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3176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64671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3676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17958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0927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494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290389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670105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97705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452584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957326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43940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94080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45770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07134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3157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627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157356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959438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94663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377163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75419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5D817-EAAB-D963-230E-E123900CB1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AU"/>
              <a:t>[Insert Identifier] | [Insert Report Title]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913891-1190-2E76-69B0-5105883EC1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5603" y="1870255"/>
            <a:ext cx="11500798" cy="4273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DB4505B-36A2-2169-8A08-C541C654FC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‹#›</a:t>
            </a:fld>
            <a:r>
              <a:rPr dirty="0"/>
              <a:t>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6AFA0F-621D-D875-0C28-2D5D4B7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0791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4"/>
            <a:ext cx="51816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6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4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68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5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29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92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74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DB2E8C-17F2-C045-A08A-9A853B0F409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B0CC0B-9E57-AA48-925A-F3BB815E10D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F25C1-1A03-DC12-55D7-B65CC9F521E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11825" y="6642102"/>
            <a:ext cx="796926" cy="153888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2211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662" r:id="rId14"/>
    <p:sldLayoutId id="2147483663" r:id="rId15"/>
    <p:sldLayoutId id="2147483664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  <p:sldLayoutId id="2147483682" r:id="rId32"/>
    <p:sldLayoutId id="2147483683" r:id="rId33"/>
    <p:sldLayoutId id="2147483684" r:id="rId34"/>
    <p:sldLayoutId id="2147483685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6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openxmlformats.org/officeDocument/2006/relationships/hyperlink" Target="https://www.tamos.com/download/main/ca" TargetMode="External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6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openxmlformats.org/officeDocument/2006/relationships/image" Target="../media/image50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hyperlink" Target="https://www.ekahau.com/watch/product-news-just-go-survey-optimizer-packet-capture-and-more" TargetMode="External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tally.com/general/working-with-your-packet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posts/mika-hakala-54894_sidos-microapps-26-packet-capture-app-activity-7424116631267733504-UN25" TargetMode="External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35.png"/><Relationship Id="rId3" Type="http://schemas.openxmlformats.org/officeDocument/2006/relationships/image" Target="../media/image37.jpeg"/><Relationship Id="rId7" Type="http://schemas.openxmlformats.org/officeDocument/2006/relationships/image" Target="../media/image24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openxmlformats.org/officeDocument/2006/relationships/image" Target="../media/image29.png"/><Relationship Id="rId5" Type="http://schemas.openxmlformats.org/officeDocument/2006/relationships/image" Target="../media/image25.gif"/><Relationship Id="rId10" Type="http://schemas.openxmlformats.org/officeDocument/2006/relationships/image" Target="../media/image15.png"/><Relationship Id="rId4" Type="http://schemas.openxmlformats.org/officeDocument/2006/relationships/image" Target="../media/image17.png"/><Relationship Id="rId9" Type="http://schemas.openxmlformats.org/officeDocument/2006/relationships/image" Target="../media/image58.png"/><Relationship Id="rId1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rncciew.com/2018/04/07/Wi-Fi-captures-with-sniffer-mode-ap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25.gi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hyperlink" Target="https://www.ciscolive.com/c/dam/r/ciscolive/global-event/docs/2025/pdf/BRKEWN-2039.pdf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hyperlink" Target="https://mrncciew.com/2024/10/16/wi-fi-pcap-with-mist/" TargetMode="External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hyperlink" Target="https://mrncciew.com/2024/10/13/wi-fi-pcap-with-unifi/" TargetMode="External"/><Relationship Id="rId9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mrncciew.com/2025/09/02/get-rockstarwifi-wireshark-profile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mrncciew.com/2022/08/09/cisco-wifi-hawk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wlananalyser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ieeexplore.ieee.org/browse/standards/get-program/page/series?id=68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gif"/><Relationship Id="rId18" Type="http://schemas.openxmlformats.org/officeDocument/2006/relationships/image" Target="../media/image29.png"/><Relationship Id="rId26" Type="http://schemas.openxmlformats.org/officeDocument/2006/relationships/image" Target="../media/image37.jpeg"/><Relationship Id="rId3" Type="http://schemas.openxmlformats.org/officeDocument/2006/relationships/image" Target="../media/image15.png"/><Relationship Id="rId21" Type="http://schemas.openxmlformats.org/officeDocument/2006/relationships/image" Target="../media/image32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8.jpeg"/><Relationship Id="rId25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6" Type="http://schemas.openxmlformats.org/officeDocument/2006/relationships/hyperlink" Target="https://mrncciew.com/2025/11/05/mastering-wi-fi-packet-captures" TargetMode="External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5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4.jpeg"/><Relationship Id="rId10" Type="http://schemas.openxmlformats.org/officeDocument/2006/relationships/image" Target="../media/image22.png"/><Relationship Id="rId19" Type="http://schemas.openxmlformats.org/officeDocument/2006/relationships/image" Target="../media/image30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Relationship Id="rId14" Type="http://schemas.openxmlformats.org/officeDocument/2006/relationships/image" Target="../media/image26.jpeg"/><Relationship Id="rId22" Type="http://schemas.openxmlformats.org/officeDocument/2006/relationships/image" Target="../media/image33.png"/><Relationship Id="rId27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hyperlink" Target="https://www.intuitibits.com/products/" TargetMode="External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8.png"/><Relationship Id="rId7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5" Type="http://schemas.openxmlformats.org/officeDocument/2006/relationships/image" Target="../media/image48.png"/><Relationship Id="rId4" Type="http://schemas.openxmlformats.org/officeDocument/2006/relationships/image" Target="../media/image31.pn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19BA8-96D2-FB25-61EB-7A41D870D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lines and a wifi symbol&#10;&#10;AI-generated content may be incorrect.">
            <a:extLst>
              <a:ext uri="{FF2B5EF4-FFF2-40B4-BE49-F238E27FC236}">
                <a16:creationId xmlns:a16="http://schemas.microsoft.com/office/drawing/2014/main" id="{83C38C4E-1FBD-88A9-4859-3DBCE7CB8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68300"/>
            <a:ext cx="12192000" cy="72262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02BD8C-CA50-D043-3144-A898F055C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59" y="1499475"/>
            <a:ext cx="9338441" cy="3263025"/>
          </a:xfrm>
          <a:effectLst>
            <a:outerShdw blurRad="50800" dist="50800" dir="5400000" algn="ctr" rotWithShape="0">
              <a:srgbClr val="000000">
                <a:alpha val="84000"/>
              </a:srgbClr>
            </a:outerShdw>
            <a:softEdge rad="0"/>
          </a:effectLst>
        </p:spPr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Mastering  Wi-Fi </a:t>
            </a:r>
            <a:br>
              <a:rPr lang="en-US" sz="8000" b="1" dirty="0">
                <a:solidFill>
                  <a:schemeClr val="bg1"/>
                </a:solidFill>
              </a:rPr>
            </a:br>
            <a:r>
              <a:rPr lang="en-US" sz="8000" b="1" dirty="0">
                <a:solidFill>
                  <a:schemeClr val="bg1"/>
                </a:solidFill>
              </a:rPr>
              <a:t>PCAP Analysis </a:t>
            </a:r>
            <a:br>
              <a:rPr lang="en-US" sz="7200" b="1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Packet Capture &amp; Analysis Techniques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9DC2D3C-C585-1921-E941-106DC11E6135}"/>
              </a:ext>
            </a:extLst>
          </p:cNvPr>
          <p:cNvSpPr/>
          <p:nvPr/>
        </p:nvSpPr>
        <p:spPr>
          <a:xfrm>
            <a:off x="8238096" y="6403352"/>
            <a:ext cx="4144404" cy="322148"/>
          </a:xfrm>
          <a:prstGeom prst="roundRect">
            <a:avLst/>
          </a:prstGeom>
          <a:effectLst>
            <a:outerShdw blurRad="50800" dist="50800" dir="5400000" algn="ctr" rotWithShape="0">
              <a:srgbClr val="000000">
                <a:alpha val="84000"/>
              </a:srgbClr>
            </a:outerShdw>
            <a:softEdge rad="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0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Rasika Nayanajith (@mrncciew)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DD4FB8-538E-4EBD-B450-1E22E112B257}"/>
              </a:ext>
            </a:extLst>
          </p:cNvPr>
          <p:cNvSpPr txBox="1"/>
          <p:nvPr/>
        </p:nvSpPr>
        <p:spPr>
          <a:xfrm>
            <a:off x="1146236" y="743765"/>
            <a:ext cx="646106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D0D8E8"/>
                </a:solidFill>
              </a:rPr>
              <a:t>Every Wi‑Fi problem leaves a trace</a:t>
            </a:r>
          </a:p>
        </p:txBody>
      </p:sp>
    </p:spTree>
    <p:extLst>
      <p:ext uri="{BB962C8B-B14F-4D97-AF65-F5344CB8AC3E}">
        <p14:creationId xmlns:p14="http://schemas.microsoft.com/office/powerpoint/2010/main" val="4041649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29525-A033-9365-7345-677BAEBA2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E4B1768-6F21-1B16-4FEC-96ABFE5FBB67}"/>
              </a:ext>
            </a:extLst>
          </p:cNvPr>
          <p:cNvSpPr txBox="1">
            <a:spLocks/>
          </p:cNvSpPr>
          <p:nvPr/>
        </p:nvSpPr>
        <p:spPr>
          <a:xfrm>
            <a:off x="501794" y="297281"/>
            <a:ext cx="11080606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Wi-Fi PCAP on Windows</a:t>
            </a:r>
          </a:p>
        </p:txBody>
      </p:sp>
      <p:pic>
        <p:nvPicPr>
          <p:cNvPr id="6" name="Picture 5" descr="A white square object with a green light&#10;&#10;Description automatically generated">
            <a:extLst>
              <a:ext uri="{FF2B5EF4-FFF2-40B4-BE49-F238E27FC236}">
                <a16:creationId xmlns:a16="http://schemas.microsoft.com/office/drawing/2014/main" id="{3BCD3F2F-72E4-B297-3392-45FBD6308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146" y="2117176"/>
            <a:ext cx="1901120" cy="1071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 descr="A picture containing text, screenshot&#10;&#10;Description automatically generated">
            <a:extLst>
              <a:ext uri="{FF2B5EF4-FFF2-40B4-BE49-F238E27FC236}">
                <a16:creationId xmlns:a16="http://schemas.microsoft.com/office/drawing/2014/main" id="{04B233B2-94AF-AA28-64ED-90A3DB784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026" y="1339748"/>
            <a:ext cx="1573646" cy="36671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23A2F6-DC6B-529D-2F82-14A8720825BC}"/>
              </a:ext>
            </a:extLst>
          </p:cNvPr>
          <p:cNvCxnSpPr>
            <a:cxnSpLocks/>
          </p:cNvCxnSpPr>
          <p:nvPr/>
        </p:nvCxnSpPr>
        <p:spPr>
          <a:xfrm>
            <a:off x="2168847" y="1569202"/>
            <a:ext cx="0" cy="61853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Freeform: Shape 6">
            <a:extLst>
              <a:ext uri="{FF2B5EF4-FFF2-40B4-BE49-F238E27FC236}">
                <a16:creationId xmlns:a16="http://schemas.microsoft.com/office/drawing/2014/main" id="{A602F1FF-4A0C-817B-F336-4BBE0AE6D698}"/>
              </a:ext>
            </a:extLst>
          </p:cNvPr>
          <p:cNvSpPr/>
          <p:nvPr/>
        </p:nvSpPr>
        <p:spPr>
          <a:xfrm rot="1806106">
            <a:off x="2375080" y="3498340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Freeform: Shape 6">
            <a:extLst>
              <a:ext uri="{FF2B5EF4-FFF2-40B4-BE49-F238E27FC236}">
                <a16:creationId xmlns:a16="http://schemas.microsoft.com/office/drawing/2014/main" id="{88E36E8E-2593-BA75-A9E4-A3C0F598DF72}"/>
              </a:ext>
            </a:extLst>
          </p:cNvPr>
          <p:cNvSpPr/>
          <p:nvPr/>
        </p:nvSpPr>
        <p:spPr>
          <a:xfrm rot="5400000">
            <a:off x="1932661" y="3511927"/>
            <a:ext cx="628704" cy="132591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Freeform: Shape 6">
            <a:extLst>
              <a:ext uri="{FF2B5EF4-FFF2-40B4-BE49-F238E27FC236}">
                <a16:creationId xmlns:a16="http://schemas.microsoft.com/office/drawing/2014/main" id="{4C5750EF-6BDD-0C47-85ED-B1BA2F76017B}"/>
              </a:ext>
            </a:extLst>
          </p:cNvPr>
          <p:cNvSpPr/>
          <p:nvPr/>
        </p:nvSpPr>
        <p:spPr>
          <a:xfrm rot="20048495">
            <a:off x="928270" y="3464718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08862CC-9253-D530-81D7-DF6F2868023E}"/>
              </a:ext>
            </a:extLst>
          </p:cNvPr>
          <p:cNvSpPr/>
          <p:nvPr/>
        </p:nvSpPr>
        <p:spPr>
          <a:xfrm>
            <a:off x="501794" y="3953547"/>
            <a:ext cx="1016648" cy="275750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mrn-1X [5|6 GHz] </a:t>
            </a:r>
          </a:p>
          <a:p>
            <a:pPr algn="ctr"/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(WPA3-E)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CBD09CB-C6F4-254C-1782-F0D23BFBEF81}"/>
              </a:ext>
            </a:extLst>
          </p:cNvPr>
          <p:cNvSpPr/>
          <p:nvPr/>
        </p:nvSpPr>
        <p:spPr>
          <a:xfrm>
            <a:off x="1468972" y="3949673"/>
            <a:ext cx="1325455" cy="279624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-PSK [2.4|5|6 GHz]  (WPA3-P)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010F96D-FE24-3156-B609-32EF0FB3F3BB}"/>
              </a:ext>
            </a:extLst>
          </p:cNvPr>
          <p:cNvSpPr/>
          <p:nvPr/>
        </p:nvSpPr>
        <p:spPr>
          <a:xfrm>
            <a:off x="2888887" y="3948787"/>
            <a:ext cx="1117763" cy="280515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-Guest [5GHz] (OWE)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E4364B-90D5-03B8-37D5-FB0D91092E7E}"/>
              </a:ext>
            </a:extLst>
          </p:cNvPr>
          <p:cNvSpPr/>
          <p:nvPr/>
        </p:nvSpPr>
        <p:spPr>
          <a:xfrm>
            <a:off x="2575945" y="4428922"/>
            <a:ext cx="1592558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E19AB5C-25AF-880D-01C5-255E67432969}"/>
              </a:ext>
            </a:extLst>
          </p:cNvPr>
          <p:cNvSpPr/>
          <p:nvPr/>
        </p:nvSpPr>
        <p:spPr>
          <a:xfrm>
            <a:off x="2841508" y="5766457"/>
            <a:ext cx="110309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Windows OS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A1DC1582-ECA8-B7E9-1725-4A134E7050BD}"/>
              </a:ext>
            </a:extLst>
          </p:cNvPr>
          <p:cNvSpPr txBox="1">
            <a:spLocks/>
          </p:cNvSpPr>
          <p:nvPr/>
        </p:nvSpPr>
        <p:spPr>
          <a:xfrm>
            <a:off x="5944150" y="557774"/>
            <a:ext cx="5727897" cy="186068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Key limitation</a:t>
            </a:r>
          </a:p>
          <a:p>
            <a:pPr lvl="1">
              <a:buFontTx/>
              <a:buChar char="-"/>
            </a:pPr>
            <a:r>
              <a:rPr lang="en-US" sz="2000" dirty="0"/>
              <a:t>No native </a:t>
            </a:r>
            <a:r>
              <a:rPr lang="en-US" sz="2000" b="1" dirty="0"/>
              <a:t>monitor</a:t>
            </a:r>
            <a:r>
              <a:rPr lang="en-US" sz="2000" dirty="0"/>
              <a:t> mode</a:t>
            </a:r>
          </a:p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How it works</a:t>
            </a:r>
          </a:p>
          <a:p>
            <a:pPr lvl="1">
              <a:buFontTx/>
              <a:buChar char="-"/>
            </a:pPr>
            <a:r>
              <a:rPr lang="en-US" sz="2000" dirty="0"/>
              <a:t>Vendor drivers (</a:t>
            </a:r>
            <a:r>
              <a:rPr lang="en-US" sz="2000" dirty="0" err="1"/>
              <a:t>eg</a:t>
            </a:r>
            <a:r>
              <a:rPr lang="en-US" sz="2000" dirty="0"/>
              <a:t> Tamosoft </a:t>
            </a:r>
            <a:r>
              <a:rPr lang="en-US" sz="2000" b="1" dirty="0"/>
              <a:t>Commview</a:t>
            </a:r>
            <a:r>
              <a:rPr lang="en-US" sz="2000" dirty="0"/>
              <a:t>)</a:t>
            </a:r>
            <a:endParaRPr lang="en-US" sz="2400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959A7BF-982F-D360-A3E4-5C426A892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151" y="2418459"/>
            <a:ext cx="5638250" cy="3734425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72DFE74-CC68-84CE-BDBD-7CDD6123DB15}"/>
              </a:ext>
            </a:extLst>
          </p:cNvPr>
          <p:cNvSpPr txBox="1"/>
          <p:nvPr/>
        </p:nvSpPr>
        <p:spPr>
          <a:xfrm>
            <a:off x="1006088" y="6309326"/>
            <a:ext cx="4699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ea typeface="Lato" panose="020F0502020204030203" pitchFamily="34" charset="0"/>
                <a:cs typeface="Lato" panose="020F0502020204030203" pitchFamily="34" charset="0"/>
                <a:hlinkClick r:id="rId5"/>
              </a:rPr>
              <a:t>https://www.tamos.com/download/main/ca</a:t>
            </a:r>
            <a:endParaRPr lang="en-US" sz="1200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39B27075-2854-23A6-B481-5C665D23F0A4}"/>
              </a:ext>
            </a:extLst>
          </p:cNvPr>
          <p:cNvSpPr txBox="1">
            <a:spLocks/>
          </p:cNvSpPr>
          <p:nvPr/>
        </p:nvSpPr>
        <p:spPr>
          <a:xfrm>
            <a:off x="10999698" y="6364352"/>
            <a:ext cx="672350" cy="256126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2BD4C55C-91BA-4AEF-BEB5-575FB73C14D8}" type="slidenum">
              <a:rPr lang="uk-UA"/>
              <a:pPr>
                <a:spcAft>
                  <a:spcPts val="600"/>
                </a:spcAft>
              </a:pPr>
              <a:t>10</a:t>
            </a:fld>
            <a:endParaRPr lang="uk-UA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9A4CEA9-3404-4D80-1B5F-AAA13EF10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570" y="144178"/>
            <a:ext cx="778478" cy="77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094D7ADC-C2B3-ACE8-56E0-6B5AA2259D00}"/>
              </a:ext>
            </a:extLst>
          </p:cNvPr>
          <p:cNvSpPr/>
          <p:nvPr/>
        </p:nvSpPr>
        <p:spPr>
          <a:xfrm>
            <a:off x="532078" y="5770894"/>
            <a:ext cx="105724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Wi-Fi Client</a:t>
            </a:r>
          </a:p>
        </p:txBody>
      </p:sp>
      <p:pic>
        <p:nvPicPr>
          <p:cNvPr id="27" name="Picture 26" descr="iPad Air - Apple (AU)">
            <a:extLst>
              <a:ext uri="{FF2B5EF4-FFF2-40B4-BE49-F238E27FC236}">
                <a16:creationId xmlns:a16="http://schemas.microsoft.com/office/drawing/2014/main" id="{530EB98F-22EB-FA3B-514F-B89F86078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8" y="4383629"/>
            <a:ext cx="1002360" cy="134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Latitude 15 5540">
            <a:extLst>
              <a:ext uri="{FF2B5EF4-FFF2-40B4-BE49-F238E27FC236}">
                <a16:creationId xmlns:a16="http://schemas.microsoft.com/office/drawing/2014/main" id="{A00F3A9F-ACB9-1CFE-180A-2A2A2BDAF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945" y="4734241"/>
            <a:ext cx="1368657" cy="84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66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2BF39-98CB-C929-3AD2-DEDA43672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08144E7-89EE-520F-2CB1-43E1C5148AF4}"/>
              </a:ext>
            </a:extLst>
          </p:cNvPr>
          <p:cNvSpPr txBox="1">
            <a:spLocks/>
          </p:cNvSpPr>
          <p:nvPr/>
        </p:nvSpPr>
        <p:spPr>
          <a:xfrm>
            <a:off x="215998" y="288875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Remote Wi-Fi PCAP on Windows</a:t>
            </a:r>
          </a:p>
        </p:txBody>
      </p:sp>
      <p:pic>
        <p:nvPicPr>
          <p:cNvPr id="3" name="Picture 2" descr="A white square object with a green light&#10;&#10;Description automatically generated">
            <a:extLst>
              <a:ext uri="{FF2B5EF4-FFF2-40B4-BE49-F238E27FC236}">
                <a16:creationId xmlns:a16="http://schemas.microsoft.com/office/drawing/2014/main" id="{E2B97C16-7E3E-6CF6-07F0-5A79607F8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987" y="2200730"/>
            <a:ext cx="1901120" cy="1071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 descr="A picture containing text, screenshot&#10;&#10;Description automatically generated">
            <a:extLst>
              <a:ext uri="{FF2B5EF4-FFF2-40B4-BE49-F238E27FC236}">
                <a16:creationId xmlns:a16="http://schemas.microsoft.com/office/drawing/2014/main" id="{B7C86B8A-6C60-48A4-A09E-1EE9998E1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540" y="1445500"/>
            <a:ext cx="1573646" cy="366714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7898A3D-A368-D643-860D-213258B2B534}"/>
              </a:ext>
            </a:extLst>
          </p:cNvPr>
          <p:cNvCxnSpPr>
            <a:cxnSpLocks/>
          </p:cNvCxnSpPr>
          <p:nvPr/>
        </p:nvCxnSpPr>
        <p:spPr>
          <a:xfrm>
            <a:off x="2076689" y="1652755"/>
            <a:ext cx="0" cy="61853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Freeform: Shape 6">
            <a:extLst>
              <a:ext uri="{FF2B5EF4-FFF2-40B4-BE49-F238E27FC236}">
                <a16:creationId xmlns:a16="http://schemas.microsoft.com/office/drawing/2014/main" id="{7273947D-6028-0851-86D8-92D25A903DA5}"/>
              </a:ext>
            </a:extLst>
          </p:cNvPr>
          <p:cNvSpPr/>
          <p:nvPr/>
        </p:nvSpPr>
        <p:spPr>
          <a:xfrm rot="1806106">
            <a:off x="2282923" y="3581895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Freeform: Shape 6">
            <a:extLst>
              <a:ext uri="{FF2B5EF4-FFF2-40B4-BE49-F238E27FC236}">
                <a16:creationId xmlns:a16="http://schemas.microsoft.com/office/drawing/2014/main" id="{A9D83D85-7FD0-DBD2-AAC9-8A149A4D421C}"/>
              </a:ext>
            </a:extLst>
          </p:cNvPr>
          <p:cNvSpPr/>
          <p:nvPr/>
        </p:nvSpPr>
        <p:spPr>
          <a:xfrm rot="5400000">
            <a:off x="1840503" y="3595483"/>
            <a:ext cx="628704" cy="132591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Freeform: Shape 6">
            <a:extLst>
              <a:ext uri="{FF2B5EF4-FFF2-40B4-BE49-F238E27FC236}">
                <a16:creationId xmlns:a16="http://schemas.microsoft.com/office/drawing/2014/main" id="{1F3A5B87-62B7-D165-A3ED-5A551DE31733}"/>
              </a:ext>
            </a:extLst>
          </p:cNvPr>
          <p:cNvSpPr/>
          <p:nvPr/>
        </p:nvSpPr>
        <p:spPr>
          <a:xfrm rot="20048495">
            <a:off x="836111" y="3548269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69BE1AD-DC04-2C27-D969-C6668B1D8DBC}"/>
              </a:ext>
            </a:extLst>
          </p:cNvPr>
          <p:cNvSpPr/>
          <p:nvPr/>
        </p:nvSpPr>
        <p:spPr>
          <a:xfrm>
            <a:off x="409636" y="4037102"/>
            <a:ext cx="1016648" cy="275750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mrn-1X [5|6 GHz] </a:t>
            </a:r>
          </a:p>
          <a:p>
            <a:pPr algn="ctr"/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(WPA3-E)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A814581-3786-6766-7F41-32151C9A4F17}"/>
              </a:ext>
            </a:extLst>
          </p:cNvPr>
          <p:cNvSpPr/>
          <p:nvPr/>
        </p:nvSpPr>
        <p:spPr>
          <a:xfrm>
            <a:off x="1376810" y="4033228"/>
            <a:ext cx="1325455" cy="279624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-PSK [2.4|5|6 GHz]  (WPA3-P)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6C756443-3F7C-91D4-7163-88F51722C5E1}"/>
              </a:ext>
            </a:extLst>
          </p:cNvPr>
          <p:cNvSpPr/>
          <p:nvPr/>
        </p:nvSpPr>
        <p:spPr>
          <a:xfrm>
            <a:off x="2796729" y="4032343"/>
            <a:ext cx="1117763" cy="280515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-Guest [5GHz] (OWE)</a:t>
            </a:r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90337709-1246-A1D0-D50E-51A385729881}"/>
              </a:ext>
            </a:extLst>
          </p:cNvPr>
          <p:cNvSpPr txBox="1">
            <a:spLocks/>
          </p:cNvSpPr>
          <p:nvPr/>
        </p:nvSpPr>
        <p:spPr>
          <a:xfrm>
            <a:off x="7442760" y="1453720"/>
            <a:ext cx="4339609" cy="45499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WLANPi as remote capture device with Wireshark</a:t>
            </a: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endParaRPr lang="en-US" dirty="0">
              <a:cs typeface="Arial" panose="020B0604020202020204" pitchFamily="34" charset="0"/>
            </a:endParaRP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Enable </a:t>
            </a:r>
            <a:r>
              <a:rPr lang="en-US" dirty="0" err="1">
                <a:cs typeface="Arial" panose="020B0604020202020204" pitchFamily="34" charset="0"/>
              </a:rPr>
              <a:t>WiFidump</a:t>
            </a:r>
            <a:r>
              <a:rPr lang="en-US" dirty="0">
                <a:cs typeface="Arial" panose="020B0604020202020204" pitchFamily="34" charset="0"/>
              </a:rPr>
              <a:t> when installing </a:t>
            </a:r>
            <a:r>
              <a:rPr lang="en-US" dirty="0" err="1">
                <a:cs typeface="Arial" panose="020B0604020202020204" pitchFamily="34" charset="0"/>
              </a:rPr>
              <a:t>wireshark</a:t>
            </a:r>
            <a:endParaRPr lang="en-US" dirty="0">
              <a:cs typeface="Arial" panose="020B0604020202020204" pitchFamily="34" charset="0"/>
            </a:endParaRP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endParaRPr lang="en-US" dirty="0">
              <a:cs typeface="Arial" panose="020B0604020202020204" pitchFamily="34" charset="0"/>
            </a:endParaRP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Support single channel PCAP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F2A4CD-9429-4A01-50BC-EAC7B1742247}"/>
              </a:ext>
            </a:extLst>
          </p:cNvPr>
          <p:cNvSpPr/>
          <p:nvPr/>
        </p:nvSpPr>
        <p:spPr>
          <a:xfrm>
            <a:off x="4615232" y="1489654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8" name="Picture 18" descr="WLAN Pi M4 — BadgerWiFi">
            <a:extLst>
              <a:ext uri="{FF2B5EF4-FFF2-40B4-BE49-F238E27FC236}">
                <a16:creationId xmlns:a16="http://schemas.microsoft.com/office/drawing/2014/main" id="{9BE11E1F-2BC0-1368-2E5D-A9B7536BE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227" y="2164155"/>
            <a:ext cx="1296844" cy="60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41D99CEC-30CE-6319-A1A4-95B490B30C38}"/>
              </a:ext>
            </a:extLst>
          </p:cNvPr>
          <p:cNvSpPr/>
          <p:nvPr/>
        </p:nvSpPr>
        <p:spPr>
          <a:xfrm>
            <a:off x="4791043" y="2805412"/>
            <a:ext cx="945212" cy="212810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WLAN Pi</a:t>
            </a:r>
          </a:p>
        </p:txBody>
      </p:sp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5FB984B8-3DD8-F5D4-581D-7B84A1059FAB}"/>
              </a:ext>
            </a:extLst>
          </p:cNvPr>
          <p:cNvCxnSpPr>
            <a:cxnSpLocks/>
            <a:stCxn id="38" idx="0"/>
          </p:cNvCxnSpPr>
          <p:nvPr/>
        </p:nvCxnSpPr>
        <p:spPr>
          <a:xfrm rot="16200000" flipV="1">
            <a:off x="3853679" y="754187"/>
            <a:ext cx="541378" cy="2278561"/>
          </a:xfrm>
          <a:prstGeom prst="bentConnector2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01792879-4BDC-F036-2400-BA0AEFD482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4115" y="3539821"/>
            <a:ext cx="3187700" cy="24638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70A805A5-6781-598A-21B4-EE601411551C}"/>
              </a:ext>
            </a:extLst>
          </p:cNvPr>
          <p:cNvSpPr txBox="1">
            <a:spLocks/>
          </p:cNvSpPr>
          <p:nvPr/>
        </p:nvSpPr>
        <p:spPr>
          <a:xfrm>
            <a:off x="10999698" y="6364352"/>
            <a:ext cx="672350" cy="256126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2BD4C55C-91BA-4AEF-BEB5-575FB73C14D8}" type="slidenum">
              <a:rPr lang="uk-UA"/>
              <a:pPr>
                <a:spcAft>
                  <a:spcPts val="600"/>
                </a:spcAft>
              </a:pPr>
              <a:t>11</a:t>
            </a:fld>
            <a:endParaRPr lang="uk-U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52D4A2-93C6-119B-5C83-D01C70F6E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570" y="144178"/>
            <a:ext cx="778478" cy="77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307FEC6-9D38-2D38-1995-40348078BCBC}"/>
              </a:ext>
            </a:extLst>
          </p:cNvPr>
          <p:cNvSpPr/>
          <p:nvPr/>
        </p:nvSpPr>
        <p:spPr>
          <a:xfrm>
            <a:off x="532078" y="5770894"/>
            <a:ext cx="105724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Wi-Fi Client</a:t>
            </a:r>
          </a:p>
        </p:txBody>
      </p:sp>
      <p:pic>
        <p:nvPicPr>
          <p:cNvPr id="13" name="Picture 12" descr="iPad Air - Apple (AU)">
            <a:extLst>
              <a:ext uri="{FF2B5EF4-FFF2-40B4-BE49-F238E27FC236}">
                <a16:creationId xmlns:a16="http://schemas.microsoft.com/office/drawing/2014/main" id="{917FB715-6568-E15D-065C-4951694ED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8" y="4383629"/>
            <a:ext cx="1002360" cy="134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B1E9C0-C8E9-EC15-10BF-31870B73AED1}"/>
              </a:ext>
            </a:extLst>
          </p:cNvPr>
          <p:cNvSpPr/>
          <p:nvPr/>
        </p:nvSpPr>
        <p:spPr>
          <a:xfrm>
            <a:off x="2316432" y="4411538"/>
            <a:ext cx="1592558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358DA99-1A0E-FEFC-2302-678540C099F1}"/>
              </a:ext>
            </a:extLst>
          </p:cNvPr>
          <p:cNvSpPr/>
          <p:nvPr/>
        </p:nvSpPr>
        <p:spPr>
          <a:xfrm>
            <a:off x="2581995" y="5749073"/>
            <a:ext cx="110309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Windows OS</a:t>
            </a:r>
          </a:p>
        </p:txBody>
      </p:sp>
      <p:pic>
        <p:nvPicPr>
          <p:cNvPr id="16" name="Picture 15" descr="Latitude 15 5540">
            <a:extLst>
              <a:ext uri="{FF2B5EF4-FFF2-40B4-BE49-F238E27FC236}">
                <a16:creationId xmlns:a16="http://schemas.microsoft.com/office/drawing/2014/main" id="{DAB92E8D-4F78-D71D-CBF0-56A3CD03F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32" y="4716857"/>
            <a:ext cx="1368657" cy="84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01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532C2-5BD1-BCF5-CD66-D77FAE18D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CF16237-2047-DAE7-374B-F550272165EB}"/>
              </a:ext>
            </a:extLst>
          </p:cNvPr>
          <p:cNvSpPr txBox="1">
            <a:spLocks/>
          </p:cNvSpPr>
          <p:nvPr/>
        </p:nvSpPr>
        <p:spPr>
          <a:xfrm>
            <a:off x="215998" y="288875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Wi-Fi PCAP on Linux</a:t>
            </a:r>
          </a:p>
        </p:txBody>
      </p:sp>
      <p:pic>
        <p:nvPicPr>
          <p:cNvPr id="6" name="Picture 5" descr="A white square object with a green light&#10;&#10;Description automatically generated">
            <a:extLst>
              <a:ext uri="{FF2B5EF4-FFF2-40B4-BE49-F238E27FC236}">
                <a16:creationId xmlns:a16="http://schemas.microsoft.com/office/drawing/2014/main" id="{CEA18225-67A8-E9DC-0F63-2E7E94FCD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193" y="1768110"/>
            <a:ext cx="1901120" cy="1071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 descr="A picture containing text, screenshot&#10;&#10;Description automatically generated">
            <a:extLst>
              <a:ext uri="{FF2B5EF4-FFF2-40B4-BE49-F238E27FC236}">
                <a16:creationId xmlns:a16="http://schemas.microsoft.com/office/drawing/2014/main" id="{CAFEB753-525D-B7F8-49B7-B145348DD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6942" y="958507"/>
            <a:ext cx="1573646" cy="36671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14DFF0-3125-65D2-4BC5-0D45D4F589D8}"/>
              </a:ext>
            </a:extLst>
          </p:cNvPr>
          <p:cNvCxnSpPr>
            <a:cxnSpLocks/>
          </p:cNvCxnSpPr>
          <p:nvPr/>
        </p:nvCxnSpPr>
        <p:spPr>
          <a:xfrm>
            <a:off x="9161895" y="1220135"/>
            <a:ext cx="0" cy="61853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Freeform: Shape 6">
            <a:extLst>
              <a:ext uri="{FF2B5EF4-FFF2-40B4-BE49-F238E27FC236}">
                <a16:creationId xmlns:a16="http://schemas.microsoft.com/office/drawing/2014/main" id="{8D38D0A3-CEDE-4F97-7FF4-CD09A066E150}"/>
              </a:ext>
            </a:extLst>
          </p:cNvPr>
          <p:cNvSpPr/>
          <p:nvPr/>
        </p:nvSpPr>
        <p:spPr>
          <a:xfrm rot="1806106">
            <a:off x="9368129" y="3149275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Freeform: Shape 6">
            <a:extLst>
              <a:ext uri="{FF2B5EF4-FFF2-40B4-BE49-F238E27FC236}">
                <a16:creationId xmlns:a16="http://schemas.microsoft.com/office/drawing/2014/main" id="{D73804AE-D47A-5057-3E4D-9FE56557AC04}"/>
              </a:ext>
            </a:extLst>
          </p:cNvPr>
          <p:cNvSpPr/>
          <p:nvPr/>
        </p:nvSpPr>
        <p:spPr>
          <a:xfrm rot="5400000">
            <a:off x="8925709" y="3162863"/>
            <a:ext cx="628704" cy="132591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Freeform: Shape 6">
            <a:extLst>
              <a:ext uri="{FF2B5EF4-FFF2-40B4-BE49-F238E27FC236}">
                <a16:creationId xmlns:a16="http://schemas.microsoft.com/office/drawing/2014/main" id="{13A626AF-D3A2-A0E8-B9EF-A68F5B09396C}"/>
              </a:ext>
            </a:extLst>
          </p:cNvPr>
          <p:cNvSpPr/>
          <p:nvPr/>
        </p:nvSpPr>
        <p:spPr>
          <a:xfrm rot="20048495">
            <a:off x="7921317" y="3115649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7ABAF962-8261-1A4A-439A-6D4B21BA3FD4}"/>
              </a:ext>
            </a:extLst>
          </p:cNvPr>
          <p:cNvSpPr/>
          <p:nvPr/>
        </p:nvSpPr>
        <p:spPr>
          <a:xfrm>
            <a:off x="8462016" y="3600608"/>
            <a:ext cx="1325455" cy="279624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-PSK [2.4|5|6 GHz]  (WPA3-P)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F924814-2A7B-C78F-AB5B-12B07FF5601C}"/>
              </a:ext>
            </a:extLst>
          </p:cNvPr>
          <p:cNvSpPr/>
          <p:nvPr/>
        </p:nvSpPr>
        <p:spPr>
          <a:xfrm>
            <a:off x="9881935" y="3599723"/>
            <a:ext cx="1117763" cy="280515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-Guest [5GHz] (OWE)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B736E4-2C78-34EA-3F41-3FE6ABC4B6E7}"/>
              </a:ext>
            </a:extLst>
          </p:cNvPr>
          <p:cNvSpPr/>
          <p:nvPr/>
        </p:nvSpPr>
        <p:spPr>
          <a:xfrm>
            <a:off x="9568995" y="4079857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6895373-DEDF-4D3B-9952-FC338232FD72}"/>
              </a:ext>
            </a:extLst>
          </p:cNvPr>
          <p:cNvSpPr/>
          <p:nvPr/>
        </p:nvSpPr>
        <p:spPr>
          <a:xfrm>
            <a:off x="9787471" y="5336386"/>
            <a:ext cx="945212" cy="2618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Linux OS</a:t>
            </a:r>
          </a:p>
        </p:txBody>
      </p:sp>
      <p:pic>
        <p:nvPicPr>
          <p:cNvPr id="22" name="Picture 21" descr="A blue and black square and square objects&#10;&#10;AI-generated content may be incorrect.">
            <a:extLst>
              <a:ext uri="{FF2B5EF4-FFF2-40B4-BE49-F238E27FC236}">
                <a16:creationId xmlns:a16="http://schemas.microsoft.com/office/drawing/2014/main" id="{FAD317DF-0F3B-9DC4-E84A-68CD7B7D6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8316" y="4385118"/>
            <a:ext cx="1148859" cy="64600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4AA0CF-C116-5EFF-A127-776FCD57EA87}"/>
              </a:ext>
            </a:extLst>
          </p:cNvPr>
          <p:cNvSpPr txBox="1">
            <a:spLocks/>
          </p:cNvSpPr>
          <p:nvPr/>
        </p:nvSpPr>
        <p:spPr>
          <a:xfrm>
            <a:off x="10999698" y="6364352"/>
            <a:ext cx="672350" cy="256126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2BD4C55C-91BA-4AEF-BEB5-575FB73C14D8}" type="slidenum">
              <a:rPr lang="uk-UA"/>
              <a:pPr>
                <a:spcAft>
                  <a:spcPts val="600"/>
                </a:spcAft>
              </a:pPr>
              <a:t>12</a:t>
            </a:fld>
            <a:endParaRPr lang="uk-UA" dirty="0"/>
          </a:p>
        </p:txBody>
      </p:sp>
      <p:pic>
        <p:nvPicPr>
          <p:cNvPr id="25" name="Picture 2" descr="Linux Tux Logo PNG Transparent &amp; SVG Vector - Freebie Supply">
            <a:extLst>
              <a:ext uri="{FF2B5EF4-FFF2-40B4-BE49-F238E27FC236}">
                <a16:creationId xmlns:a16="http://schemas.microsoft.com/office/drawing/2014/main" id="{2F0654C3-3E6A-E03D-AF8E-DDA9D6695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749" y="237522"/>
            <a:ext cx="1087699" cy="108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FF4873CD-4F1D-807B-895B-2B263946B336}"/>
              </a:ext>
            </a:extLst>
          </p:cNvPr>
          <p:cNvSpPr/>
          <p:nvPr/>
        </p:nvSpPr>
        <p:spPr>
          <a:xfrm>
            <a:off x="7612265" y="5356486"/>
            <a:ext cx="105724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Wi-Fi Client</a:t>
            </a:r>
          </a:p>
        </p:txBody>
      </p:sp>
      <p:pic>
        <p:nvPicPr>
          <p:cNvPr id="27" name="Picture 26" descr="iPad Air - Apple (AU)">
            <a:extLst>
              <a:ext uri="{FF2B5EF4-FFF2-40B4-BE49-F238E27FC236}">
                <a16:creationId xmlns:a16="http://schemas.microsoft.com/office/drawing/2014/main" id="{251F6D45-2940-1CFF-4ACF-E0BDE91C9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265" y="3969221"/>
            <a:ext cx="1002360" cy="134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B76EC6E2-B68C-5070-4509-248B53DEE9B5}"/>
              </a:ext>
            </a:extLst>
          </p:cNvPr>
          <p:cNvSpPr/>
          <p:nvPr/>
        </p:nvSpPr>
        <p:spPr>
          <a:xfrm>
            <a:off x="7494842" y="3604482"/>
            <a:ext cx="1016648" cy="275750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mrn-1X [5|6 GHz] </a:t>
            </a:r>
          </a:p>
          <a:p>
            <a:pPr algn="ctr"/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(WPA3-E)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FA1250C-1BFC-591F-203D-0BF51CBB915C}"/>
              </a:ext>
            </a:extLst>
          </p:cNvPr>
          <p:cNvSpPr txBox="1">
            <a:spLocks/>
          </p:cNvSpPr>
          <p:nvPr/>
        </p:nvSpPr>
        <p:spPr>
          <a:xfrm>
            <a:off x="322382" y="1054202"/>
            <a:ext cx="6232468" cy="50910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Key advantages</a:t>
            </a:r>
            <a:endParaRPr lang="en-US" dirty="0"/>
          </a:p>
          <a:p>
            <a:pPr lvl="1">
              <a:buFontTx/>
              <a:buChar char="-"/>
            </a:pPr>
            <a:r>
              <a:rPr lang="en-US" sz="2000" dirty="0"/>
              <a:t>Full monitor mode support</a:t>
            </a:r>
          </a:p>
          <a:p>
            <a:pPr lvl="1">
              <a:buFontTx/>
              <a:buChar char="-"/>
            </a:pPr>
            <a:r>
              <a:rPr lang="en-US" sz="2000" dirty="0"/>
              <a:t>Flexible and powerful</a:t>
            </a:r>
            <a:endParaRPr lang="en-US" sz="2000" dirty="0">
              <a:cs typeface="Arial" panose="020B0604020202020204" pitchFamily="34" charset="0"/>
            </a:endParaRP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endParaRPr lang="en-US" dirty="0">
              <a:cs typeface="Arial" panose="020B0604020202020204" pitchFamily="34" charset="0"/>
            </a:endParaRP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Capabilities</a:t>
            </a:r>
          </a:p>
          <a:p>
            <a:pPr lvl="1">
              <a:buFontTx/>
              <a:buChar char="-"/>
            </a:pPr>
            <a:r>
              <a:rPr lang="en-US" sz="2000" dirty="0"/>
              <a:t>Single-channel capture</a:t>
            </a:r>
          </a:p>
          <a:p>
            <a:pPr lvl="1">
              <a:buFontTx/>
              <a:buChar char="-"/>
            </a:pPr>
            <a:r>
              <a:rPr lang="en-US" sz="2000" dirty="0"/>
              <a:t>Multi-channel capture</a:t>
            </a: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endParaRPr lang="en-US" dirty="0">
              <a:cs typeface="Arial" panose="020B0604020202020204" pitchFamily="34" charset="0"/>
            </a:endParaRP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How it works</a:t>
            </a:r>
          </a:p>
          <a:p>
            <a:pPr lvl="1">
              <a:buFontTx/>
              <a:buChar char="-"/>
            </a:pPr>
            <a:r>
              <a:rPr lang="en-US" sz="2000" dirty="0"/>
              <a:t>Create monitor mode interface</a:t>
            </a:r>
          </a:p>
          <a:p>
            <a:pPr lvl="1">
              <a:buFontTx/>
              <a:buChar char="-"/>
            </a:pPr>
            <a:r>
              <a:rPr lang="en-US" sz="2000" dirty="0"/>
              <a:t>Set channel &amp; bandwidth</a:t>
            </a:r>
          </a:p>
          <a:p>
            <a:pPr lvl="1">
              <a:buFontTx/>
              <a:buChar char="-"/>
            </a:pPr>
            <a:r>
              <a:rPr lang="en-US" sz="2000" dirty="0"/>
              <a:t>Capture with Wireshark / </a:t>
            </a:r>
            <a:r>
              <a:rPr lang="en-US" sz="2000" dirty="0" err="1"/>
              <a:t>tcpdump</a:t>
            </a:r>
            <a:endParaRPr lang="en-US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29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D90AF-DF44-AAE8-3D3C-7F1A918CC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CF8B3AC-E4BB-D4E6-6DBB-C0BB1F687DAE}"/>
              </a:ext>
            </a:extLst>
          </p:cNvPr>
          <p:cNvSpPr txBox="1">
            <a:spLocks/>
          </p:cNvSpPr>
          <p:nvPr/>
        </p:nvSpPr>
        <p:spPr>
          <a:xfrm>
            <a:off x="215998" y="288875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Linux PCAP Commands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18FE6B-8A9F-B5D4-71EF-715BCA6AFF4C}"/>
              </a:ext>
            </a:extLst>
          </p:cNvPr>
          <p:cNvSpPr txBox="1">
            <a:spLocks/>
          </p:cNvSpPr>
          <p:nvPr/>
        </p:nvSpPr>
        <p:spPr>
          <a:xfrm>
            <a:off x="495301" y="952500"/>
            <a:ext cx="11384702" cy="526004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Identify interface</a:t>
            </a:r>
          </a:p>
          <a:p>
            <a:endParaRPr lang="en-US" sz="2000" dirty="0"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Create a ‘monitor’ mode interface</a:t>
            </a:r>
          </a:p>
          <a:p>
            <a:endParaRPr lang="en-US" sz="2400" dirty="0"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Delete ‘managed’ mode interface</a:t>
            </a:r>
          </a:p>
          <a:p>
            <a:endParaRPr lang="en-US" sz="2000" dirty="0"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Bring up the monitor mode interface</a:t>
            </a:r>
          </a:p>
          <a:p>
            <a:endParaRPr lang="en-US" sz="2000" dirty="0"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Set capture frequency</a:t>
            </a:r>
          </a:p>
          <a:p>
            <a:endParaRPr lang="en-US" sz="2000" dirty="0"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endParaRPr lang="en-US" sz="2000" dirty="0"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Run Wireshark &amp; Capture traffic on monitor mode interfaces</a:t>
            </a:r>
          </a:p>
          <a:p>
            <a:endParaRPr lang="en-US" sz="2000" dirty="0"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000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71CCA67-C523-274F-7D31-10A78085857C}"/>
              </a:ext>
            </a:extLst>
          </p:cNvPr>
          <p:cNvSpPr/>
          <p:nvPr/>
        </p:nvSpPr>
        <p:spPr>
          <a:xfrm>
            <a:off x="869697" y="2193128"/>
            <a:ext cx="9838050" cy="4392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AU" sz="2000" i="1" dirty="0" err="1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iw</a:t>
            </a:r>
            <a:r>
              <a:rPr lang="en-AU" sz="2000" i="1" dirty="0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 </a:t>
            </a:r>
            <a:r>
              <a:rPr lang="en-AU" sz="2000" i="1" dirty="0" err="1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phy</a:t>
            </a:r>
            <a:r>
              <a:rPr lang="en-AU" sz="2000" i="1" dirty="0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 </a:t>
            </a:r>
            <a:r>
              <a:rPr lang="en-AU" sz="2000" i="1" dirty="0">
                <a:solidFill>
                  <a:srgbClr val="FFFF00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[phy0] </a:t>
            </a:r>
            <a:r>
              <a:rPr lang="en-AU" sz="2000" i="1" dirty="0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interface add </a:t>
            </a:r>
            <a:r>
              <a:rPr lang="en-AU" sz="2000" i="1" dirty="0">
                <a:solidFill>
                  <a:srgbClr val="FFFF00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[mrn0] </a:t>
            </a:r>
            <a:r>
              <a:rPr lang="en-AU" sz="2000" i="1" dirty="0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type monitor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47ED719-3B54-98F9-38C3-BD2407966C7A}"/>
              </a:ext>
            </a:extLst>
          </p:cNvPr>
          <p:cNvSpPr/>
          <p:nvPr/>
        </p:nvSpPr>
        <p:spPr>
          <a:xfrm>
            <a:off x="869697" y="3939492"/>
            <a:ext cx="9838051" cy="49550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AU" sz="2000" i="1" dirty="0" err="1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ifconfig</a:t>
            </a:r>
            <a:r>
              <a:rPr lang="en-AU" sz="2000" i="1" dirty="0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 </a:t>
            </a:r>
            <a:r>
              <a:rPr lang="en-AU" sz="2000" i="1" dirty="0">
                <a:solidFill>
                  <a:srgbClr val="FFFF00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[mrn0] </a:t>
            </a:r>
            <a:r>
              <a:rPr lang="en-AU" sz="2000" i="1" dirty="0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up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6E9006D-5BB5-EE7D-F53B-5A1CE17B7BAE}"/>
              </a:ext>
            </a:extLst>
          </p:cNvPr>
          <p:cNvSpPr txBox="1"/>
          <p:nvPr/>
        </p:nvSpPr>
        <p:spPr>
          <a:xfrm>
            <a:off x="869698" y="4918530"/>
            <a:ext cx="9838051" cy="76105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>
              <a:defRPr sz="2000" i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nn-NO" dirty="0" err="1">
                <a:latin typeface="Courier New" panose="02070309020205020404" pitchFamily="49" charset="0"/>
                <a:cs typeface="Courier New" panose="02070309020205020404" pitchFamily="49" charset="0"/>
              </a:rPr>
              <a:t>iw</a:t>
            </a:r>
            <a:r>
              <a:rPr lang="nn-NO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n-NO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dev</a:t>
            </a:r>
            <a:r>
              <a:rPr lang="nn-NO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n-NO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[mrn0] </a:t>
            </a:r>
            <a:r>
              <a:rPr lang="nn-NO" dirty="0">
                <a:latin typeface="Courier New" panose="02070309020205020404" pitchFamily="49" charset="0"/>
                <a:cs typeface="Courier New" panose="02070309020205020404" pitchFamily="49" charset="0"/>
              </a:rPr>
              <a:t>set </a:t>
            </a:r>
            <a:r>
              <a:rPr lang="nn-NO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freq</a:t>
            </a:r>
            <a:r>
              <a:rPr lang="nn-NO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n-NO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nn-NO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control</a:t>
            </a:r>
            <a:r>
              <a:rPr lang="nn-NO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n-NO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freq</a:t>
            </a:r>
            <a:r>
              <a:rPr lang="nn-NO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nn-NO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nn-NO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20|40|80|80+80|160</a:t>
            </a:r>
            <a:r>
              <a:rPr lang="nn-NO" dirty="0">
                <a:latin typeface="Courier New" panose="02070309020205020404" pitchFamily="49" charset="0"/>
                <a:cs typeface="Courier New" panose="02070309020205020404" pitchFamily="49" charset="0"/>
              </a:rPr>
              <a:t>] [</a:t>
            </a:r>
            <a:r>
              <a:rPr lang="nn-NO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&lt;center1_freq&gt; [&lt;center2_freq&gt;]</a:t>
            </a:r>
            <a:r>
              <a:rPr lang="nn-NO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70F2D31-7A94-CD64-EEC4-62A3F149BDAD}"/>
              </a:ext>
            </a:extLst>
          </p:cNvPr>
          <p:cNvSpPr/>
          <p:nvPr/>
        </p:nvSpPr>
        <p:spPr>
          <a:xfrm>
            <a:off x="869697" y="1329450"/>
            <a:ext cx="9838042" cy="4392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AU" sz="2000" i="1" dirty="0" err="1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iw</a:t>
            </a:r>
            <a:r>
              <a:rPr lang="en-AU" sz="2000" i="1" dirty="0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 dev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9F7F7A-9DCD-409F-118A-7AF849EE082F}"/>
              </a:ext>
            </a:extLst>
          </p:cNvPr>
          <p:cNvSpPr/>
          <p:nvPr/>
        </p:nvSpPr>
        <p:spPr>
          <a:xfrm>
            <a:off x="869697" y="3075813"/>
            <a:ext cx="9838050" cy="4717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AU" sz="2000" i="1" dirty="0" err="1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iw</a:t>
            </a:r>
            <a:r>
              <a:rPr lang="en-AU" sz="2000" i="1" dirty="0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 dev </a:t>
            </a:r>
            <a:r>
              <a:rPr lang="en-AU" sz="2000" i="1" dirty="0">
                <a:solidFill>
                  <a:srgbClr val="FFFF00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[wlan0] </a:t>
            </a:r>
            <a:r>
              <a:rPr lang="en-AU" sz="2000" i="1" dirty="0">
                <a:solidFill>
                  <a:schemeClr val="bg1"/>
                </a:solidFill>
                <a:latin typeface="Courier New" panose="02070309020205020404" pitchFamily="49" charset="0"/>
                <a:ea typeface="Lato" panose="020F0502020204030203" pitchFamily="34" charset="0"/>
                <a:cs typeface="Courier New" panose="02070309020205020404" pitchFamily="49" charset="0"/>
              </a:rPr>
              <a:t>del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59755C-CB73-7C19-27DD-06F70ED3C231}"/>
              </a:ext>
            </a:extLst>
          </p:cNvPr>
          <p:cNvSpPr txBox="1">
            <a:spLocks/>
          </p:cNvSpPr>
          <p:nvPr/>
        </p:nvSpPr>
        <p:spPr>
          <a:xfrm>
            <a:off x="10999698" y="6364352"/>
            <a:ext cx="672350" cy="256126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2BD4C55C-91BA-4AEF-BEB5-575FB73C14D8}" type="slidenum">
              <a:rPr lang="uk-UA"/>
              <a:pPr>
                <a:spcAft>
                  <a:spcPts val="600"/>
                </a:spcAft>
              </a:pPr>
              <a:t>13</a:t>
            </a:fld>
            <a:endParaRPr lang="uk-UA" dirty="0"/>
          </a:p>
        </p:txBody>
      </p:sp>
      <p:pic>
        <p:nvPicPr>
          <p:cNvPr id="25" name="Picture 2" descr="Linux Tux Logo PNG Transparent &amp; SVG Vector - Freebie Supply">
            <a:extLst>
              <a:ext uri="{FF2B5EF4-FFF2-40B4-BE49-F238E27FC236}">
                <a16:creationId xmlns:a16="http://schemas.microsoft.com/office/drawing/2014/main" id="{B3711E73-32A7-759A-DFBF-21B18707D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749" y="237522"/>
            <a:ext cx="1087699" cy="108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04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44" grpId="0" animBg="1"/>
      <p:bldP spid="45" grpId="0" animBg="1"/>
      <p:bldP spid="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66EB1-6560-C99D-8654-298EA285C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31A08D-9D79-54A1-98EF-DBBFF5691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04" y="1193800"/>
            <a:ext cx="11035145" cy="1308150"/>
          </a:xfrm>
        </p:spPr>
        <p:txBody>
          <a:bodyPr anchor="ctr">
            <a:noAutofit/>
          </a:bodyPr>
          <a:lstStyle/>
          <a:p>
            <a:pPr algn="ctr"/>
            <a:r>
              <a:rPr lang="en-US" sz="4800" b="1" dirty="0"/>
              <a:t>Wi-Fi PCAP with Professional Tools</a:t>
            </a:r>
            <a:br>
              <a:rPr lang="en-US" b="1" dirty="0"/>
            </a:br>
            <a:r>
              <a:rPr lang="en-US" sz="2400" dirty="0"/>
              <a:t>(Beyond Laptop limitations)</a:t>
            </a:r>
            <a:endParaRPr lang="en-AU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63D3A1-3DAC-9940-1E82-B4ABF868D59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999698" y="6364352"/>
            <a:ext cx="672350" cy="256126"/>
          </a:xfrm>
        </p:spPr>
        <p:txBody>
          <a:bodyPr anchor="ctr">
            <a:normAutofit lnSpcReduction="10000"/>
          </a:bodyPr>
          <a:lstStyle/>
          <a:p>
            <a:pPr>
              <a:spcAft>
                <a:spcPts val="600"/>
              </a:spcAft>
            </a:pPr>
            <a:fld id="{2BD4C55C-91BA-4AEF-BEB5-575FB73C14D8}" type="slidenum">
              <a:rPr lang="uk-UA" smtClean="0"/>
              <a:pPr>
                <a:spcAft>
                  <a:spcPts val="600"/>
                </a:spcAft>
              </a:pPr>
              <a:t>14</a:t>
            </a:fld>
            <a:endParaRPr lang="uk-UA"/>
          </a:p>
        </p:txBody>
      </p:sp>
      <p:pic>
        <p:nvPicPr>
          <p:cNvPr id="2" name="Picture 1" descr="Sidekick 2 with Survey App in View Workspace">
            <a:extLst>
              <a:ext uri="{FF2B5EF4-FFF2-40B4-BE49-F238E27FC236}">
                <a16:creationId xmlns:a16="http://schemas.microsoft.com/office/drawing/2014/main" id="{A99B548F-307D-FE31-DE01-7F67A0A16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2988378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837AFB2-A22E-525B-BC22-FCA910A4F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072" y="3386289"/>
            <a:ext cx="1057243" cy="188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CCABCF37-31AF-EA51-47AF-459591526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258" y="3395127"/>
            <a:ext cx="808842" cy="187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CE034F5-95AE-6773-A757-B37E1D1A0F53}"/>
              </a:ext>
            </a:extLst>
          </p:cNvPr>
          <p:cNvSpPr/>
          <p:nvPr/>
        </p:nvSpPr>
        <p:spPr>
          <a:xfrm>
            <a:off x="2982368" y="5725184"/>
            <a:ext cx="105724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Ekahau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A8A6070-7C27-3B41-1B11-26DF7996CB9B}"/>
              </a:ext>
            </a:extLst>
          </p:cNvPr>
          <p:cNvSpPr/>
          <p:nvPr/>
        </p:nvSpPr>
        <p:spPr>
          <a:xfrm>
            <a:off x="5560683" y="5725184"/>
            <a:ext cx="105724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NetAlly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1344C42-B863-5242-7528-9745FF21E598}"/>
              </a:ext>
            </a:extLst>
          </p:cNvPr>
          <p:cNvSpPr/>
          <p:nvPr/>
        </p:nvSpPr>
        <p:spPr>
          <a:xfrm>
            <a:off x="8249057" y="5725184"/>
            <a:ext cx="105724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Sidos</a:t>
            </a:r>
          </a:p>
        </p:txBody>
      </p:sp>
    </p:spTree>
    <p:extLst>
      <p:ext uri="{BB962C8B-B14F-4D97-AF65-F5344CB8AC3E}">
        <p14:creationId xmlns:p14="http://schemas.microsoft.com/office/powerpoint/2010/main" val="174740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5ADC3-CEFC-F20A-A356-E1E997CE5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D83E9E-3388-90C9-C497-DBA14F5C1F5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15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8C46ACC-0E41-1FC4-44BB-F12FC89F903F}"/>
              </a:ext>
            </a:extLst>
          </p:cNvPr>
          <p:cNvSpPr txBox="1">
            <a:spLocks/>
          </p:cNvSpPr>
          <p:nvPr/>
        </p:nvSpPr>
        <p:spPr>
          <a:xfrm>
            <a:off x="215999" y="365127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Wi-Fi PCAP with Ekahau Analyzer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34F473-603D-4EF1-20B8-92C2AD24BB72}"/>
              </a:ext>
            </a:extLst>
          </p:cNvPr>
          <p:cNvSpPr txBox="1"/>
          <p:nvPr/>
        </p:nvSpPr>
        <p:spPr>
          <a:xfrm>
            <a:off x="409636" y="6344386"/>
            <a:ext cx="102563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3"/>
              </a:rPr>
              <a:t>https://</a:t>
            </a:r>
            <a:r>
              <a:rPr lang="en-US" sz="1000" dirty="0" err="1">
                <a:hlinkClick r:id="rId3"/>
              </a:rPr>
              <a:t>www.ekahau.com</a:t>
            </a:r>
            <a:r>
              <a:rPr lang="en-US" sz="1000" dirty="0">
                <a:hlinkClick r:id="rId3"/>
              </a:rPr>
              <a:t>/watch/product-news-just-go-survey-optimizer-packet-capture-and-more</a:t>
            </a:r>
            <a:endParaRPr lang="en-US" sz="1000" dirty="0"/>
          </a:p>
        </p:txBody>
      </p:sp>
      <p:pic>
        <p:nvPicPr>
          <p:cNvPr id="6" name="Picture 5" descr="A white square object with a green light&#10;&#10;Description automatically generated">
            <a:extLst>
              <a:ext uri="{FF2B5EF4-FFF2-40B4-BE49-F238E27FC236}">
                <a16:creationId xmlns:a16="http://schemas.microsoft.com/office/drawing/2014/main" id="{A2AC64C9-6B83-C99B-D075-3EF7CDB85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987" y="2200730"/>
            <a:ext cx="1901120" cy="1071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 descr="A picture containing text, screenshot&#10;&#10;Description automatically generated">
            <a:extLst>
              <a:ext uri="{FF2B5EF4-FFF2-40B4-BE49-F238E27FC236}">
                <a16:creationId xmlns:a16="http://schemas.microsoft.com/office/drawing/2014/main" id="{290E7AEC-4E03-774C-3308-EB57859F0A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2540" y="1445500"/>
            <a:ext cx="1573646" cy="366714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034C49E-684D-C0D8-8ECE-24F62CD97C33}"/>
              </a:ext>
            </a:extLst>
          </p:cNvPr>
          <p:cNvSpPr/>
          <p:nvPr/>
        </p:nvSpPr>
        <p:spPr>
          <a:xfrm>
            <a:off x="2677027" y="2472915"/>
            <a:ext cx="1222844" cy="5187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Cisco CW9178I</a:t>
            </a:r>
          </a:p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CH1@20 [2.4GHz] </a:t>
            </a:r>
          </a:p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CH149@80 [5GHz] </a:t>
            </a:r>
          </a:p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CH21@80 [6GHz]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960432-F734-2543-B3A9-AA777F43E393}"/>
              </a:ext>
            </a:extLst>
          </p:cNvPr>
          <p:cNvCxnSpPr>
            <a:cxnSpLocks/>
          </p:cNvCxnSpPr>
          <p:nvPr/>
        </p:nvCxnSpPr>
        <p:spPr>
          <a:xfrm>
            <a:off x="2076689" y="1652755"/>
            <a:ext cx="0" cy="61853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Freeform: Shape 6">
            <a:extLst>
              <a:ext uri="{FF2B5EF4-FFF2-40B4-BE49-F238E27FC236}">
                <a16:creationId xmlns:a16="http://schemas.microsoft.com/office/drawing/2014/main" id="{50096FFB-E94A-B62E-9D72-2A50EE64F032}"/>
              </a:ext>
            </a:extLst>
          </p:cNvPr>
          <p:cNvSpPr/>
          <p:nvPr/>
        </p:nvSpPr>
        <p:spPr>
          <a:xfrm rot="1806106">
            <a:off x="2282923" y="3581895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Freeform: Shape 6">
            <a:extLst>
              <a:ext uri="{FF2B5EF4-FFF2-40B4-BE49-F238E27FC236}">
                <a16:creationId xmlns:a16="http://schemas.microsoft.com/office/drawing/2014/main" id="{00A6E17F-E8FE-6DD5-219E-5C64613C8026}"/>
              </a:ext>
            </a:extLst>
          </p:cNvPr>
          <p:cNvSpPr/>
          <p:nvPr/>
        </p:nvSpPr>
        <p:spPr>
          <a:xfrm rot="5400000">
            <a:off x="1840503" y="3595483"/>
            <a:ext cx="628704" cy="132591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Freeform: Shape 6">
            <a:extLst>
              <a:ext uri="{FF2B5EF4-FFF2-40B4-BE49-F238E27FC236}">
                <a16:creationId xmlns:a16="http://schemas.microsoft.com/office/drawing/2014/main" id="{F6742BDC-18EF-848C-5C3F-3DC835F3EDDC}"/>
              </a:ext>
            </a:extLst>
          </p:cNvPr>
          <p:cNvSpPr/>
          <p:nvPr/>
        </p:nvSpPr>
        <p:spPr>
          <a:xfrm rot="20048495">
            <a:off x="836111" y="3548269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9CCAC7C-8079-4BDB-BACC-BDDDD4C63CAF}"/>
              </a:ext>
            </a:extLst>
          </p:cNvPr>
          <p:cNvSpPr/>
          <p:nvPr/>
        </p:nvSpPr>
        <p:spPr>
          <a:xfrm>
            <a:off x="409636" y="4037102"/>
            <a:ext cx="1016648" cy="275750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mrn-1X [5|6 GHz] </a:t>
            </a:r>
          </a:p>
          <a:p>
            <a:pPr algn="ctr"/>
            <a:r>
              <a:rPr lang="en-US" sz="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(WPA3-E)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7BEE827-F8B1-39DF-E8A3-87F54E613E3F}"/>
              </a:ext>
            </a:extLst>
          </p:cNvPr>
          <p:cNvSpPr/>
          <p:nvPr/>
        </p:nvSpPr>
        <p:spPr>
          <a:xfrm>
            <a:off x="1376810" y="4033228"/>
            <a:ext cx="1325455" cy="279624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-PSK [2.4|5|6 GHz]  (WPA3-P)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38054B0-5238-A55B-A4C0-300A5A17F153}"/>
              </a:ext>
            </a:extLst>
          </p:cNvPr>
          <p:cNvSpPr/>
          <p:nvPr/>
        </p:nvSpPr>
        <p:spPr>
          <a:xfrm>
            <a:off x="2796729" y="4032343"/>
            <a:ext cx="1117763" cy="280515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-Guest [5GHz] (OWE)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FA1AC60-D4E8-99DF-2A11-B14CB36408BB}"/>
              </a:ext>
            </a:extLst>
          </p:cNvPr>
          <p:cNvSpPr/>
          <p:nvPr/>
        </p:nvSpPr>
        <p:spPr>
          <a:xfrm>
            <a:off x="2394246" y="4512477"/>
            <a:ext cx="1675183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F89B27B-A31A-D901-46C3-CEA7313E1796}"/>
              </a:ext>
            </a:extLst>
          </p:cNvPr>
          <p:cNvSpPr txBox="1">
            <a:spLocks/>
          </p:cNvSpPr>
          <p:nvPr/>
        </p:nvSpPr>
        <p:spPr>
          <a:xfrm>
            <a:off x="4507248" y="962083"/>
            <a:ext cx="6617590" cy="177928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Multi-channel PCAP (up to 4) </a:t>
            </a:r>
          </a:p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Support 2.4, 5 and 6 GHz</a:t>
            </a:r>
          </a:p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Require </a:t>
            </a:r>
            <a:r>
              <a:rPr lang="en-US" sz="2400" b="1" dirty="0">
                <a:ea typeface="Lato" panose="020F0502020204030203" pitchFamily="34" charset="0"/>
                <a:cs typeface="Lato" panose="020F0502020204030203" pitchFamily="34" charset="0"/>
              </a:rPr>
              <a:t>Apple iOS</a:t>
            </a:r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 device (iPad/iPhone)</a:t>
            </a:r>
          </a:p>
          <a:p>
            <a:pPr marL="539974" lvl="2" indent="-179992" defTabSz="914331">
              <a:spcBef>
                <a:spcPts val="0"/>
              </a:spcBef>
              <a:spcAft>
                <a:spcPts val="533"/>
              </a:spcAft>
              <a:buFontTx/>
              <a:buChar char="-"/>
            </a:pPr>
            <a:r>
              <a:rPr lang="en-US" dirty="0">
                <a:cs typeface="Arial" panose="020B0604020202020204" pitchFamily="34" charset="0"/>
              </a:rPr>
              <a:t>Ekahau Analyzer App</a:t>
            </a:r>
          </a:p>
        </p:txBody>
      </p:sp>
      <p:pic>
        <p:nvPicPr>
          <p:cNvPr id="23" name="Picture 2" descr="Sidekick 2 with Survey App in View Workspace">
            <a:extLst>
              <a:ext uri="{FF2B5EF4-FFF2-40B4-BE49-F238E27FC236}">
                <a16:creationId xmlns:a16="http://schemas.microsoft.com/office/drawing/2014/main" id="{45D4B68B-83E0-1E1B-F1E3-D1625DF6A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210" y="4767936"/>
            <a:ext cx="911236" cy="91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75850F3-FE3C-B2A4-CD67-D29B2797D3DF}"/>
              </a:ext>
            </a:extLst>
          </p:cNvPr>
          <p:cNvSpPr/>
          <p:nvPr/>
        </p:nvSpPr>
        <p:spPr>
          <a:xfrm>
            <a:off x="2523792" y="5770893"/>
            <a:ext cx="1416089" cy="241735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Ekahau SideKick2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C79FA25-E281-83C0-D572-88230C6FE890}"/>
              </a:ext>
            </a:extLst>
          </p:cNvPr>
          <p:cNvSpPr/>
          <p:nvPr/>
        </p:nvSpPr>
        <p:spPr>
          <a:xfrm>
            <a:off x="2749195" y="4454509"/>
            <a:ext cx="945212" cy="168128"/>
          </a:xfrm>
          <a:prstGeom prst="roundRect">
            <a:avLst/>
          </a:prstGeom>
          <a:solidFill>
            <a:srgbClr val="FF2F9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Multi-channel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C4B1776-BCA2-EF07-729F-4BAA087940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7254" y="2991615"/>
            <a:ext cx="5022665" cy="300651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E13906D-EA70-6FAC-C8DA-4432B9CD7D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7943" y="3018649"/>
            <a:ext cx="1527940" cy="2979483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62176AF-C71F-71C5-E4CD-95A9668FF31D}"/>
              </a:ext>
            </a:extLst>
          </p:cNvPr>
          <p:cNvSpPr/>
          <p:nvPr/>
        </p:nvSpPr>
        <p:spPr>
          <a:xfrm>
            <a:off x="532078" y="5770894"/>
            <a:ext cx="105724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Wi-Fi Client</a:t>
            </a:r>
          </a:p>
        </p:txBody>
      </p:sp>
      <p:pic>
        <p:nvPicPr>
          <p:cNvPr id="28" name="Picture 27" descr="iPad Air - Apple (AU)">
            <a:extLst>
              <a:ext uri="{FF2B5EF4-FFF2-40B4-BE49-F238E27FC236}">
                <a16:creationId xmlns:a16="http://schemas.microsoft.com/office/drawing/2014/main" id="{C3DC8336-1B27-DFD7-B87E-1373FB42C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8" y="4383629"/>
            <a:ext cx="1002360" cy="134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38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B7A49-512C-D873-2803-7893810A8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DFC21-D77A-BC7E-8D86-CB1D56BEB55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16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136052-1FFA-9784-F5CD-A057BD2CA903}"/>
              </a:ext>
            </a:extLst>
          </p:cNvPr>
          <p:cNvSpPr txBox="1">
            <a:spLocks/>
          </p:cNvSpPr>
          <p:nvPr/>
        </p:nvSpPr>
        <p:spPr>
          <a:xfrm>
            <a:off x="215999" y="365127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Wi-Fi PCAP with NetAlly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E8836345-4E6B-0134-A21A-00E527486966}"/>
              </a:ext>
            </a:extLst>
          </p:cNvPr>
          <p:cNvSpPr txBox="1">
            <a:spLocks/>
          </p:cNvSpPr>
          <p:nvPr/>
        </p:nvSpPr>
        <p:spPr>
          <a:xfrm>
            <a:off x="519951" y="856904"/>
            <a:ext cx="11389572" cy="13804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85727" indent="-85727" defTabSz="342908">
              <a:lnSpc>
                <a:spcPct val="100000"/>
              </a:lnSpc>
              <a:spcBef>
                <a:spcPts val="375"/>
              </a:spcBef>
              <a:buClrTx/>
              <a:buSzPct val="120000"/>
              <a:buFont typeface="Arial" panose="020B0604020202020204" pitchFamily="34" charset="0"/>
              <a:buChar char="•"/>
              <a:defRPr sz="2000" b="0" i="0">
                <a:ea typeface="Tahoma" charset="0"/>
                <a:cs typeface="Tahoma" charset="0"/>
              </a:defRPr>
            </a:lvl1pPr>
            <a:lvl2pPr marL="300046" lvl="1" indent="-128592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Tx/>
              <a:buChar char="-"/>
              <a:defRPr sz="2000" b="0" i="0">
                <a:latin typeface="Tahoma" charset="0"/>
                <a:ea typeface="Tahoma" charset="0"/>
                <a:cs typeface="Tahoma" charset="0"/>
              </a:defRPr>
            </a:lvl2pPr>
            <a:lvl3pPr marL="428636" indent="-85727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 typeface="Courier New" panose="02070309020205020404" pitchFamily="49" charset="0"/>
              <a:buChar char="o"/>
              <a:defRPr sz="2000" b="0" i="0">
                <a:latin typeface="Tahoma" charset="0"/>
                <a:ea typeface="Tahoma" charset="0"/>
                <a:cs typeface="Tahoma" charset="0"/>
              </a:defRPr>
            </a:lvl3pPr>
            <a:lvl4pPr marL="600090" indent="-85727" defTabSz="342908">
              <a:lnSpc>
                <a:spcPct val="100000"/>
              </a:lnSpc>
              <a:spcBef>
                <a:spcPts val="188"/>
              </a:spcBef>
              <a:buClrTx/>
              <a:buSzPct val="50000"/>
              <a:buFont typeface="Wingdings" panose="05000000000000000000" pitchFamily="2" charset="2"/>
              <a:buChar char="q"/>
              <a:defRPr sz="2000" b="0" i="0">
                <a:latin typeface="Tahoma" charset="0"/>
                <a:ea typeface="Tahoma" charset="0"/>
                <a:cs typeface="Tahoma" charset="0"/>
              </a:defRPr>
            </a:lvl4pPr>
            <a:lvl5pPr marL="771545" indent="-85727" defTabSz="342908">
              <a:lnSpc>
                <a:spcPct val="100000"/>
              </a:lnSpc>
              <a:spcBef>
                <a:spcPts val="188"/>
              </a:spcBef>
              <a:buClrTx/>
              <a:buSzPct val="80000"/>
              <a:buFont typeface="Arial" panose="020B0604020202020204" pitchFamily="34" charset="0"/>
              <a:buChar char="•"/>
              <a:defRPr sz="2000" b="0" i="0">
                <a:latin typeface="Tahoma" charset="0"/>
                <a:ea typeface="Tahoma" charset="0"/>
                <a:cs typeface="Tahoma" charset="0"/>
              </a:defRPr>
            </a:lvl5pPr>
            <a:lvl6pPr marL="942999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6pPr>
            <a:lvl7pPr marL="1114453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7pPr>
            <a:lvl8pPr marL="1285907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8pPr>
            <a:lvl9pPr marL="1457361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9pPr>
          </a:lstStyle>
          <a:p>
            <a:r>
              <a:rPr lang="en-US" dirty="0"/>
              <a:t> </a:t>
            </a:r>
            <a:r>
              <a:rPr lang="en-US" sz="2400" dirty="0"/>
              <a:t>Useful in ad-hoc troubleshooting</a:t>
            </a:r>
          </a:p>
          <a:p>
            <a:r>
              <a:rPr lang="en-US" sz="2400" dirty="0"/>
              <a:t> Easy handheld device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149AEC-A8AA-2C7A-F941-EED83AFF291F}"/>
              </a:ext>
            </a:extLst>
          </p:cNvPr>
          <p:cNvSpPr txBox="1"/>
          <p:nvPr/>
        </p:nvSpPr>
        <p:spPr>
          <a:xfrm>
            <a:off x="762487" y="6332241"/>
            <a:ext cx="94809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https://</a:t>
            </a:r>
            <a:r>
              <a:rPr lang="en-US" sz="1200" dirty="0" err="1">
                <a:hlinkClick r:id="rId3"/>
              </a:rPr>
              <a:t>www.netally.com</a:t>
            </a:r>
            <a:r>
              <a:rPr lang="en-US" sz="1200" dirty="0">
                <a:hlinkClick r:id="rId3"/>
              </a:rPr>
              <a:t>/general/working-with-your-packets/</a:t>
            </a:r>
            <a:endParaRPr lang="en-US" sz="120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81851D1-A13B-18F4-2F74-5303B485B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356" y="2215601"/>
            <a:ext cx="1942207" cy="346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734C32-FE16-997C-A753-CC4BD9686C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623" y="2023738"/>
            <a:ext cx="7287500" cy="390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36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8F514-782D-CA35-C8BE-789DBB16F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28234-4131-213E-F8A5-07A9CEF46E4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17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C0277C9-150D-A0EA-C3C5-3EDFE6A3BE14}"/>
              </a:ext>
            </a:extLst>
          </p:cNvPr>
          <p:cNvSpPr txBox="1">
            <a:spLocks/>
          </p:cNvSpPr>
          <p:nvPr/>
        </p:nvSpPr>
        <p:spPr>
          <a:xfrm>
            <a:off x="215999" y="365127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  <a:cs typeface="Arial"/>
              </a:rPr>
              <a:t>Wi-Fi PCAP with Sidos</a:t>
            </a:r>
            <a:endParaRPr lang="en-AU" sz="36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CF622E-7FC3-443E-B72A-9F443D8CF665}"/>
              </a:ext>
            </a:extLst>
          </p:cNvPr>
          <p:cNvSpPr txBox="1"/>
          <p:nvPr/>
        </p:nvSpPr>
        <p:spPr>
          <a:xfrm>
            <a:off x="215999" y="6239460"/>
            <a:ext cx="106780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https://</a:t>
            </a:r>
            <a:r>
              <a:rPr lang="en-US" sz="1200" dirty="0" err="1">
                <a:hlinkClick r:id="rId3"/>
              </a:rPr>
              <a:t>www.linkedin.com</a:t>
            </a:r>
            <a:r>
              <a:rPr lang="en-US" sz="1200" dirty="0">
                <a:hlinkClick r:id="rId3"/>
              </a:rPr>
              <a:t>/posts/mika-hakala-54894_sidos-microapps-26-packet-capture-app-activity-7424116631267733504-UN25</a:t>
            </a:r>
            <a:endParaRPr lang="en-US" sz="1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4B1B8C6-2CF7-E2C6-7272-BBCA6BF89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99" y="1493828"/>
            <a:ext cx="1819631" cy="422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D1A26B-0D9B-196E-7AFB-70F098249C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458" y="1493830"/>
            <a:ext cx="3108037" cy="42277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8A2B4C-8FEE-104B-6777-B35E1C9D85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5505" y="1493830"/>
            <a:ext cx="2846060" cy="42277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701474-69BC-E903-321C-3B5659A8CE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3471" y="1493830"/>
            <a:ext cx="3110250" cy="422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30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FB134-85F1-E626-1CB2-B53BAFD80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6" descr="Aruba AP-505 Access Points">
            <a:extLst>
              <a:ext uri="{FF2B5EF4-FFF2-40B4-BE49-F238E27FC236}">
                <a16:creationId xmlns:a16="http://schemas.microsoft.com/office/drawing/2014/main" id="{199D8812-5988-A129-2F65-8FF7389E7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196" y="3413554"/>
            <a:ext cx="1416539" cy="106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4B7E0E0-4BCE-6559-8C17-B536BF31C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04" y="1532764"/>
            <a:ext cx="11035145" cy="1311598"/>
          </a:xfrm>
        </p:spPr>
        <p:txBody>
          <a:bodyPr anchor="ctr">
            <a:noAutofit/>
          </a:bodyPr>
          <a:lstStyle/>
          <a:p>
            <a:pPr algn="ctr"/>
            <a:r>
              <a:rPr lang="en-US" sz="4800" b="1" dirty="0"/>
              <a:t>Wi-Fi PCAP using Infrastructure</a:t>
            </a:r>
            <a:br>
              <a:rPr lang="en-US" b="1" dirty="0"/>
            </a:br>
            <a:r>
              <a:rPr lang="en-US" sz="2400" dirty="0"/>
              <a:t>(Capture traffic directly from APs and controllers)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53A8BE-40D8-2A95-E630-2647756717C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999698" y="6364352"/>
            <a:ext cx="672350" cy="256126"/>
          </a:xfrm>
        </p:spPr>
        <p:txBody>
          <a:bodyPr anchor="ctr">
            <a:normAutofit lnSpcReduction="10000"/>
          </a:bodyPr>
          <a:lstStyle/>
          <a:p>
            <a:pPr>
              <a:spcAft>
                <a:spcPts val="600"/>
              </a:spcAft>
            </a:pPr>
            <a:fld id="{2BD4C55C-91BA-4AEF-BEB5-575FB73C14D8}" type="slidenum">
              <a:rPr lang="uk-UA" smtClean="0"/>
              <a:pPr>
                <a:spcAft>
                  <a:spcPts val="600"/>
                </a:spcAft>
              </a:pPr>
              <a:t>18</a:t>
            </a:fld>
            <a:endParaRPr lang="uk-UA" dirty="0"/>
          </a:p>
        </p:txBody>
      </p:sp>
      <p:pic>
        <p:nvPicPr>
          <p:cNvPr id="7" name="Picture 6" descr="A white square object with a green light&#10;&#10;Description automatically generated">
            <a:extLst>
              <a:ext uri="{FF2B5EF4-FFF2-40B4-BE49-F238E27FC236}">
                <a16:creationId xmlns:a16="http://schemas.microsoft.com/office/drawing/2014/main" id="{1184F657-14B4-2D84-1FB8-507F59521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961" y="3429000"/>
            <a:ext cx="1906989" cy="10301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4" descr="Cisco DNA Center DNAC Lab 72 vCPU's">
            <a:extLst>
              <a:ext uri="{FF2B5EF4-FFF2-40B4-BE49-F238E27FC236}">
                <a16:creationId xmlns:a16="http://schemas.microsoft.com/office/drawing/2014/main" id="{6ACFECDC-C019-551F-119F-7C78DADCE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04" y="5297397"/>
            <a:ext cx="820932" cy="82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Meraki Cloud">
            <a:extLst>
              <a:ext uri="{FF2B5EF4-FFF2-40B4-BE49-F238E27FC236}">
                <a16:creationId xmlns:a16="http://schemas.microsoft.com/office/drawing/2014/main" id="{744016B9-547F-DDEB-4581-F08FA8235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079" y="5296181"/>
            <a:ext cx="1636924" cy="85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Juniper AP47 Access Point Top View Image">
            <a:extLst>
              <a:ext uri="{FF2B5EF4-FFF2-40B4-BE49-F238E27FC236}">
                <a16:creationId xmlns:a16="http://schemas.microsoft.com/office/drawing/2014/main" id="{C8C37E70-9DCB-B9B8-249B-55F2A9D23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431" y="3398108"/>
            <a:ext cx="1150064" cy="109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Juniper Mist AI - Delivering Network ...">
            <a:extLst>
              <a:ext uri="{FF2B5EF4-FFF2-40B4-BE49-F238E27FC236}">
                <a16:creationId xmlns:a16="http://schemas.microsoft.com/office/drawing/2014/main" id="{F6964B50-AD94-FC1B-1D99-78390184C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319033"/>
            <a:ext cx="2505036" cy="75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Aruba Networking Central - Cyderes ...">
            <a:extLst>
              <a:ext uri="{FF2B5EF4-FFF2-40B4-BE49-F238E27FC236}">
                <a16:creationId xmlns:a16="http://schemas.microsoft.com/office/drawing/2014/main" id="{CD1D854B-F963-254B-657E-3A95FCC0A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5" y="5312706"/>
            <a:ext cx="1995223" cy="83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Extreme Networks Vector Logo | Free ...">
            <a:extLst>
              <a:ext uri="{FF2B5EF4-FFF2-40B4-BE49-F238E27FC236}">
                <a16:creationId xmlns:a16="http://schemas.microsoft.com/office/drawing/2014/main" id="{ADA29E1D-D07D-4298-657B-9FAE8C2CF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1288" y="5163646"/>
            <a:ext cx="1268461" cy="70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RUCKUS Networks Logo | Ruckus Wireless ...">
            <a:extLst>
              <a:ext uri="{FF2B5EF4-FFF2-40B4-BE49-F238E27FC236}">
                <a16:creationId xmlns:a16="http://schemas.microsoft.com/office/drawing/2014/main" id="{F93DB1A6-8D8D-53F1-FBCE-2D634CB18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461" y="4213680"/>
            <a:ext cx="1208116" cy="56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4311E9C5-ADAD-B3C9-1EFB-6188354D4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2586" y="4973484"/>
            <a:ext cx="1285866" cy="20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571EFF3-A9B1-3556-D695-EE8FF82F360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21116" y="5842668"/>
            <a:ext cx="1246991" cy="308322"/>
          </a:xfrm>
          <a:prstGeom prst="rect">
            <a:avLst/>
          </a:prstGeom>
        </p:spPr>
      </p:pic>
      <p:pic>
        <p:nvPicPr>
          <p:cNvPr id="20" name="Picture 14" descr="UniFi Logo, symbol, meaning, history ...">
            <a:extLst>
              <a:ext uri="{FF2B5EF4-FFF2-40B4-BE49-F238E27FC236}">
                <a16:creationId xmlns:a16="http://schemas.microsoft.com/office/drawing/2014/main" id="{760074EE-902A-7BE7-26D8-861F2A81D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2586" y="3430224"/>
            <a:ext cx="1285866" cy="72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61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78396-AEB2-C36E-DDB2-5726916B7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B80A735-6FC5-29F7-11B7-495C58EDA04B}"/>
              </a:ext>
            </a:extLst>
          </p:cNvPr>
          <p:cNvSpPr txBox="1">
            <a:spLocks/>
          </p:cNvSpPr>
          <p:nvPr/>
        </p:nvSpPr>
        <p:spPr>
          <a:xfrm>
            <a:off x="215998" y="288875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Infrastructure PCAP – Pro &amp; Cons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FFC420-65E7-F01B-2793-32994771E1EF}"/>
              </a:ext>
            </a:extLst>
          </p:cNvPr>
          <p:cNvSpPr txBox="1">
            <a:spLocks/>
          </p:cNvSpPr>
          <p:nvPr/>
        </p:nvSpPr>
        <p:spPr>
          <a:xfrm>
            <a:off x="10999698" y="6364352"/>
            <a:ext cx="672350" cy="256126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2BD4C55C-91BA-4AEF-BEB5-575FB73C14D8}" type="slidenum">
              <a:rPr lang="uk-UA"/>
              <a:pPr>
                <a:spcAft>
                  <a:spcPts val="600"/>
                </a:spcAft>
              </a:pPr>
              <a:t>19</a:t>
            </a:fld>
            <a:endParaRPr lang="uk-UA" dirty="0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4A7C49BD-E3ED-60B0-8825-E479F99B2B61}"/>
              </a:ext>
            </a:extLst>
          </p:cNvPr>
          <p:cNvSpPr txBox="1">
            <a:spLocks/>
          </p:cNvSpPr>
          <p:nvPr/>
        </p:nvSpPr>
        <p:spPr>
          <a:xfrm>
            <a:off x="308004" y="3298371"/>
            <a:ext cx="5962167" cy="22998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990" lvl="1" indent="0" defTabSz="914331">
              <a:spcBef>
                <a:spcPts val="0"/>
              </a:spcBef>
              <a:spcAft>
                <a:spcPts val="530"/>
              </a:spcAft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✅ No extra hardware</a:t>
            </a: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✅ Centralized capture &amp; control</a:t>
            </a: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✅ Decrypted traffic (vendor dependent)</a:t>
            </a: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✅ Event-driven / automated capture</a:t>
            </a:r>
            <a:endParaRPr lang="en-US" sz="2000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392596B1-9C1D-1A9B-F070-106D503B43A0}"/>
              </a:ext>
            </a:extLst>
          </p:cNvPr>
          <p:cNvSpPr txBox="1">
            <a:spLocks/>
          </p:cNvSpPr>
          <p:nvPr/>
        </p:nvSpPr>
        <p:spPr>
          <a:xfrm>
            <a:off x="6270170" y="3298370"/>
            <a:ext cx="5705832" cy="22998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990" lvl="1" indent="0" defTabSz="914331">
              <a:spcBef>
                <a:spcPts val="0"/>
              </a:spcBef>
              <a:spcAft>
                <a:spcPts val="530"/>
              </a:spcAft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⚠️ AP-perspective only</a:t>
            </a: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⚠️ Limited RF visibility</a:t>
            </a: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⚠️ Vendor-dependent behavior</a:t>
            </a:r>
          </a:p>
          <a:p>
            <a:pPr marL="359982" lvl="1" indent="-179992" defTabSz="914331">
              <a:spcBef>
                <a:spcPts val="0"/>
              </a:spcBef>
              <a:spcAft>
                <a:spcPts val="530"/>
              </a:spcAft>
            </a:pPr>
            <a:r>
              <a:rPr lang="en-US" dirty="0">
                <a:cs typeface="Arial" panose="020B0604020202020204" pitchFamily="34" charset="0"/>
              </a:rPr>
              <a:t>⚠️ Not true OTA capture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EBE2C8-C4A5-4182-760B-CB509321F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147890"/>
            <a:ext cx="8556171" cy="215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2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A3F5B-36E2-6CCA-EE1A-F1A847F6D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77C714-5472-66DF-C32B-FA80091BB25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2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DB8B97-5774-8255-DB9B-17F15866F132}"/>
              </a:ext>
            </a:extLst>
          </p:cNvPr>
          <p:cNvSpPr txBox="1">
            <a:spLocks/>
          </p:cNvSpPr>
          <p:nvPr/>
        </p:nvSpPr>
        <p:spPr>
          <a:xfrm>
            <a:off x="149900" y="279933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Rasika Nayanajith (@mrncciew)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C1E4369-9CCB-C04F-840E-432B68F2EE56}"/>
              </a:ext>
            </a:extLst>
          </p:cNvPr>
          <p:cNvSpPr txBox="1">
            <a:spLocks/>
          </p:cNvSpPr>
          <p:nvPr/>
        </p:nvSpPr>
        <p:spPr>
          <a:xfrm>
            <a:off x="95248" y="1094704"/>
            <a:ext cx="6769191" cy="27803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400" dirty="0"/>
              <a:t>Wireless Instructor (</a:t>
            </a:r>
            <a:r>
              <a:rPr lang="en-AU" sz="2400" b="1" dirty="0"/>
              <a:t>Cisco</a:t>
            </a:r>
            <a:r>
              <a:rPr lang="en-AU" sz="2400" dirty="0"/>
              <a:t>, </a:t>
            </a:r>
            <a:r>
              <a:rPr lang="en-AU" sz="2400" b="1" dirty="0"/>
              <a:t>CWNP</a:t>
            </a:r>
            <a:r>
              <a:rPr lang="en-AU" sz="2400" dirty="0"/>
              <a:t> &amp; </a:t>
            </a:r>
            <a:r>
              <a:rPr lang="en-AU" sz="2400" b="1" dirty="0"/>
              <a:t>Ekahau)</a:t>
            </a:r>
          </a:p>
          <a:p>
            <a:r>
              <a:rPr lang="en-AU" sz="2400" dirty="0"/>
              <a:t>Content Developer for digital learning</a:t>
            </a:r>
          </a:p>
          <a:p>
            <a:r>
              <a:rPr lang="en-AU" sz="2400" dirty="0"/>
              <a:t>Principal Consultant, </a:t>
            </a:r>
            <a:r>
              <a:rPr lang="en-AU" sz="2400" b="1" dirty="0"/>
              <a:t>MRN Networks</a:t>
            </a:r>
            <a:endParaRPr lang="en-AU" sz="2400" dirty="0"/>
          </a:p>
          <a:p>
            <a:r>
              <a:rPr lang="en-AU" sz="2400" dirty="0"/>
              <a:t>WLPC 2026 </a:t>
            </a:r>
            <a:r>
              <a:rPr lang="en-AU" sz="2400" b="1" dirty="0"/>
              <a:t>Best Content Contribution Award </a:t>
            </a:r>
            <a:endParaRPr lang="en-GB" sz="2000" b="1" dirty="0"/>
          </a:p>
        </p:txBody>
      </p:sp>
      <p:pic>
        <p:nvPicPr>
          <p:cNvPr id="14" name="Picture 13" descr="Image result for CCIE Wireless logo">
            <a:extLst>
              <a:ext uri="{FF2B5EF4-FFF2-40B4-BE49-F238E27FC236}">
                <a16:creationId xmlns:a16="http://schemas.microsoft.com/office/drawing/2014/main" id="{E4B54E62-A596-5D3E-FFB9-0354360F5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698" y="4962522"/>
            <a:ext cx="1273071" cy="12812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Picture 14" descr="Image result for CCSI logo">
            <a:extLst>
              <a:ext uri="{FF2B5EF4-FFF2-40B4-BE49-F238E27FC236}">
                <a16:creationId xmlns:a16="http://schemas.microsoft.com/office/drawing/2014/main" id="{58E8726C-A83F-A032-DB89-0E89B9420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391" y="5003088"/>
            <a:ext cx="1837131" cy="1224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C44B99-8355-C8A4-8618-FB9FA502FB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999" y="4946605"/>
            <a:ext cx="1289689" cy="12812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7" name="Picture 16" descr="A white circle with a picture of a camera on it&#10;&#10;Description automatically generated">
            <a:extLst>
              <a:ext uri="{FF2B5EF4-FFF2-40B4-BE49-F238E27FC236}">
                <a16:creationId xmlns:a16="http://schemas.microsoft.com/office/drawing/2014/main" id="{C9A39A3C-7E1B-3F8B-9A78-7B8541867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6008" y="4970682"/>
            <a:ext cx="1273072" cy="12730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239001A-2BEB-66FA-DA16-09D736911F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5538" y="4946605"/>
            <a:ext cx="2173160" cy="1226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023FF31-70DA-AD04-2EA0-7DEE8B3BD5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1215" y="4378541"/>
            <a:ext cx="2095281" cy="1926779"/>
          </a:xfrm>
          <a:prstGeom prst="rect">
            <a:avLst/>
          </a:prstGeom>
        </p:spPr>
      </p:pic>
      <p:pic>
        <p:nvPicPr>
          <p:cNvPr id="20" name="Picture 19" descr="A blue and white logo&#10;&#10;AI-generated content may be incorrect.">
            <a:extLst>
              <a:ext uri="{FF2B5EF4-FFF2-40B4-BE49-F238E27FC236}">
                <a16:creationId xmlns:a16="http://schemas.microsoft.com/office/drawing/2014/main" id="{3D8B56E8-125A-2A30-0B91-934483F64A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11215" y="3875015"/>
            <a:ext cx="2095281" cy="543973"/>
          </a:xfrm>
          <a:prstGeom prst="rect">
            <a:avLst/>
          </a:prstGeom>
        </p:spPr>
      </p:pic>
      <p:pic>
        <p:nvPicPr>
          <p:cNvPr id="21" name="Picture 20" descr="A person holding a blue award&#10;&#10;AI-generated content may be incorrect.">
            <a:extLst>
              <a:ext uri="{FF2B5EF4-FFF2-40B4-BE49-F238E27FC236}">
                <a16:creationId xmlns:a16="http://schemas.microsoft.com/office/drawing/2014/main" id="{636275BD-7DF4-5C70-688B-5094746422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6444" y="1119161"/>
            <a:ext cx="4695398" cy="27558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52926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7115A-75DD-A8FB-EA3D-1451730B4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C1613-631A-BBA4-AA20-66D181708D7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20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967B1B-9EF8-4E88-0FAA-BAF49CDD4F52}"/>
              </a:ext>
            </a:extLst>
          </p:cNvPr>
          <p:cNvSpPr txBox="1">
            <a:spLocks/>
          </p:cNvSpPr>
          <p:nvPr/>
        </p:nvSpPr>
        <p:spPr>
          <a:xfrm>
            <a:off x="123257" y="336984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Wi-Fi PCAP with Sniffer AP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522C70-6CF1-6073-7CF8-4BBE7C048796}"/>
              </a:ext>
            </a:extLst>
          </p:cNvPr>
          <p:cNvSpPr txBox="1"/>
          <p:nvPr/>
        </p:nvSpPr>
        <p:spPr>
          <a:xfrm>
            <a:off x="868484" y="6331850"/>
            <a:ext cx="102563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000" dirty="0"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https://mrncciew.com/2018/04/07/Wi-Fi-captures-with-sniffer-mode-ap/</a:t>
            </a:r>
            <a:endParaRPr lang="en-AU" sz="10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8A3087-E97B-968B-B66D-E9649EE15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8114" y="1761917"/>
            <a:ext cx="4332515" cy="40510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6BA5E9-7B07-D69A-63E7-8DBE487CB8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252" y="1761917"/>
            <a:ext cx="5335712" cy="405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808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4-E673-78F7-F199-8C087B6EB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0F7D94E0-0DAD-D2F9-E7A8-A54140AD5F3C}"/>
              </a:ext>
            </a:extLst>
          </p:cNvPr>
          <p:cNvSpPr/>
          <p:nvPr/>
        </p:nvSpPr>
        <p:spPr>
          <a:xfrm>
            <a:off x="539278" y="2024743"/>
            <a:ext cx="3412237" cy="423581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1194AF7-2F4F-96D8-608A-5AD2741E5964}"/>
              </a:ext>
            </a:extLst>
          </p:cNvPr>
          <p:cNvSpPr/>
          <p:nvPr/>
        </p:nvSpPr>
        <p:spPr>
          <a:xfrm>
            <a:off x="4125686" y="2024749"/>
            <a:ext cx="3124200" cy="4235819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10126-C2DA-4FB3-485F-5137ADA090C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21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E31EAA2-10C2-2609-1584-02ABED4AB957}"/>
              </a:ext>
            </a:extLst>
          </p:cNvPr>
          <p:cNvSpPr txBox="1">
            <a:spLocks/>
          </p:cNvSpPr>
          <p:nvPr/>
        </p:nvSpPr>
        <p:spPr>
          <a:xfrm>
            <a:off x="215999" y="365127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Wi-Fi PCAP with 9800 WLC</a:t>
            </a:r>
          </a:p>
        </p:txBody>
      </p:sp>
      <p:sp>
        <p:nvSpPr>
          <p:cNvPr id="55" name="Text Placeholder 1">
            <a:extLst>
              <a:ext uri="{FF2B5EF4-FFF2-40B4-BE49-F238E27FC236}">
                <a16:creationId xmlns:a16="http://schemas.microsoft.com/office/drawing/2014/main" id="{CC21E5AE-E1D9-7BC0-D988-E23A53CB8314}"/>
              </a:ext>
            </a:extLst>
          </p:cNvPr>
          <p:cNvSpPr txBox="1">
            <a:spLocks/>
          </p:cNvSpPr>
          <p:nvPr/>
        </p:nvSpPr>
        <p:spPr>
          <a:xfrm>
            <a:off x="377637" y="955208"/>
            <a:ext cx="7335786" cy="12656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85727" indent="-85727" defTabSz="342908">
              <a:lnSpc>
                <a:spcPct val="100000"/>
              </a:lnSpc>
              <a:spcBef>
                <a:spcPts val="375"/>
              </a:spcBef>
              <a:buClrTx/>
              <a:buSzPct val="120000"/>
              <a:buFont typeface="Arial" panose="020B0604020202020204" pitchFamily="34" charset="0"/>
              <a:buChar char="•"/>
              <a:defRPr sz="2000" b="0" i="0">
                <a:ea typeface="Tahoma" charset="0"/>
                <a:cs typeface="Tahoma" charset="0"/>
              </a:defRPr>
            </a:lvl1pPr>
            <a:lvl2pPr marL="300046" lvl="1" indent="-128592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Tx/>
              <a:buChar char="-"/>
              <a:defRPr sz="2000" b="0" i="0">
                <a:latin typeface="Tahoma" charset="0"/>
                <a:ea typeface="Tahoma" charset="0"/>
                <a:cs typeface="Tahoma" charset="0"/>
              </a:defRPr>
            </a:lvl2pPr>
            <a:lvl3pPr marL="428636" indent="-85727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 typeface="Courier New" panose="02070309020205020404" pitchFamily="49" charset="0"/>
              <a:buChar char="o"/>
              <a:defRPr sz="2000" b="0" i="0">
                <a:latin typeface="Tahoma" charset="0"/>
                <a:ea typeface="Tahoma" charset="0"/>
                <a:cs typeface="Tahoma" charset="0"/>
              </a:defRPr>
            </a:lvl3pPr>
            <a:lvl4pPr marL="600090" indent="-85727" defTabSz="342908">
              <a:lnSpc>
                <a:spcPct val="100000"/>
              </a:lnSpc>
              <a:spcBef>
                <a:spcPts val="188"/>
              </a:spcBef>
              <a:buClrTx/>
              <a:buSzPct val="50000"/>
              <a:buFont typeface="Wingdings" panose="05000000000000000000" pitchFamily="2" charset="2"/>
              <a:buChar char="q"/>
              <a:defRPr sz="2000" b="0" i="0">
                <a:latin typeface="Tahoma" charset="0"/>
                <a:ea typeface="Tahoma" charset="0"/>
                <a:cs typeface="Tahoma" charset="0"/>
              </a:defRPr>
            </a:lvl4pPr>
            <a:lvl5pPr marL="771545" indent="-85727" defTabSz="342908">
              <a:lnSpc>
                <a:spcPct val="100000"/>
              </a:lnSpc>
              <a:spcBef>
                <a:spcPts val="188"/>
              </a:spcBef>
              <a:buClrTx/>
              <a:buSzPct val="80000"/>
              <a:buFont typeface="Arial" panose="020B0604020202020204" pitchFamily="34" charset="0"/>
              <a:buChar char="•"/>
              <a:defRPr sz="2000" b="0" i="0">
                <a:latin typeface="Tahoma" charset="0"/>
                <a:ea typeface="Tahoma" charset="0"/>
                <a:cs typeface="Tahoma" charset="0"/>
              </a:defRPr>
            </a:lvl5pPr>
            <a:lvl6pPr marL="942999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6pPr>
            <a:lvl7pPr marL="1114453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7pPr>
            <a:lvl8pPr marL="1285907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8pPr>
            <a:lvl9pPr marL="1457361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9pPr>
          </a:lstStyle>
          <a:p>
            <a:pPr marL="85721" indent="-85721"/>
            <a:r>
              <a:rPr lang="en-US" dirty="0">
                <a:ea typeface="Tahoma"/>
                <a:cs typeface="Tahoma"/>
              </a:rPr>
              <a:t> </a:t>
            </a:r>
            <a:r>
              <a:rPr lang="en-US" sz="2400" dirty="0">
                <a:ea typeface="Tahoma"/>
                <a:cs typeface="Tahoma"/>
              </a:rPr>
              <a:t>Local Mode –&gt; All traffic go to WLC </a:t>
            </a:r>
          </a:p>
          <a:p>
            <a:pPr marL="85721" indent="-85721"/>
            <a:r>
              <a:rPr lang="en-US" sz="2400" dirty="0">
                <a:ea typeface="Tahoma"/>
                <a:cs typeface="Tahoma"/>
              </a:rPr>
              <a:t> </a:t>
            </a:r>
            <a:r>
              <a:rPr lang="en-US" sz="2400" dirty="0"/>
              <a:t>FlexConnect Mode –&gt; Only Control Traffic go to </a:t>
            </a:r>
            <a:r>
              <a:rPr lang="en-US" dirty="0"/>
              <a:t>WLC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80755B-07EA-54A9-A25F-A1CB196AF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2639" y="553880"/>
            <a:ext cx="3908243" cy="252488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E55703B-ABF7-A58D-E540-DFABAC6D9D50}"/>
              </a:ext>
            </a:extLst>
          </p:cNvPr>
          <p:cNvGrpSpPr/>
          <p:nvPr/>
        </p:nvGrpSpPr>
        <p:grpSpPr>
          <a:xfrm>
            <a:off x="7622637" y="3246545"/>
            <a:ext cx="3924826" cy="3057581"/>
            <a:chOff x="8001209" y="724028"/>
            <a:chExt cx="4859623" cy="38110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A5B7707-4B8F-ECAE-641A-A3FF195CE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01209" y="724028"/>
              <a:ext cx="4859623" cy="3811074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576CB20-259E-EFA1-2229-8F3E95080C93}"/>
                </a:ext>
              </a:extLst>
            </p:cNvPr>
            <p:cNvSpPr/>
            <p:nvPr/>
          </p:nvSpPr>
          <p:spPr>
            <a:xfrm>
              <a:off x="9004852" y="2226556"/>
              <a:ext cx="2246244" cy="233135"/>
            </a:xfrm>
            <a:prstGeom prst="rect">
              <a:avLst/>
            </a:prstGeom>
            <a:noFill/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AU" sz="2400">
                <a:latin typeface="Tahoma" charset="0"/>
                <a:ea typeface="Tahoma" charset="0"/>
                <a:cs typeface="Tahoma" charset="0"/>
              </a:endParaRPr>
            </a:p>
          </p:txBody>
        </p:sp>
      </p:grpSp>
      <p:pic>
        <p:nvPicPr>
          <p:cNvPr id="11" name="Graphic 10" descr="Internet outline">
            <a:extLst>
              <a:ext uri="{FF2B5EF4-FFF2-40B4-BE49-F238E27FC236}">
                <a16:creationId xmlns:a16="http://schemas.microsoft.com/office/drawing/2014/main" id="{FDB8A8E1-CBE8-24E3-328F-3EDA65630C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6186" y="5316371"/>
            <a:ext cx="799817" cy="799817"/>
          </a:xfrm>
          <a:prstGeom prst="rect">
            <a:avLst/>
          </a:prstGeom>
        </p:spPr>
      </p:pic>
      <p:pic>
        <p:nvPicPr>
          <p:cNvPr id="13" name="Graphic 12" descr="Internet outline">
            <a:extLst>
              <a:ext uri="{FF2B5EF4-FFF2-40B4-BE49-F238E27FC236}">
                <a16:creationId xmlns:a16="http://schemas.microsoft.com/office/drawing/2014/main" id="{28E075C7-EAA7-27AB-02DD-BB91624B73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07036" y="5316374"/>
            <a:ext cx="799817" cy="799817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61CDF586-DF07-A6B9-12C3-118ECAE8506B}"/>
              </a:ext>
            </a:extLst>
          </p:cNvPr>
          <p:cNvGrpSpPr/>
          <p:nvPr/>
        </p:nvGrpSpPr>
        <p:grpSpPr>
          <a:xfrm>
            <a:off x="890777" y="2332188"/>
            <a:ext cx="2786673" cy="2498476"/>
            <a:chOff x="988500" y="2734959"/>
            <a:chExt cx="2786673" cy="2498476"/>
          </a:xfrm>
        </p:grpSpPr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BDA008F5-5DEA-5F7A-7FC8-5CEA1C0F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3727" y="2791384"/>
              <a:ext cx="766469" cy="455155"/>
            </a:xfrm>
            <a:custGeom>
              <a:avLst/>
              <a:gdLst>
                <a:gd name="T0" fmla="*/ 4 w 360"/>
                <a:gd name="T1" fmla="*/ 66 h 197"/>
                <a:gd name="T2" fmla="*/ 308 w 360"/>
                <a:gd name="T3" fmla="*/ 7 h 197"/>
                <a:gd name="T4" fmla="*/ 151 w 360"/>
                <a:gd name="T5" fmla="*/ 37 h 197"/>
                <a:gd name="T6" fmla="*/ 147 w 360"/>
                <a:gd name="T7" fmla="*/ 36 h 197"/>
                <a:gd name="T8" fmla="*/ 119 w 360"/>
                <a:gd name="T9" fmla="*/ 40 h 197"/>
                <a:gd name="T10" fmla="*/ 112 w 360"/>
                <a:gd name="T11" fmla="*/ 60 h 197"/>
                <a:gd name="T12" fmla="*/ 150 w 360"/>
                <a:gd name="T13" fmla="*/ 51 h 197"/>
                <a:gd name="T14" fmla="*/ 186 w 360"/>
                <a:gd name="T15" fmla="*/ 38 h 197"/>
                <a:gd name="T16" fmla="*/ 182 w 360"/>
                <a:gd name="T17" fmla="*/ 37 h 197"/>
                <a:gd name="T18" fmla="*/ 177 w 360"/>
                <a:gd name="T19" fmla="*/ 38 h 197"/>
                <a:gd name="T20" fmla="*/ 176 w 360"/>
                <a:gd name="T21" fmla="*/ 64 h 197"/>
                <a:gd name="T22" fmla="*/ 188 w 360"/>
                <a:gd name="T23" fmla="*/ 47 h 197"/>
                <a:gd name="T24" fmla="*/ 201 w 360"/>
                <a:gd name="T25" fmla="*/ 12 h 197"/>
                <a:gd name="T26" fmla="*/ 183 w 360"/>
                <a:gd name="T27" fmla="*/ 4 h 197"/>
                <a:gd name="T28" fmla="*/ 179 w 360"/>
                <a:gd name="T29" fmla="*/ 5 h 197"/>
                <a:gd name="T30" fmla="*/ 176 w 360"/>
                <a:gd name="T31" fmla="*/ 14 h 197"/>
                <a:gd name="T32" fmla="*/ 188 w 360"/>
                <a:gd name="T33" fmla="*/ 31 h 197"/>
                <a:gd name="T34" fmla="*/ 254 w 360"/>
                <a:gd name="T35" fmla="*/ 56 h 197"/>
                <a:gd name="T36" fmla="*/ 219 w 360"/>
                <a:gd name="T37" fmla="*/ 36 h 197"/>
                <a:gd name="T38" fmla="*/ 215 w 360"/>
                <a:gd name="T39" fmla="*/ 36 h 197"/>
                <a:gd name="T40" fmla="*/ 212 w 360"/>
                <a:gd name="T41" fmla="*/ 38 h 197"/>
                <a:gd name="T42" fmla="*/ 222 w 360"/>
                <a:gd name="T43" fmla="*/ 46 h 197"/>
                <a:gd name="T44" fmla="*/ 254 w 360"/>
                <a:gd name="T45" fmla="*/ 56 h 197"/>
                <a:gd name="T46" fmla="*/ 304 w 360"/>
                <a:gd name="T47" fmla="*/ 122 h 197"/>
                <a:gd name="T48" fmla="*/ 285 w 360"/>
                <a:gd name="T49" fmla="*/ 161 h 197"/>
                <a:gd name="T50" fmla="*/ 254 w 360"/>
                <a:gd name="T51" fmla="*/ 138 h 197"/>
                <a:gd name="T52" fmla="*/ 279 w 360"/>
                <a:gd name="T53" fmla="*/ 117 h 197"/>
                <a:gd name="T54" fmla="*/ 224 w 360"/>
                <a:gd name="T55" fmla="*/ 115 h 197"/>
                <a:gd name="T56" fmla="*/ 246 w 360"/>
                <a:gd name="T57" fmla="*/ 136 h 197"/>
                <a:gd name="T58" fmla="*/ 197 w 360"/>
                <a:gd name="T59" fmla="*/ 153 h 197"/>
                <a:gd name="T60" fmla="*/ 199 w 360"/>
                <a:gd name="T61" fmla="*/ 120 h 197"/>
                <a:gd name="T62" fmla="*/ 146 w 360"/>
                <a:gd name="T63" fmla="*/ 112 h 197"/>
                <a:gd name="T64" fmla="*/ 161 w 360"/>
                <a:gd name="T65" fmla="*/ 119 h 197"/>
                <a:gd name="T66" fmla="*/ 142 w 360"/>
                <a:gd name="T67" fmla="*/ 158 h 197"/>
                <a:gd name="T68" fmla="*/ 129 w 360"/>
                <a:gd name="T69" fmla="*/ 119 h 197"/>
                <a:gd name="T70" fmla="*/ 146 w 360"/>
                <a:gd name="T71" fmla="*/ 112 h 197"/>
                <a:gd name="T72" fmla="*/ 89 w 360"/>
                <a:gd name="T73" fmla="*/ 117 h 197"/>
                <a:gd name="T74" fmla="*/ 87 w 360"/>
                <a:gd name="T75" fmla="*/ 149 h 197"/>
                <a:gd name="T76" fmla="*/ 40 w 360"/>
                <a:gd name="T77" fmla="*/ 134 h 197"/>
                <a:gd name="T78" fmla="*/ 65 w 360"/>
                <a:gd name="T79" fmla="*/ 112 h 197"/>
                <a:gd name="T80" fmla="*/ 63 w 360"/>
                <a:gd name="T81" fmla="*/ 104 h 197"/>
                <a:gd name="T82" fmla="*/ 28 w 360"/>
                <a:gd name="T83" fmla="*/ 134 h 197"/>
                <a:gd name="T84" fmla="*/ 72 w 360"/>
                <a:gd name="T85" fmla="*/ 167 h 197"/>
                <a:gd name="T86" fmla="*/ 120 w 360"/>
                <a:gd name="T87" fmla="*/ 159 h 197"/>
                <a:gd name="T88" fmla="*/ 167 w 360"/>
                <a:gd name="T89" fmla="*/ 160 h 197"/>
                <a:gd name="T90" fmla="*/ 214 w 360"/>
                <a:gd name="T91" fmla="*/ 170 h 197"/>
                <a:gd name="T92" fmla="*/ 262 w 360"/>
                <a:gd name="T93" fmla="*/ 162 h 197"/>
                <a:gd name="T94" fmla="*/ 308 w 360"/>
                <a:gd name="T95" fmla="*/ 163 h 197"/>
                <a:gd name="T96" fmla="*/ 310 w 360"/>
                <a:gd name="T97" fmla="*/ 116 h 197"/>
                <a:gd name="T98" fmla="*/ 282 w 360"/>
                <a:gd name="T99" fmla="*/ 107 h 197"/>
                <a:gd name="T100" fmla="*/ 264 w 360"/>
                <a:gd name="T101" fmla="*/ 115 h 197"/>
                <a:gd name="T102" fmla="*/ 235 w 360"/>
                <a:gd name="T103" fmla="*/ 110 h 197"/>
                <a:gd name="T104" fmla="*/ 205 w 360"/>
                <a:gd name="T105" fmla="*/ 107 h 197"/>
                <a:gd name="T106" fmla="*/ 181 w 360"/>
                <a:gd name="T107" fmla="*/ 126 h 197"/>
                <a:gd name="T108" fmla="*/ 158 w 360"/>
                <a:gd name="T109" fmla="*/ 106 h 197"/>
                <a:gd name="T110" fmla="*/ 128 w 360"/>
                <a:gd name="T111" fmla="*/ 108 h 197"/>
                <a:gd name="T112" fmla="*/ 98 w 360"/>
                <a:gd name="T113" fmla="*/ 112 h 197"/>
                <a:gd name="T114" fmla="*/ 82 w 360"/>
                <a:gd name="T115" fmla="*/ 102 h 197"/>
                <a:gd name="T116" fmla="*/ 360 w 360"/>
                <a:gd name="T117" fmla="*/ 182 h 197"/>
                <a:gd name="T118" fmla="*/ 14 w 360"/>
                <a:gd name="T119" fmla="*/ 8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0" h="197">
                  <a:moveTo>
                    <a:pt x="356" y="66"/>
                  </a:moveTo>
                  <a:cubicBezTo>
                    <a:pt x="356" y="70"/>
                    <a:pt x="352" y="72"/>
                    <a:pt x="344" y="72"/>
                  </a:cubicBezTo>
                  <a:cubicBezTo>
                    <a:pt x="276" y="72"/>
                    <a:pt x="223" y="72"/>
                    <a:pt x="180" y="72"/>
                  </a:cubicBezTo>
                  <a:cubicBezTo>
                    <a:pt x="136" y="72"/>
                    <a:pt x="84" y="72"/>
                    <a:pt x="16" y="72"/>
                  </a:cubicBezTo>
                  <a:cubicBezTo>
                    <a:pt x="8" y="72"/>
                    <a:pt x="4" y="70"/>
                    <a:pt x="4" y="66"/>
                  </a:cubicBezTo>
                  <a:cubicBezTo>
                    <a:pt x="4" y="66"/>
                    <a:pt x="31" y="32"/>
                    <a:pt x="52" y="7"/>
                  </a:cubicBezTo>
                  <a:cubicBezTo>
                    <a:pt x="55" y="3"/>
                    <a:pt x="60" y="0"/>
                    <a:pt x="68" y="0"/>
                  </a:cubicBezTo>
                  <a:cubicBezTo>
                    <a:pt x="69" y="0"/>
                    <a:pt x="80" y="0"/>
                    <a:pt x="180" y="0"/>
                  </a:cubicBezTo>
                  <a:cubicBezTo>
                    <a:pt x="279" y="0"/>
                    <a:pt x="291" y="0"/>
                    <a:pt x="292" y="0"/>
                  </a:cubicBezTo>
                  <a:cubicBezTo>
                    <a:pt x="300" y="0"/>
                    <a:pt x="305" y="3"/>
                    <a:pt x="308" y="7"/>
                  </a:cubicBezTo>
                  <a:cubicBezTo>
                    <a:pt x="329" y="32"/>
                    <a:pt x="356" y="66"/>
                    <a:pt x="356" y="66"/>
                  </a:cubicBezTo>
                  <a:close/>
                  <a:moveTo>
                    <a:pt x="156" y="47"/>
                  </a:moveTo>
                  <a:cubicBezTo>
                    <a:pt x="152" y="38"/>
                    <a:pt x="152" y="38"/>
                    <a:pt x="152" y="38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50" y="36"/>
                    <a:pt x="150" y="36"/>
                    <a:pt x="150" y="36"/>
                  </a:cubicBezTo>
                  <a:cubicBezTo>
                    <a:pt x="150" y="36"/>
                    <a:pt x="150" y="36"/>
                    <a:pt x="149" y="36"/>
                  </a:cubicBezTo>
                  <a:cubicBezTo>
                    <a:pt x="149" y="36"/>
                    <a:pt x="148" y="36"/>
                    <a:pt x="148" y="36"/>
                  </a:cubicBezTo>
                  <a:cubicBezTo>
                    <a:pt x="147" y="36"/>
                    <a:pt x="147" y="36"/>
                    <a:pt x="147" y="36"/>
                  </a:cubicBezTo>
                  <a:cubicBezTo>
                    <a:pt x="147" y="36"/>
                    <a:pt x="147" y="36"/>
                    <a:pt x="147" y="36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44" y="36"/>
                    <a:pt x="144" y="36"/>
                    <a:pt x="144" y="36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19" y="39"/>
                    <a:pt x="119" y="40"/>
                  </a:cubicBezTo>
                  <a:cubicBezTo>
                    <a:pt x="120" y="42"/>
                    <a:pt x="123" y="43"/>
                    <a:pt x="127" y="43"/>
                  </a:cubicBezTo>
                  <a:cubicBezTo>
                    <a:pt x="132" y="42"/>
                    <a:pt x="132" y="42"/>
                    <a:pt x="132" y="42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9" y="57"/>
                    <a:pt x="109" y="58"/>
                    <a:pt x="109" y="58"/>
                  </a:cubicBezTo>
                  <a:cubicBezTo>
                    <a:pt x="112" y="60"/>
                    <a:pt x="112" y="60"/>
                    <a:pt x="112" y="60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8" y="61"/>
                    <a:pt x="120" y="60"/>
                    <a:pt x="121" y="60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4" y="50"/>
                    <a:pt x="147" y="51"/>
                    <a:pt x="150" y="51"/>
                  </a:cubicBezTo>
                  <a:cubicBezTo>
                    <a:pt x="152" y="50"/>
                    <a:pt x="154" y="50"/>
                    <a:pt x="155" y="49"/>
                  </a:cubicBezTo>
                  <a:cubicBezTo>
                    <a:pt x="155" y="49"/>
                    <a:pt x="156" y="48"/>
                    <a:pt x="156" y="47"/>
                  </a:cubicBezTo>
                  <a:close/>
                  <a:moveTo>
                    <a:pt x="203" y="47"/>
                  </a:moveTo>
                  <a:cubicBezTo>
                    <a:pt x="203" y="46"/>
                    <a:pt x="202" y="45"/>
                    <a:pt x="201" y="45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5" y="38"/>
                    <a:pt x="185" y="37"/>
                    <a:pt x="185" y="37"/>
                  </a:cubicBezTo>
                  <a:cubicBezTo>
                    <a:pt x="184" y="37"/>
                    <a:pt x="184" y="36"/>
                    <a:pt x="184" y="36"/>
                  </a:cubicBezTo>
                  <a:cubicBezTo>
                    <a:pt x="184" y="36"/>
                    <a:pt x="184" y="36"/>
                    <a:pt x="184" y="36"/>
                  </a:cubicBezTo>
                  <a:cubicBezTo>
                    <a:pt x="183" y="36"/>
                    <a:pt x="183" y="37"/>
                    <a:pt x="183" y="37"/>
                  </a:cubicBezTo>
                  <a:cubicBezTo>
                    <a:pt x="183" y="36"/>
                    <a:pt x="182" y="37"/>
                    <a:pt x="182" y="37"/>
                  </a:cubicBezTo>
                  <a:cubicBezTo>
                    <a:pt x="181" y="37"/>
                    <a:pt x="181" y="37"/>
                    <a:pt x="181" y="37"/>
                  </a:cubicBezTo>
                  <a:cubicBezTo>
                    <a:pt x="179" y="37"/>
                    <a:pt x="179" y="36"/>
                    <a:pt x="179" y="36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9" y="40"/>
                    <a:pt x="179" y="37"/>
                    <a:pt x="179" y="37"/>
                  </a:cubicBezTo>
                  <a:cubicBezTo>
                    <a:pt x="177" y="38"/>
                    <a:pt x="177" y="38"/>
                    <a:pt x="177" y="38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60" y="46"/>
                    <a:pt x="160" y="48"/>
                    <a:pt x="163" y="49"/>
                  </a:cubicBezTo>
                  <a:cubicBezTo>
                    <a:pt x="165" y="50"/>
                    <a:pt x="169" y="50"/>
                    <a:pt x="172" y="49"/>
                  </a:cubicBezTo>
                  <a:cubicBezTo>
                    <a:pt x="176" y="47"/>
                    <a:pt x="176" y="47"/>
                    <a:pt x="176" y="47"/>
                  </a:cubicBezTo>
                  <a:cubicBezTo>
                    <a:pt x="176" y="64"/>
                    <a:pt x="176" y="64"/>
                    <a:pt x="176" y="64"/>
                  </a:cubicBezTo>
                  <a:cubicBezTo>
                    <a:pt x="176" y="65"/>
                    <a:pt x="176" y="66"/>
                    <a:pt x="178" y="67"/>
                  </a:cubicBezTo>
                  <a:cubicBezTo>
                    <a:pt x="182" y="67"/>
                    <a:pt x="182" y="67"/>
                    <a:pt x="182" y="67"/>
                  </a:cubicBezTo>
                  <a:cubicBezTo>
                    <a:pt x="186" y="67"/>
                    <a:pt x="186" y="67"/>
                    <a:pt x="186" y="67"/>
                  </a:cubicBezTo>
                  <a:cubicBezTo>
                    <a:pt x="187" y="66"/>
                    <a:pt x="188" y="65"/>
                    <a:pt x="188" y="64"/>
                  </a:cubicBezTo>
                  <a:cubicBezTo>
                    <a:pt x="188" y="47"/>
                    <a:pt x="188" y="47"/>
                    <a:pt x="188" y="47"/>
                  </a:cubicBezTo>
                  <a:cubicBezTo>
                    <a:pt x="192" y="49"/>
                    <a:pt x="192" y="49"/>
                    <a:pt x="192" y="49"/>
                  </a:cubicBezTo>
                  <a:cubicBezTo>
                    <a:pt x="194" y="50"/>
                    <a:pt x="199" y="50"/>
                    <a:pt x="201" y="49"/>
                  </a:cubicBezTo>
                  <a:cubicBezTo>
                    <a:pt x="202" y="48"/>
                    <a:pt x="203" y="48"/>
                    <a:pt x="203" y="47"/>
                  </a:cubicBezTo>
                  <a:close/>
                  <a:moveTo>
                    <a:pt x="203" y="14"/>
                  </a:moveTo>
                  <a:cubicBezTo>
                    <a:pt x="203" y="13"/>
                    <a:pt x="202" y="12"/>
                    <a:pt x="201" y="12"/>
                  </a:cubicBezTo>
                  <a:cubicBezTo>
                    <a:pt x="186" y="5"/>
                    <a:pt x="186" y="5"/>
                    <a:pt x="186" y="5"/>
                  </a:cubicBezTo>
                  <a:cubicBezTo>
                    <a:pt x="185" y="5"/>
                    <a:pt x="185" y="5"/>
                    <a:pt x="185" y="5"/>
                  </a:cubicBezTo>
                  <a:cubicBezTo>
                    <a:pt x="184" y="4"/>
                    <a:pt x="184" y="4"/>
                    <a:pt x="184" y="4"/>
                  </a:cubicBezTo>
                  <a:cubicBezTo>
                    <a:pt x="184" y="4"/>
                    <a:pt x="184" y="4"/>
                    <a:pt x="184" y="4"/>
                  </a:cubicBezTo>
                  <a:cubicBezTo>
                    <a:pt x="183" y="4"/>
                    <a:pt x="183" y="4"/>
                    <a:pt x="183" y="4"/>
                  </a:cubicBezTo>
                  <a:cubicBezTo>
                    <a:pt x="183" y="4"/>
                    <a:pt x="182" y="4"/>
                    <a:pt x="182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79" y="4"/>
                    <a:pt x="179" y="4"/>
                    <a:pt x="179" y="4"/>
                  </a:cubicBezTo>
                  <a:cubicBezTo>
                    <a:pt x="179" y="4"/>
                    <a:pt x="179" y="4"/>
                    <a:pt x="179" y="4"/>
                  </a:cubicBezTo>
                  <a:cubicBezTo>
                    <a:pt x="179" y="4"/>
                    <a:pt x="179" y="5"/>
                    <a:pt x="179" y="5"/>
                  </a:cubicBezTo>
                  <a:cubicBezTo>
                    <a:pt x="177" y="5"/>
                    <a:pt x="177" y="5"/>
                    <a:pt x="177" y="5"/>
                  </a:cubicBezTo>
                  <a:cubicBezTo>
                    <a:pt x="163" y="12"/>
                    <a:pt x="163" y="12"/>
                    <a:pt x="163" y="12"/>
                  </a:cubicBezTo>
                  <a:cubicBezTo>
                    <a:pt x="160" y="13"/>
                    <a:pt x="160" y="15"/>
                    <a:pt x="163" y="16"/>
                  </a:cubicBezTo>
                  <a:cubicBezTo>
                    <a:pt x="165" y="17"/>
                    <a:pt x="169" y="17"/>
                    <a:pt x="172" y="16"/>
                  </a:cubicBezTo>
                  <a:cubicBezTo>
                    <a:pt x="176" y="14"/>
                    <a:pt x="176" y="14"/>
                    <a:pt x="176" y="14"/>
                  </a:cubicBezTo>
                  <a:cubicBezTo>
                    <a:pt x="176" y="31"/>
                    <a:pt x="176" y="31"/>
                    <a:pt x="176" y="31"/>
                  </a:cubicBezTo>
                  <a:cubicBezTo>
                    <a:pt x="176" y="32"/>
                    <a:pt x="176" y="33"/>
                    <a:pt x="178" y="33"/>
                  </a:cubicBezTo>
                  <a:cubicBezTo>
                    <a:pt x="182" y="34"/>
                    <a:pt x="182" y="34"/>
                    <a:pt x="182" y="34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7" y="33"/>
                    <a:pt x="188" y="32"/>
                    <a:pt x="188" y="31"/>
                  </a:cubicBezTo>
                  <a:cubicBezTo>
                    <a:pt x="188" y="14"/>
                    <a:pt x="188" y="14"/>
                    <a:pt x="188" y="14"/>
                  </a:cubicBezTo>
                  <a:cubicBezTo>
                    <a:pt x="192" y="16"/>
                    <a:pt x="192" y="16"/>
                    <a:pt x="192" y="16"/>
                  </a:cubicBezTo>
                  <a:cubicBezTo>
                    <a:pt x="194" y="17"/>
                    <a:pt x="199" y="17"/>
                    <a:pt x="201" y="16"/>
                  </a:cubicBezTo>
                  <a:cubicBezTo>
                    <a:pt x="202" y="15"/>
                    <a:pt x="203" y="14"/>
                    <a:pt x="203" y="14"/>
                  </a:cubicBezTo>
                  <a:close/>
                  <a:moveTo>
                    <a:pt x="254" y="56"/>
                  </a:moveTo>
                  <a:cubicBezTo>
                    <a:pt x="254" y="56"/>
                    <a:pt x="254" y="56"/>
                    <a:pt x="232" y="42"/>
                  </a:cubicBezTo>
                  <a:cubicBezTo>
                    <a:pt x="232" y="42"/>
                    <a:pt x="232" y="42"/>
                    <a:pt x="237" y="43"/>
                  </a:cubicBezTo>
                  <a:cubicBezTo>
                    <a:pt x="241" y="43"/>
                    <a:pt x="244" y="42"/>
                    <a:pt x="245" y="40"/>
                  </a:cubicBezTo>
                  <a:cubicBezTo>
                    <a:pt x="245" y="39"/>
                    <a:pt x="243" y="37"/>
                    <a:pt x="239" y="37"/>
                  </a:cubicBezTo>
                  <a:cubicBezTo>
                    <a:pt x="239" y="37"/>
                    <a:pt x="239" y="37"/>
                    <a:pt x="219" y="36"/>
                  </a:cubicBezTo>
                  <a:cubicBezTo>
                    <a:pt x="219" y="36"/>
                    <a:pt x="219" y="36"/>
                    <a:pt x="218" y="36"/>
                  </a:cubicBezTo>
                  <a:cubicBezTo>
                    <a:pt x="218" y="36"/>
                    <a:pt x="218" y="36"/>
                    <a:pt x="217" y="36"/>
                  </a:cubicBezTo>
                  <a:cubicBezTo>
                    <a:pt x="217" y="36"/>
                    <a:pt x="217" y="36"/>
                    <a:pt x="217" y="36"/>
                  </a:cubicBezTo>
                  <a:cubicBezTo>
                    <a:pt x="217" y="36"/>
                    <a:pt x="217" y="36"/>
                    <a:pt x="216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4" y="36"/>
                    <a:pt x="214" y="36"/>
                    <a:pt x="214" y="36"/>
                  </a:cubicBezTo>
                  <a:cubicBezTo>
                    <a:pt x="214" y="36"/>
                    <a:pt x="214" y="36"/>
                    <a:pt x="213" y="37"/>
                  </a:cubicBezTo>
                  <a:cubicBezTo>
                    <a:pt x="213" y="37"/>
                    <a:pt x="213" y="37"/>
                    <a:pt x="213" y="37"/>
                  </a:cubicBezTo>
                  <a:cubicBezTo>
                    <a:pt x="213" y="37"/>
                    <a:pt x="213" y="37"/>
                    <a:pt x="213" y="37"/>
                  </a:cubicBezTo>
                  <a:cubicBezTo>
                    <a:pt x="213" y="37"/>
                    <a:pt x="213" y="37"/>
                    <a:pt x="212" y="38"/>
                  </a:cubicBezTo>
                  <a:cubicBezTo>
                    <a:pt x="212" y="38"/>
                    <a:pt x="212" y="38"/>
                    <a:pt x="208" y="47"/>
                  </a:cubicBezTo>
                  <a:cubicBezTo>
                    <a:pt x="208" y="48"/>
                    <a:pt x="208" y="49"/>
                    <a:pt x="209" y="49"/>
                  </a:cubicBezTo>
                  <a:cubicBezTo>
                    <a:pt x="210" y="50"/>
                    <a:pt x="212" y="50"/>
                    <a:pt x="213" y="51"/>
                  </a:cubicBezTo>
                  <a:cubicBezTo>
                    <a:pt x="217" y="51"/>
                    <a:pt x="220" y="50"/>
                    <a:pt x="221" y="48"/>
                  </a:cubicBezTo>
                  <a:cubicBezTo>
                    <a:pt x="221" y="48"/>
                    <a:pt x="221" y="48"/>
                    <a:pt x="222" y="46"/>
                  </a:cubicBezTo>
                  <a:cubicBezTo>
                    <a:pt x="222" y="46"/>
                    <a:pt x="222" y="46"/>
                    <a:pt x="243" y="60"/>
                  </a:cubicBezTo>
                  <a:cubicBezTo>
                    <a:pt x="244" y="60"/>
                    <a:pt x="246" y="61"/>
                    <a:pt x="247" y="61"/>
                  </a:cubicBezTo>
                  <a:cubicBezTo>
                    <a:pt x="247" y="61"/>
                    <a:pt x="247" y="61"/>
                    <a:pt x="252" y="60"/>
                  </a:cubicBezTo>
                  <a:cubicBezTo>
                    <a:pt x="252" y="60"/>
                    <a:pt x="252" y="60"/>
                    <a:pt x="255" y="58"/>
                  </a:cubicBezTo>
                  <a:cubicBezTo>
                    <a:pt x="255" y="58"/>
                    <a:pt x="255" y="57"/>
                    <a:pt x="254" y="56"/>
                  </a:cubicBezTo>
                  <a:close/>
                  <a:moveTo>
                    <a:pt x="288" y="115"/>
                  </a:moveTo>
                  <a:cubicBezTo>
                    <a:pt x="290" y="115"/>
                    <a:pt x="291" y="115"/>
                    <a:pt x="292" y="115"/>
                  </a:cubicBezTo>
                  <a:cubicBezTo>
                    <a:pt x="294" y="116"/>
                    <a:pt x="295" y="116"/>
                    <a:pt x="297" y="117"/>
                  </a:cubicBezTo>
                  <a:cubicBezTo>
                    <a:pt x="298" y="117"/>
                    <a:pt x="299" y="118"/>
                    <a:pt x="300" y="119"/>
                  </a:cubicBezTo>
                  <a:cubicBezTo>
                    <a:pt x="302" y="119"/>
                    <a:pt x="303" y="120"/>
                    <a:pt x="304" y="122"/>
                  </a:cubicBezTo>
                  <a:cubicBezTo>
                    <a:pt x="304" y="122"/>
                    <a:pt x="304" y="122"/>
                    <a:pt x="304" y="122"/>
                  </a:cubicBezTo>
                  <a:cubicBezTo>
                    <a:pt x="319" y="138"/>
                    <a:pt x="319" y="138"/>
                    <a:pt x="319" y="138"/>
                  </a:cubicBezTo>
                  <a:cubicBezTo>
                    <a:pt x="301" y="154"/>
                    <a:pt x="301" y="154"/>
                    <a:pt x="301" y="154"/>
                  </a:cubicBezTo>
                  <a:cubicBezTo>
                    <a:pt x="301" y="154"/>
                    <a:pt x="301" y="154"/>
                    <a:pt x="301" y="154"/>
                  </a:cubicBezTo>
                  <a:cubicBezTo>
                    <a:pt x="297" y="158"/>
                    <a:pt x="291" y="161"/>
                    <a:pt x="285" y="161"/>
                  </a:cubicBezTo>
                  <a:cubicBezTo>
                    <a:pt x="285" y="161"/>
                    <a:pt x="285" y="161"/>
                    <a:pt x="285" y="161"/>
                  </a:cubicBezTo>
                  <a:cubicBezTo>
                    <a:pt x="285" y="161"/>
                    <a:pt x="285" y="161"/>
                    <a:pt x="285" y="161"/>
                  </a:cubicBezTo>
                  <a:cubicBezTo>
                    <a:pt x="279" y="161"/>
                    <a:pt x="273" y="159"/>
                    <a:pt x="269" y="154"/>
                  </a:cubicBezTo>
                  <a:cubicBezTo>
                    <a:pt x="269" y="154"/>
                    <a:pt x="269" y="154"/>
                    <a:pt x="269" y="154"/>
                  </a:cubicBezTo>
                  <a:cubicBezTo>
                    <a:pt x="254" y="138"/>
                    <a:pt x="254" y="138"/>
                    <a:pt x="254" y="138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1"/>
                    <a:pt x="274" y="120"/>
                    <a:pt x="275" y="119"/>
                  </a:cubicBezTo>
                  <a:cubicBezTo>
                    <a:pt x="277" y="118"/>
                    <a:pt x="278" y="117"/>
                    <a:pt x="279" y="117"/>
                  </a:cubicBezTo>
                  <a:cubicBezTo>
                    <a:pt x="281" y="116"/>
                    <a:pt x="282" y="116"/>
                    <a:pt x="284" y="115"/>
                  </a:cubicBezTo>
                  <a:cubicBezTo>
                    <a:pt x="285" y="115"/>
                    <a:pt x="287" y="115"/>
                    <a:pt x="288" y="115"/>
                  </a:cubicBezTo>
                  <a:close/>
                  <a:moveTo>
                    <a:pt x="216" y="113"/>
                  </a:moveTo>
                  <a:cubicBezTo>
                    <a:pt x="217" y="113"/>
                    <a:pt x="219" y="114"/>
                    <a:pt x="220" y="114"/>
                  </a:cubicBezTo>
                  <a:cubicBezTo>
                    <a:pt x="221" y="114"/>
                    <a:pt x="223" y="115"/>
                    <a:pt x="224" y="115"/>
                  </a:cubicBezTo>
                  <a:cubicBezTo>
                    <a:pt x="225" y="116"/>
                    <a:pt x="227" y="116"/>
                    <a:pt x="228" y="117"/>
                  </a:cubicBezTo>
                  <a:cubicBezTo>
                    <a:pt x="229" y="118"/>
                    <a:pt x="230" y="119"/>
                    <a:pt x="231" y="120"/>
                  </a:cubicBezTo>
                  <a:cubicBezTo>
                    <a:pt x="231" y="120"/>
                    <a:pt x="231" y="120"/>
                    <a:pt x="231" y="120"/>
                  </a:cubicBezTo>
                  <a:cubicBezTo>
                    <a:pt x="231" y="120"/>
                    <a:pt x="231" y="120"/>
                    <a:pt x="231" y="120"/>
                  </a:cubicBezTo>
                  <a:cubicBezTo>
                    <a:pt x="246" y="136"/>
                    <a:pt x="246" y="136"/>
                    <a:pt x="246" y="136"/>
                  </a:cubicBezTo>
                  <a:cubicBezTo>
                    <a:pt x="229" y="152"/>
                    <a:pt x="229" y="152"/>
                    <a:pt x="229" y="152"/>
                  </a:cubicBezTo>
                  <a:cubicBezTo>
                    <a:pt x="229" y="152"/>
                    <a:pt x="229" y="152"/>
                    <a:pt x="229" y="152"/>
                  </a:cubicBezTo>
                  <a:cubicBezTo>
                    <a:pt x="224" y="157"/>
                    <a:pt x="218" y="159"/>
                    <a:pt x="212" y="159"/>
                  </a:cubicBezTo>
                  <a:cubicBezTo>
                    <a:pt x="212" y="159"/>
                    <a:pt x="212" y="159"/>
                    <a:pt x="212" y="159"/>
                  </a:cubicBezTo>
                  <a:cubicBezTo>
                    <a:pt x="206" y="159"/>
                    <a:pt x="201" y="157"/>
                    <a:pt x="197" y="153"/>
                  </a:cubicBezTo>
                  <a:cubicBezTo>
                    <a:pt x="197" y="153"/>
                    <a:pt x="197" y="153"/>
                    <a:pt x="197" y="153"/>
                  </a:cubicBezTo>
                  <a:cubicBezTo>
                    <a:pt x="182" y="137"/>
                    <a:pt x="182" y="137"/>
                    <a:pt x="182" y="137"/>
                  </a:cubicBezTo>
                  <a:cubicBezTo>
                    <a:pt x="199" y="120"/>
                    <a:pt x="199" y="120"/>
                    <a:pt x="199" y="120"/>
                  </a:cubicBezTo>
                  <a:cubicBezTo>
                    <a:pt x="199" y="120"/>
                    <a:pt x="199" y="120"/>
                    <a:pt x="199" y="120"/>
                  </a:cubicBezTo>
                  <a:cubicBezTo>
                    <a:pt x="199" y="120"/>
                    <a:pt x="199" y="120"/>
                    <a:pt x="199" y="120"/>
                  </a:cubicBezTo>
                  <a:cubicBezTo>
                    <a:pt x="200" y="119"/>
                    <a:pt x="202" y="118"/>
                    <a:pt x="203" y="117"/>
                  </a:cubicBezTo>
                  <a:cubicBezTo>
                    <a:pt x="204" y="116"/>
                    <a:pt x="206" y="116"/>
                    <a:pt x="207" y="115"/>
                  </a:cubicBezTo>
                  <a:cubicBezTo>
                    <a:pt x="208" y="115"/>
                    <a:pt x="210" y="114"/>
                    <a:pt x="211" y="114"/>
                  </a:cubicBezTo>
                  <a:cubicBezTo>
                    <a:pt x="213" y="114"/>
                    <a:pt x="214" y="113"/>
                    <a:pt x="216" y="113"/>
                  </a:cubicBezTo>
                  <a:close/>
                  <a:moveTo>
                    <a:pt x="146" y="112"/>
                  </a:moveTo>
                  <a:cubicBezTo>
                    <a:pt x="147" y="112"/>
                    <a:pt x="149" y="112"/>
                    <a:pt x="150" y="112"/>
                  </a:cubicBezTo>
                  <a:cubicBezTo>
                    <a:pt x="152" y="113"/>
                    <a:pt x="153" y="113"/>
                    <a:pt x="154" y="114"/>
                  </a:cubicBezTo>
                  <a:cubicBezTo>
                    <a:pt x="156" y="114"/>
                    <a:pt x="157" y="115"/>
                    <a:pt x="158" y="116"/>
                  </a:cubicBezTo>
                  <a:cubicBezTo>
                    <a:pt x="159" y="117"/>
                    <a:pt x="160" y="117"/>
                    <a:pt x="161" y="119"/>
                  </a:cubicBezTo>
                  <a:cubicBezTo>
                    <a:pt x="161" y="119"/>
                    <a:pt x="161" y="119"/>
                    <a:pt x="161" y="119"/>
                  </a:cubicBezTo>
                  <a:cubicBezTo>
                    <a:pt x="176" y="135"/>
                    <a:pt x="176" y="135"/>
                    <a:pt x="176" y="135"/>
                  </a:cubicBezTo>
                  <a:cubicBezTo>
                    <a:pt x="159" y="151"/>
                    <a:pt x="159" y="151"/>
                    <a:pt x="159" y="151"/>
                  </a:cubicBezTo>
                  <a:cubicBezTo>
                    <a:pt x="159" y="151"/>
                    <a:pt x="159" y="151"/>
                    <a:pt x="159" y="151"/>
                  </a:cubicBezTo>
                  <a:cubicBezTo>
                    <a:pt x="154" y="155"/>
                    <a:pt x="148" y="158"/>
                    <a:pt x="142" y="158"/>
                  </a:cubicBezTo>
                  <a:cubicBezTo>
                    <a:pt x="142" y="158"/>
                    <a:pt x="142" y="158"/>
                    <a:pt x="142" y="158"/>
                  </a:cubicBezTo>
                  <a:cubicBezTo>
                    <a:pt x="137" y="158"/>
                    <a:pt x="131" y="156"/>
                    <a:pt x="127" y="151"/>
                  </a:cubicBezTo>
                  <a:cubicBezTo>
                    <a:pt x="127" y="151"/>
                    <a:pt x="127" y="151"/>
                    <a:pt x="127" y="151"/>
                  </a:cubicBezTo>
                  <a:cubicBezTo>
                    <a:pt x="112" y="135"/>
                    <a:pt x="112" y="135"/>
                    <a:pt x="112" y="135"/>
                  </a:cubicBezTo>
                  <a:cubicBezTo>
                    <a:pt x="129" y="119"/>
                    <a:pt x="129" y="119"/>
                    <a:pt x="129" y="119"/>
                  </a:cubicBezTo>
                  <a:cubicBezTo>
                    <a:pt x="129" y="119"/>
                    <a:pt x="129" y="119"/>
                    <a:pt x="129" y="119"/>
                  </a:cubicBezTo>
                  <a:cubicBezTo>
                    <a:pt x="129" y="119"/>
                    <a:pt x="129" y="119"/>
                    <a:pt x="129" y="119"/>
                  </a:cubicBezTo>
                  <a:cubicBezTo>
                    <a:pt x="130" y="118"/>
                    <a:pt x="132" y="117"/>
                    <a:pt x="133" y="116"/>
                  </a:cubicBezTo>
                  <a:cubicBezTo>
                    <a:pt x="134" y="115"/>
                    <a:pt x="136" y="114"/>
                    <a:pt x="137" y="114"/>
                  </a:cubicBezTo>
                  <a:cubicBezTo>
                    <a:pt x="138" y="113"/>
                    <a:pt x="140" y="113"/>
                    <a:pt x="141" y="112"/>
                  </a:cubicBezTo>
                  <a:cubicBezTo>
                    <a:pt x="143" y="112"/>
                    <a:pt x="144" y="112"/>
                    <a:pt x="146" y="112"/>
                  </a:cubicBezTo>
                  <a:close/>
                  <a:moveTo>
                    <a:pt x="74" y="110"/>
                  </a:moveTo>
                  <a:cubicBezTo>
                    <a:pt x="75" y="110"/>
                    <a:pt x="77" y="111"/>
                    <a:pt x="78" y="111"/>
                  </a:cubicBezTo>
                  <a:cubicBezTo>
                    <a:pt x="80" y="111"/>
                    <a:pt x="81" y="112"/>
                    <a:pt x="82" y="112"/>
                  </a:cubicBezTo>
                  <a:cubicBezTo>
                    <a:pt x="84" y="113"/>
                    <a:pt x="85" y="113"/>
                    <a:pt x="86" y="114"/>
                  </a:cubicBezTo>
                  <a:cubicBezTo>
                    <a:pt x="87" y="115"/>
                    <a:pt x="88" y="116"/>
                    <a:pt x="89" y="117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104" y="133"/>
                    <a:pt x="104" y="133"/>
                    <a:pt x="104" y="133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2" y="154"/>
                    <a:pt x="76" y="156"/>
                    <a:pt x="70" y="156"/>
                  </a:cubicBezTo>
                  <a:cubicBezTo>
                    <a:pt x="70" y="156"/>
                    <a:pt x="70" y="156"/>
                    <a:pt x="70" y="156"/>
                  </a:cubicBezTo>
                  <a:cubicBezTo>
                    <a:pt x="65" y="156"/>
                    <a:pt x="59" y="154"/>
                    <a:pt x="55" y="150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40" y="134"/>
                    <a:pt x="40" y="134"/>
                    <a:pt x="40" y="134"/>
                  </a:cubicBezTo>
                  <a:cubicBezTo>
                    <a:pt x="57" y="117"/>
                    <a:pt x="57" y="117"/>
                    <a:pt x="57" y="117"/>
                  </a:cubicBezTo>
                  <a:cubicBezTo>
                    <a:pt x="57" y="117"/>
                    <a:pt x="57" y="117"/>
                    <a:pt x="57" y="117"/>
                  </a:cubicBezTo>
                  <a:cubicBezTo>
                    <a:pt x="57" y="117"/>
                    <a:pt x="57" y="117"/>
                    <a:pt x="57" y="117"/>
                  </a:cubicBezTo>
                  <a:cubicBezTo>
                    <a:pt x="58" y="116"/>
                    <a:pt x="60" y="115"/>
                    <a:pt x="61" y="114"/>
                  </a:cubicBezTo>
                  <a:cubicBezTo>
                    <a:pt x="62" y="113"/>
                    <a:pt x="64" y="113"/>
                    <a:pt x="65" y="112"/>
                  </a:cubicBezTo>
                  <a:cubicBezTo>
                    <a:pt x="66" y="112"/>
                    <a:pt x="68" y="111"/>
                    <a:pt x="69" y="111"/>
                  </a:cubicBezTo>
                  <a:cubicBezTo>
                    <a:pt x="71" y="111"/>
                    <a:pt x="72" y="110"/>
                    <a:pt x="74" y="110"/>
                  </a:cubicBezTo>
                  <a:close/>
                  <a:moveTo>
                    <a:pt x="75" y="102"/>
                  </a:moveTo>
                  <a:cubicBezTo>
                    <a:pt x="73" y="102"/>
                    <a:pt x="71" y="102"/>
                    <a:pt x="69" y="102"/>
                  </a:cubicBezTo>
                  <a:cubicBezTo>
                    <a:pt x="67" y="103"/>
                    <a:pt x="65" y="103"/>
                    <a:pt x="63" y="104"/>
                  </a:cubicBezTo>
                  <a:cubicBezTo>
                    <a:pt x="61" y="105"/>
                    <a:pt x="59" y="106"/>
                    <a:pt x="57" y="107"/>
                  </a:cubicBezTo>
                  <a:cubicBezTo>
                    <a:pt x="55" y="108"/>
                    <a:pt x="53" y="109"/>
                    <a:pt x="52" y="111"/>
                  </a:cubicBezTo>
                  <a:cubicBezTo>
                    <a:pt x="52" y="111"/>
                    <a:pt x="52" y="111"/>
                    <a:pt x="52" y="111"/>
                  </a:cubicBezTo>
                  <a:cubicBezTo>
                    <a:pt x="52" y="111"/>
                    <a:pt x="52" y="111"/>
                    <a:pt x="52" y="111"/>
                  </a:cubicBezTo>
                  <a:cubicBezTo>
                    <a:pt x="28" y="134"/>
                    <a:pt x="28" y="134"/>
                    <a:pt x="28" y="134"/>
                  </a:cubicBezTo>
                  <a:cubicBezTo>
                    <a:pt x="50" y="157"/>
                    <a:pt x="50" y="157"/>
                    <a:pt x="50" y="157"/>
                  </a:cubicBezTo>
                  <a:cubicBezTo>
                    <a:pt x="50" y="157"/>
                    <a:pt x="50" y="157"/>
                    <a:pt x="50" y="157"/>
                  </a:cubicBezTo>
                  <a:cubicBezTo>
                    <a:pt x="56" y="164"/>
                    <a:pt x="64" y="167"/>
                    <a:pt x="72" y="167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81" y="168"/>
                    <a:pt x="89" y="165"/>
                    <a:pt x="96" y="158"/>
                  </a:cubicBezTo>
                  <a:cubicBezTo>
                    <a:pt x="96" y="158"/>
                    <a:pt x="96" y="158"/>
                    <a:pt x="96" y="158"/>
                  </a:cubicBezTo>
                  <a:cubicBezTo>
                    <a:pt x="109" y="146"/>
                    <a:pt x="109" y="146"/>
                    <a:pt x="109" y="146"/>
                  </a:cubicBezTo>
                  <a:cubicBezTo>
                    <a:pt x="120" y="159"/>
                    <a:pt x="120" y="159"/>
                    <a:pt x="120" y="159"/>
                  </a:cubicBezTo>
                  <a:cubicBezTo>
                    <a:pt x="120" y="159"/>
                    <a:pt x="120" y="159"/>
                    <a:pt x="120" y="159"/>
                  </a:cubicBezTo>
                  <a:cubicBezTo>
                    <a:pt x="126" y="165"/>
                    <a:pt x="135" y="169"/>
                    <a:pt x="143" y="169"/>
                  </a:cubicBezTo>
                  <a:cubicBezTo>
                    <a:pt x="143" y="169"/>
                    <a:pt x="143" y="169"/>
                    <a:pt x="143" y="169"/>
                  </a:cubicBezTo>
                  <a:cubicBezTo>
                    <a:pt x="143" y="169"/>
                    <a:pt x="143" y="169"/>
                    <a:pt x="143" y="169"/>
                  </a:cubicBezTo>
                  <a:cubicBezTo>
                    <a:pt x="151" y="169"/>
                    <a:pt x="160" y="166"/>
                    <a:pt x="167" y="160"/>
                  </a:cubicBezTo>
                  <a:cubicBezTo>
                    <a:pt x="167" y="160"/>
                    <a:pt x="167" y="160"/>
                    <a:pt x="167" y="160"/>
                  </a:cubicBezTo>
                  <a:cubicBezTo>
                    <a:pt x="179" y="148"/>
                    <a:pt x="179" y="148"/>
                    <a:pt x="179" y="148"/>
                  </a:cubicBezTo>
                  <a:cubicBezTo>
                    <a:pt x="191" y="160"/>
                    <a:pt x="191" y="160"/>
                    <a:pt x="191" y="160"/>
                  </a:cubicBezTo>
                  <a:cubicBezTo>
                    <a:pt x="191" y="160"/>
                    <a:pt x="191" y="160"/>
                    <a:pt x="191" y="160"/>
                  </a:cubicBezTo>
                  <a:cubicBezTo>
                    <a:pt x="197" y="167"/>
                    <a:pt x="206" y="170"/>
                    <a:pt x="214" y="170"/>
                  </a:cubicBezTo>
                  <a:cubicBezTo>
                    <a:pt x="214" y="170"/>
                    <a:pt x="214" y="170"/>
                    <a:pt x="214" y="170"/>
                  </a:cubicBezTo>
                  <a:cubicBezTo>
                    <a:pt x="214" y="170"/>
                    <a:pt x="214" y="170"/>
                    <a:pt x="214" y="170"/>
                  </a:cubicBezTo>
                  <a:cubicBezTo>
                    <a:pt x="222" y="171"/>
                    <a:pt x="231" y="167"/>
                    <a:pt x="237" y="161"/>
                  </a:cubicBezTo>
                  <a:cubicBezTo>
                    <a:pt x="237" y="161"/>
                    <a:pt x="237" y="161"/>
                    <a:pt x="237" y="161"/>
                  </a:cubicBezTo>
                  <a:cubicBezTo>
                    <a:pt x="250" y="149"/>
                    <a:pt x="250" y="149"/>
                    <a:pt x="250" y="149"/>
                  </a:cubicBezTo>
                  <a:cubicBezTo>
                    <a:pt x="262" y="162"/>
                    <a:pt x="262" y="162"/>
                    <a:pt x="262" y="162"/>
                  </a:cubicBezTo>
                  <a:cubicBezTo>
                    <a:pt x="262" y="162"/>
                    <a:pt x="262" y="162"/>
                    <a:pt x="262" y="162"/>
                  </a:cubicBezTo>
                  <a:cubicBezTo>
                    <a:pt x="268" y="168"/>
                    <a:pt x="276" y="172"/>
                    <a:pt x="285" y="172"/>
                  </a:cubicBezTo>
                  <a:cubicBezTo>
                    <a:pt x="285" y="172"/>
                    <a:pt x="285" y="172"/>
                    <a:pt x="285" y="172"/>
                  </a:cubicBezTo>
                  <a:cubicBezTo>
                    <a:pt x="285" y="172"/>
                    <a:pt x="285" y="172"/>
                    <a:pt x="285" y="172"/>
                  </a:cubicBezTo>
                  <a:cubicBezTo>
                    <a:pt x="293" y="172"/>
                    <a:pt x="302" y="169"/>
                    <a:pt x="308" y="163"/>
                  </a:cubicBezTo>
                  <a:cubicBezTo>
                    <a:pt x="308" y="163"/>
                    <a:pt x="308" y="163"/>
                    <a:pt x="308" y="163"/>
                  </a:cubicBezTo>
                  <a:cubicBezTo>
                    <a:pt x="332" y="140"/>
                    <a:pt x="332" y="140"/>
                    <a:pt x="332" y="140"/>
                  </a:cubicBezTo>
                  <a:cubicBezTo>
                    <a:pt x="310" y="116"/>
                    <a:pt x="310" y="116"/>
                    <a:pt x="310" y="116"/>
                  </a:cubicBezTo>
                  <a:cubicBezTo>
                    <a:pt x="310" y="116"/>
                    <a:pt x="310" y="116"/>
                    <a:pt x="310" y="116"/>
                  </a:cubicBezTo>
                  <a:cubicBezTo>
                    <a:pt x="310" y="116"/>
                    <a:pt x="310" y="116"/>
                    <a:pt x="310" y="116"/>
                  </a:cubicBezTo>
                  <a:cubicBezTo>
                    <a:pt x="309" y="115"/>
                    <a:pt x="307" y="113"/>
                    <a:pt x="305" y="112"/>
                  </a:cubicBezTo>
                  <a:cubicBezTo>
                    <a:pt x="304" y="111"/>
                    <a:pt x="302" y="110"/>
                    <a:pt x="300" y="109"/>
                  </a:cubicBezTo>
                  <a:cubicBezTo>
                    <a:pt x="298" y="108"/>
                    <a:pt x="296" y="107"/>
                    <a:pt x="294" y="107"/>
                  </a:cubicBezTo>
                  <a:cubicBezTo>
                    <a:pt x="292" y="106"/>
                    <a:pt x="290" y="106"/>
                    <a:pt x="288" y="106"/>
                  </a:cubicBezTo>
                  <a:cubicBezTo>
                    <a:pt x="286" y="106"/>
                    <a:pt x="284" y="106"/>
                    <a:pt x="282" y="107"/>
                  </a:cubicBezTo>
                  <a:cubicBezTo>
                    <a:pt x="279" y="107"/>
                    <a:pt x="277" y="108"/>
                    <a:pt x="275" y="108"/>
                  </a:cubicBezTo>
                  <a:cubicBezTo>
                    <a:pt x="273" y="109"/>
                    <a:pt x="271" y="110"/>
                    <a:pt x="270" y="111"/>
                  </a:cubicBezTo>
                  <a:cubicBezTo>
                    <a:pt x="268" y="112"/>
                    <a:pt x="266" y="114"/>
                    <a:pt x="264" y="115"/>
                  </a:cubicBezTo>
                  <a:cubicBezTo>
                    <a:pt x="264" y="115"/>
                    <a:pt x="264" y="115"/>
                    <a:pt x="264" y="115"/>
                  </a:cubicBezTo>
                  <a:cubicBezTo>
                    <a:pt x="264" y="115"/>
                    <a:pt x="264" y="115"/>
                    <a:pt x="264" y="115"/>
                  </a:cubicBezTo>
                  <a:cubicBezTo>
                    <a:pt x="251" y="127"/>
                    <a:pt x="251" y="127"/>
                    <a:pt x="251" y="127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38" y="113"/>
                    <a:pt x="236" y="112"/>
                    <a:pt x="235" y="110"/>
                  </a:cubicBezTo>
                  <a:cubicBezTo>
                    <a:pt x="233" y="109"/>
                    <a:pt x="231" y="108"/>
                    <a:pt x="229" y="107"/>
                  </a:cubicBezTo>
                  <a:cubicBezTo>
                    <a:pt x="227" y="107"/>
                    <a:pt x="225" y="106"/>
                    <a:pt x="223" y="105"/>
                  </a:cubicBezTo>
                  <a:cubicBezTo>
                    <a:pt x="221" y="105"/>
                    <a:pt x="219" y="105"/>
                    <a:pt x="217" y="105"/>
                  </a:cubicBezTo>
                  <a:cubicBezTo>
                    <a:pt x="215" y="105"/>
                    <a:pt x="213" y="105"/>
                    <a:pt x="211" y="105"/>
                  </a:cubicBezTo>
                  <a:cubicBezTo>
                    <a:pt x="209" y="106"/>
                    <a:pt x="207" y="106"/>
                    <a:pt x="205" y="107"/>
                  </a:cubicBezTo>
                  <a:cubicBezTo>
                    <a:pt x="203" y="108"/>
                    <a:pt x="201" y="109"/>
                    <a:pt x="199" y="110"/>
                  </a:cubicBezTo>
                  <a:cubicBezTo>
                    <a:pt x="197" y="111"/>
                    <a:pt x="195" y="112"/>
                    <a:pt x="193" y="114"/>
                  </a:cubicBezTo>
                  <a:cubicBezTo>
                    <a:pt x="193" y="114"/>
                    <a:pt x="193" y="114"/>
                    <a:pt x="193" y="114"/>
                  </a:cubicBezTo>
                  <a:cubicBezTo>
                    <a:pt x="193" y="114"/>
                    <a:pt x="193" y="114"/>
                    <a:pt x="193" y="114"/>
                  </a:cubicBezTo>
                  <a:cubicBezTo>
                    <a:pt x="181" y="126"/>
                    <a:pt x="181" y="126"/>
                    <a:pt x="181" y="126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7" y="112"/>
                    <a:pt x="166" y="110"/>
                    <a:pt x="164" y="109"/>
                  </a:cubicBezTo>
                  <a:cubicBezTo>
                    <a:pt x="162" y="108"/>
                    <a:pt x="160" y="107"/>
                    <a:pt x="158" y="106"/>
                  </a:cubicBezTo>
                  <a:cubicBezTo>
                    <a:pt x="156" y="105"/>
                    <a:pt x="154" y="104"/>
                    <a:pt x="152" y="104"/>
                  </a:cubicBezTo>
                  <a:cubicBezTo>
                    <a:pt x="150" y="104"/>
                    <a:pt x="148" y="103"/>
                    <a:pt x="146" y="103"/>
                  </a:cubicBezTo>
                  <a:cubicBezTo>
                    <a:pt x="144" y="103"/>
                    <a:pt x="142" y="103"/>
                    <a:pt x="140" y="104"/>
                  </a:cubicBezTo>
                  <a:cubicBezTo>
                    <a:pt x="138" y="104"/>
                    <a:pt x="136" y="105"/>
                    <a:pt x="134" y="105"/>
                  </a:cubicBezTo>
                  <a:cubicBezTo>
                    <a:pt x="132" y="106"/>
                    <a:pt x="130" y="107"/>
                    <a:pt x="128" y="108"/>
                  </a:cubicBezTo>
                  <a:cubicBezTo>
                    <a:pt x="126" y="109"/>
                    <a:pt x="124" y="111"/>
                    <a:pt x="123" y="112"/>
                  </a:cubicBezTo>
                  <a:cubicBezTo>
                    <a:pt x="123" y="112"/>
                    <a:pt x="123" y="112"/>
                    <a:pt x="123" y="112"/>
                  </a:cubicBezTo>
                  <a:cubicBezTo>
                    <a:pt x="123" y="112"/>
                    <a:pt x="123" y="112"/>
                    <a:pt x="123" y="112"/>
                  </a:cubicBezTo>
                  <a:cubicBezTo>
                    <a:pt x="110" y="125"/>
                    <a:pt x="110" y="125"/>
                    <a:pt x="110" y="125"/>
                  </a:cubicBezTo>
                  <a:cubicBezTo>
                    <a:pt x="98" y="112"/>
                    <a:pt x="98" y="112"/>
                    <a:pt x="98" y="112"/>
                  </a:cubicBezTo>
                  <a:cubicBezTo>
                    <a:pt x="98" y="112"/>
                    <a:pt x="98" y="112"/>
                    <a:pt x="98" y="112"/>
                  </a:cubicBezTo>
                  <a:cubicBezTo>
                    <a:pt x="98" y="112"/>
                    <a:pt x="98" y="112"/>
                    <a:pt x="98" y="112"/>
                  </a:cubicBezTo>
                  <a:cubicBezTo>
                    <a:pt x="96" y="110"/>
                    <a:pt x="95" y="109"/>
                    <a:pt x="93" y="108"/>
                  </a:cubicBezTo>
                  <a:cubicBezTo>
                    <a:pt x="91" y="106"/>
                    <a:pt x="89" y="105"/>
                    <a:pt x="87" y="104"/>
                  </a:cubicBezTo>
                  <a:cubicBezTo>
                    <a:pt x="86" y="104"/>
                    <a:pt x="84" y="103"/>
                    <a:pt x="82" y="102"/>
                  </a:cubicBezTo>
                  <a:cubicBezTo>
                    <a:pt x="79" y="102"/>
                    <a:pt x="77" y="102"/>
                    <a:pt x="75" y="102"/>
                  </a:cubicBezTo>
                  <a:close/>
                  <a:moveTo>
                    <a:pt x="14" y="80"/>
                  </a:moveTo>
                  <a:cubicBezTo>
                    <a:pt x="346" y="80"/>
                    <a:pt x="346" y="80"/>
                    <a:pt x="346" y="80"/>
                  </a:cubicBezTo>
                  <a:cubicBezTo>
                    <a:pt x="354" y="80"/>
                    <a:pt x="360" y="86"/>
                    <a:pt x="360" y="94"/>
                  </a:cubicBezTo>
                  <a:cubicBezTo>
                    <a:pt x="360" y="182"/>
                    <a:pt x="360" y="182"/>
                    <a:pt x="360" y="182"/>
                  </a:cubicBezTo>
                  <a:cubicBezTo>
                    <a:pt x="360" y="190"/>
                    <a:pt x="354" y="197"/>
                    <a:pt x="346" y="197"/>
                  </a:cubicBezTo>
                  <a:cubicBezTo>
                    <a:pt x="14" y="197"/>
                    <a:pt x="14" y="197"/>
                    <a:pt x="14" y="197"/>
                  </a:cubicBezTo>
                  <a:cubicBezTo>
                    <a:pt x="6" y="197"/>
                    <a:pt x="0" y="190"/>
                    <a:pt x="0" y="182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86"/>
                    <a:pt x="6" y="80"/>
                    <a:pt x="14" y="8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49">
                <a:defRPr/>
              </a:pPr>
              <a:endParaRPr lang="en-US" sz="2400" kern="0">
                <a:solidFill>
                  <a:srgbClr val="282828"/>
                </a:solidFill>
              </a:endParaRPr>
            </a:p>
          </p:txBody>
        </p:sp>
        <p:pic>
          <p:nvPicPr>
            <p:cNvPr id="12" name="Graphic 11" descr="Wireless router outline">
              <a:extLst>
                <a:ext uri="{FF2B5EF4-FFF2-40B4-BE49-F238E27FC236}">
                  <a16:creationId xmlns:a16="http://schemas.microsoft.com/office/drawing/2014/main" id="{21F8F257-57B7-158E-32DE-FE90C08A69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38847" y="4319035"/>
              <a:ext cx="914400" cy="9144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1929F3-904C-BDB3-CD23-ECF364372E99}"/>
                </a:ext>
              </a:extLst>
            </p:cNvPr>
            <p:cNvSpPr txBox="1"/>
            <p:nvPr/>
          </p:nvSpPr>
          <p:spPr>
            <a:xfrm>
              <a:off x="1850519" y="3235157"/>
              <a:ext cx="79981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Cisco </a:t>
              </a:r>
            </a:p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9800 WLC</a:t>
              </a:r>
              <a:endParaRPr lang="en-AU" sz="1000" dirty="0">
                <a:ea typeface="Tahoma" charset="0"/>
                <a:cs typeface="Tahoma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F19EF63-5399-B000-2278-9700B391C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9257" y="2734959"/>
              <a:ext cx="518304" cy="56800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26905F-3E56-CAEE-4F8D-31DEDF9AFC46}"/>
                </a:ext>
              </a:extLst>
            </p:cNvPr>
            <p:cNvSpPr txBox="1"/>
            <p:nvPr/>
          </p:nvSpPr>
          <p:spPr>
            <a:xfrm>
              <a:off x="988500" y="3246539"/>
              <a:ext cx="79981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Cisco </a:t>
              </a:r>
            </a:p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ISE</a:t>
              </a:r>
              <a:endParaRPr lang="en-AU" sz="1000" dirty="0">
                <a:ea typeface="Tahoma" charset="0"/>
                <a:cs typeface="Tahoma" charset="0"/>
              </a:endParaRPr>
            </a:p>
          </p:txBody>
        </p:sp>
        <p:pic>
          <p:nvPicPr>
            <p:cNvPr id="16" name="Picture 4" descr="Cisco DNA Center DNAC Lab 72 vCPU's">
              <a:extLst>
                <a:ext uri="{FF2B5EF4-FFF2-40B4-BE49-F238E27FC236}">
                  <a16:creationId xmlns:a16="http://schemas.microsoft.com/office/drawing/2014/main" id="{55B9F118-6A47-9E81-642E-E9C0ACB99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5511" y="2738576"/>
              <a:ext cx="518304" cy="518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876CB3-CE90-42A4-6F35-2CB081DF16D2}"/>
                </a:ext>
              </a:extLst>
            </p:cNvPr>
            <p:cNvSpPr txBox="1"/>
            <p:nvPr/>
          </p:nvSpPr>
          <p:spPr>
            <a:xfrm>
              <a:off x="2635739" y="3246539"/>
              <a:ext cx="113943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Cisco </a:t>
              </a:r>
            </a:p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Catalyst Centre</a:t>
              </a:r>
              <a:endParaRPr lang="en-AU" sz="1000" dirty="0">
                <a:ea typeface="Tahoma" charset="0"/>
                <a:cs typeface="Tahoma" charset="0"/>
              </a:endParaRPr>
            </a:p>
          </p:txBody>
        </p:sp>
      </p:grpSp>
      <p:pic>
        <p:nvPicPr>
          <p:cNvPr id="19" name="Graphic 18" descr="Internet outline">
            <a:extLst>
              <a:ext uri="{FF2B5EF4-FFF2-40B4-BE49-F238E27FC236}">
                <a16:creationId xmlns:a16="http://schemas.microsoft.com/office/drawing/2014/main" id="{BA53FE19-E8FF-12F6-92FF-4856E53B26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54789" y="5460751"/>
            <a:ext cx="799817" cy="799817"/>
          </a:xfrm>
          <a:prstGeom prst="rect">
            <a:avLst/>
          </a:prstGeom>
        </p:spPr>
      </p:pic>
      <p:pic>
        <p:nvPicPr>
          <p:cNvPr id="21" name="Graphic 20" descr="Internet outline">
            <a:extLst>
              <a:ext uri="{FF2B5EF4-FFF2-40B4-BE49-F238E27FC236}">
                <a16:creationId xmlns:a16="http://schemas.microsoft.com/office/drawing/2014/main" id="{B708425E-DCC0-C886-3B23-88F0826037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5634" y="5460750"/>
            <a:ext cx="799817" cy="799817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DDD0173-1AA2-399C-FBF6-B5759E2B487D}"/>
              </a:ext>
            </a:extLst>
          </p:cNvPr>
          <p:cNvGrpSpPr/>
          <p:nvPr/>
        </p:nvGrpSpPr>
        <p:grpSpPr>
          <a:xfrm>
            <a:off x="4292848" y="2325861"/>
            <a:ext cx="2786673" cy="2498476"/>
            <a:chOff x="4259373" y="2748440"/>
            <a:chExt cx="2786673" cy="2498476"/>
          </a:xfrm>
        </p:grpSpPr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4B41A043-E68D-0471-CBA3-5C0E7C863D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4600" y="2804865"/>
              <a:ext cx="766469" cy="455155"/>
            </a:xfrm>
            <a:custGeom>
              <a:avLst/>
              <a:gdLst>
                <a:gd name="T0" fmla="*/ 4 w 360"/>
                <a:gd name="T1" fmla="*/ 66 h 197"/>
                <a:gd name="T2" fmla="*/ 308 w 360"/>
                <a:gd name="T3" fmla="*/ 7 h 197"/>
                <a:gd name="T4" fmla="*/ 151 w 360"/>
                <a:gd name="T5" fmla="*/ 37 h 197"/>
                <a:gd name="T6" fmla="*/ 147 w 360"/>
                <a:gd name="T7" fmla="*/ 36 h 197"/>
                <a:gd name="T8" fmla="*/ 119 w 360"/>
                <a:gd name="T9" fmla="*/ 40 h 197"/>
                <a:gd name="T10" fmla="*/ 112 w 360"/>
                <a:gd name="T11" fmla="*/ 60 h 197"/>
                <a:gd name="T12" fmla="*/ 150 w 360"/>
                <a:gd name="T13" fmla="*/ 51 h 197"/>
                <a:gd name="T14" fmla="*/ 186 w 360"/>
                <a:gd name="T15" fmla="*/ 38 h 197"/>
                <a:gd name="T16" fmla="*/ 182 w 360"/>
                <a:gd name="T17" fmla="*/ 37 h 197"/>
                <a:gd name="T18" fmla="*/ 177 w 360"/>
                <a:gd name="T19" fmla="*/ 38 h 197"/>
                <a:gd name="T20" fmla="*/ 176 w 360"/>
                <a:gd name="T21" fmla="*/ 64 h 197"/>
                <a:gd name="T22" fmla="*/ 188 w 360"/>
                <a:gd name="T23" fmla="*/ 47 h 197"/>
                <a:gd name="T24" fmla="*/ 201 w 360"/>
                <a:gd name="T25" fmla="*/ 12 h 197"/>
                <a:gd name="T26" fmla="*/ 183 w 360"/>
                <a:gd name="T27" fmla="*/ 4 h 197"/>
                <a:gd name="T28" fmla="*/ 179 w 360"/>
                <a:gd name="T29" fmla="*/ 5 h 197"/>
                <a:gd name="T30" fmla="*/ 176 w 360"/>
                <a:gd name="T31" fmla="*/ 14 h 197"/>
                <a:gd name="T32" fmla="*/ 188 w 360"/>
                <a:gd name="T33" fmla="*/ 31 h 197"/>
                <a:gd name="T34" fmla="*/ 254 w 360"/>
                <a:gd name="T35" fmla="*/ 56 h 197"/>
                <a:gd name="T36" fmla="*/ 219 w 360"/>
                <a:gd name="T37" fmla="*/ 36 h 197"/>
                <a:gd name="T38" fmla="*/ 215 w 360"/>
                <a:gd name="T39" fmla="*/ 36 h 197"/>
                <a:gd name="T40" fmla="*/ 212 w 360"/>
                <a:gd name="T41" fmla="*/ 38 h 197"/>
                <a:gd name="T42" fmla="*/ 222 w 360"/>
                <a:gd name="T43" fmla="*/ 46 h 197"/>
                <a:gd name="T44" fmla="*/ 254 w 360"/>
                <a:gd name="T45" fmla="*/ 56 h 197"/>
                <a:gd name="T46" fmla="*/ 304 w 360"/>
                <a:gd name="T47" fmla="*/ 122 h 197"/>
                <a:gd name="T48" fmla="*/ 285 w 360"/>
                <a:gd name="T49" fmla="*/ 161 h 197"/>
                <a:gd name="T50" fmla="*/ 254 w 360"/>
                <a:gd name="T51" fmla="*/ 138 h 197"/>
                <a:gd name="T52" fmla="*/ 279 w 360"/>
                <a:gd name="T53" fmla="*/ 117 h 197"/>
                <a:gd name="T54" fmla="*/ 224 w 360"/>
                <a:gd name="T55" fmla="*/ 115 h 197"/>
                <a:gd name="T56" fmla="*/ 246 w 360"/>
                <a:gd name="T57" fmla="*/ 136 h 197"/>
                <a:gd name="T58" fmla="*/ 197 w 360"/>
                <a:gd name="T59" fmla="*/ 153 h 197"/>
                <a:gd name="T60" fmla="*/ 199 w 360"/>
                <a:gd name="T61" fmla="*/ 120 h 197"/>
                <a:gd name="T62" fmla="*/ 146 w 360"/>
                <a:gd name="T63" fmla="*/ 112 h 197"/>
                <a:gd name="T64" fmla="*/ 161 w 360"/>
                <a:gd name="T65" fmla="*/ 119 h 197"/>
                <a:gd name="T66" fmla="*/ 142 w 360"/>
                <a:gd name="T67" fmla="*/ 158 h 197"/>
                <a:gd name="T68" fmla="*/ 129 w 360"/>
                <a:gd name="T69" fmla="*/ 119 h 197"/>
                <a:gd name="T70" fmla="*/ 146 w 360"/>
                <a:gd name="T71" fmla="*/ 112 h 197"/>
                <a:gd name="T72" fmla="*/ 89 w 360"/>
                <a:gd name="T73" fmla="*/ 117 h 197"/>
                <a:gd name="T74" fmla="*/ 87 w 360"/>
                <a:gd name="T75" fmla="*/ 149 h 197"/>
                <a:gd name="T76" fmla="*/ 40 w 360"/>
                <a:gd name="T77" fmla="*/ 134 h 197"/>
                <a:gd name="T78" fmla="*/ 65 w 360"/>
                <a:gd name="T79" fmla="*/ 112 h 197"/>
                <a:gd name="T80" fmla="*/ 63 w 360"/>
                <a:gd name="T81" fmla="*/ 104 h 197"/>
                <a:gd name="T82" fmla="*/ 28 w 360"/>
                <a:gd name="T83" fmla="*/ 134 h 197"/>
                <a:gd name="T84" fmla="*/ 72 w 360"/>
                <a:gd name="T85" fmla="*/ 167 h 197"/>
                <a:gd name="T86" fmla="*/ 120 w 360"/>
                <a:gd name="T87" fmla="*/ 159 h 197"/>
                <a:gd name="T88" fmla="*/ 167 w 360"/>
                <a:gd name="T89" fmla="*/ 160 h 197"/>
                <a:gd name="T90" fmla="*/ 214 w 360"/>
                <a:gd name="T91" fmla="*/ 170 h 197"/>
                <a:gd name="T92" fmla="*/ 262 w 360"/>
                <a:gd name="T93" fmla="*/ 162 h 197"/>
                <a:gd name="T94" fmla="*/ 308 w 360"/>
                <a:gd name="T95" fmla="*/ 163 h 197"/>
                <a:gd name="T96" fmla="*/ 310 w 360"/>
                <a:gd name="T97" fmla="*/ 116 h 197"/>
                <a:gd name="T98" fmla="*/ 282 w 360"/>
                <a:gd name="T99" fmla="*/ 107 h 197"/>
                <a:gd name="T100" fmla="*/ 264 w 360"/>
                <a:gd name="T101" fmla="*/ 115 h 197"/>
                <a:gd name="T102" fmla="*/ 235 w 360"/>
                <a:gd name="T103" fmla="*/ 110 h 197"/>
                <a:gd name="T104" fmla="*/ 205 w 360"/>
                <a:gd name="T105" fmla="*/ 107 h 197"/>
                <a:gd name="T106" fmla="*/ 181 w 360"/>
                <a:gd name="T107" fmla="*/ 126 h 197"/>
                <a:gd name="T108" fmla="*/ 158 w 360"/>
                <a:gd name="T109" fmla="*/ 106 h 197"/>
                <a:gd name="T110" fmla="*/ 128 w 360"/>
                <a:gd name="T111" fmla="*/ 108 h 197"/>
                <a:gd name="T112" fmla="*/ 98 w 360"/>
                <a:gd name="T113" fmla="*/ 112 h 197"/>
                <a:gd name="T114" fmla="*/ 82 w 360"/>
                <a:gd name="T115" fmla="*/ 102 h 197"/>
                <a:gd name="T116" fmla="*/ 360 w 360"/>
                <a:gd name="T117" fmla="*/ 182 h 197"/>
                <a:gd name="T118" fmla="*/ 14 w 360"/>
                <a:gd name="T119" fmla="*/ 8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0" h="197">
                  <a:moveTo>
                    <a:pt x="356" y="66"/>
                  </a:moveTo>
                  <a:cubicBezTo>
                    <a:pt x="356" y="70"/>
                    <a:pt x="352" y="72"/>
                    <a:pt x="344" y="72"/>
                  </a:cubicBezTo>
                  <a:cubicBezTo>
                    <a:pt x="276" y="72"/>
                    <a:pt x="223" y="72"/>
                    <a:pt x="180" y="72"/>
                  </a:cubicBezTo>
                  <a:cubicBezTo>
                    <a:pt x="136" y="72"/>
                    <a:pt x="84" y="72"/>
                    <a:pt x="16" y="72"/>
                  </a:cubicBezTo>
                  <a:cubicBezTo>
                    <a:pt x="8" y="72"/>
                    <a:pt x="4" y="70"/>
                    <a:pt x="4" y="66"/>
                  </a:cubicBezTo>
                  <a:cubicBezTo>
                    <a:pt x="4" y="66"/>
                    <a:pt x="31" y="32"/>
                    <a:pt x="52" y="7"/>
                  </a:cubicBezTo>
                  <a:cubicBezTo>
                    <a:pt x="55" y="3"/>
                    <a:pt x="60" y="0"/>
                    <a:pt x="68" y="0"/>
                  </a:cubicBezTo>
                  <a:cubicBezTo>
                    <a:pt x="69" y="0"/>
                    <a:pt x="80" y="0"/>
                    <a:pt x="180" y="0"/>
                  </a:cubicBezTo>
                  <a:cubicBezTo>
                    <a:pt x="279" y="0"/>
                    <a:pt x="291" y="0"/>
                    <a:pt x="292" y="0"/>
                  </a:cubicBezTo>
                  <a:cubicBezTo>
                    <a:pt x="300" y="0"/>
                    <a:pt x="305" y="3"/>
                    <a:pt x="308" y="7"/>
                  </a:cubicBezTo>
                  <a:cubicBezTo>
                    <a:pt x="329" y="32"/>
                    <a:pt x="356" y="66"/>
                    <a:pt x="356" y="66"/>
                  </a:cubicBezTo>
                  <a:close/>
                  <a:moveTo>
                    <a:pt x="156" y="47"/>
                  </a:moveTo>
                  <a:cubicBezTo>
                    <a:pt x="152" y="38"/>
                    <a:pt x="152" y="38"/>
                    <a:pt x="152" y="38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50" y="36"/>
                    <a:pt x="150" y="36"/>
                    <a:pt x="150" y="36"/>
                  </a:cubicBezTo>
                  <a:cubicBezTo>
                    <a:pt x="150" y="36"/>
                    <a:pt x="150" y="36"/>
                    <a:pt x="149" y="36"/>
                  </a:cubicBezTo>
                  <a:cubicBezTo>
                    <a:pt x="149" y="36"/>
                    <a:pt x="148" y="36"/>
                    <a:pt x="148" y="36"/>
                  </a:cubicBezTo>
                  <a:cubicBezTo>
                    <a:pt x="147" y="36"/>
                    <a:pt x="147" y="36"/>
                    <a:pt x="147" y="36"/>
                  </a:cubicBezTo>
                  <a:cubicBezTo>
                    <a:pt x="147" y="36"/>
                    <a:pt x="147" y="36"/>
                    <a:pt x="147" y="36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44" y="36"/>
                    <a:pt x="144" y="36"/>
                    <a:pt x="144" y="36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19" y="39"/>
                    <a:pt x="119" y="40"/>
                  </a:cubicBezTo>
                  <a:cubicBezTo>
                    <a:pt x="120" y="42"/>
                    <a:pt x="123" y="43"/>
                    <a:pt x="127" y="43"/>
                  </a:cubicBezTo>
                  <a:cubicBezTo>
                    <a:pt x="132" y="42"/>
                    <a:pt x="132" y="42"/>
                    <a:pt x="132" y="42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9" y="57"/>
                    <a:pt x="109" y="58"/>
                    <a:pt x="109" y="58"/>
                  </a:cubicBezTo>
                  <a:cubicBezTo>
                    <a:pt x="112" y="60"/>
                    <a:pt x="112" y="60"/>
                    <a:pt x="112" y="60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8" y="61"/>
                    <a:pt x="120" y="60"/>
                    <a:pt x="121" y="60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4" y="50"/>
                    <a:pt x="147" y="51"/>
                    <a:pt x="150" y="51"/>
                  </a:cubicBezTo>
                  <a:cubicBezTo>
                    <a:pt x="152" y="50"/>
                    <a:pt x="154" y="50"/>
                    <a:pt x="155" y="49"/>
                  </a:cubicBezTo>
                  <a:cubicBezTo>
                    <a:pt x="155" y="49"/>
                    <a:pt x="156" y="48"/>
                    <a:pt x="156" y="47"/>
                  </a:cubicBezTo>
                  <a:close/>
                  <a:moveTo>
                    <a:pt x="203" y="47"/>
                  </a:moveTo>
                  <a:cubicBezTo>
                    <a:pt x="203" y="46"/>
                    <a:pt x="202" y="45"/>
                    <a:pt x="201" y="45"/>
                  </a:cubicBezTo>
                  <a:cubicBezTo>
                    <a:pt x="186" y="38"/>
                    <a:pt x="186" y="38"/>
                    <a:pt x="186" y="38"/>
                  </a:cubicBezTo>
                  <a:cubicBezTo>
                    <a:pt x="185" y="38"/>
                    <a:pt x="185" y="37"/>
                    <a:pt x="185" y="37"/>
                  </a:cubicBezTo>
                  <a:cubicBezTo>
                    <a:pt x="184" y="37"/>
                    <a:pt x="184" y="36"/>
                    <a:pt x="184" y="36"/>
                  </a:cubicBezTo>
                  <a:cubicBezTo>
                    <a:pt x="184" y="36"/>
                    <a:pt x="184" y="36"/>
                    <a:pt x="184" y="36"/>
                  </a:cubicBezTo>
                  <a:cubicBezTo>
                    <a:pt x="183" y="36"/>
                    <a:pt x="183" y="37"/>
                    <a:pt x="183" y="37"/>
                  </a:cubicBezTo>
                  <a:cubicBezTo>
                    <a:pt x="183" y="36"/>
                    <a:pt x="182" y="37"/>
                    <a:pt x="182" y="37"/>
                  </a:cubicBezTo>
                  <a:cubicBezTo>
                    <a:pt x="181" y="37"/>
                    <a:pt x="181" y="37"/>
                    <a:pt x="181" y="37"/>
                  </a:cubicBezTo>
                  <a:cubicBezTo>
                    <a:pt x="179" y="37"/>
                    <a:pt x="179" y="36"/>
                    <a:pt x="179" y="36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9" y="40"/>
                    <a:pt x="179" y="37"/>
                    <a:pt x="179" y="37"/>
                  </a:cubicBezTo>
                  <a:cubicBezTo>
                    <a:pt x="177" y="38"/>
                    <a:pt x="177" y="38"/>
                    <a:pt x="177" y="38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60" y="46"/>
                    <a:pt x="160" y="48"/>
                    <a:pt x="163" y="49"/>
                  </a:cubicBezTo>
                  <a:cubicBezTo>
                    <a:pt x="165" y="50"/>
                    <a:pt x="169" y="50"/>
                    <a:pt x="172" y="49"/>
                  </a:cubicBezTo>
                  <a:cubicBezTo>
                    <a:pt x="176" y="47"/>
                    <a:pt x="176" y="47"/>
                    <a:pt x="176" y="47"/>
                  </a:cubicBezTo>
                  <a:cubicBezTo>
                    <a:pt x="176" y="64"/>
                    <a:pt x="176" y="64"/>
                    <a:pt x="176" y="64"/>
                  </a:cubicBezTo>
                  <a:cubicBezTo>
                    <a:pt x="176" y="65"/>
                    <a:pt x="176" y="66"/>
                    <a:pt x="178" y="67"/>
                  </a:cubicBezTo>
                  <a:cubicBezTo>
                    <a:pt x="182" y="67"/>
                    <a:pt x="182" y="67"/>
                    <a:pt x="182" y="67"/>
                  </a:cubicBezTo>
                  <a:cubicBezTo>
                    <a:pt x="186" y="67"/>
                    <a:pt x="186" y="67"/>
                    <a:pt x="186" y="67"/>
                  </a:cubicBezTo>
                  <a:cubicBezTo>
                    <a:pt x="187" y="66"/>
                    <a:pt x="188" y="65"/>
                    <a:pt x="188" y="64"/>
                  </a:cubicBezTo>
                  <a:cubicBezTo>
                    <a:pt x="188" y="47"/>
                    <a:pt x="188" y="47"/>
                    <a:pt x="188" y="47"/>
                  </a:cubicBezTo>
                  <a:cubicBezTo>
                    <a:pt x="192" y="49"/>
                    <a:pt x="192" y="49"/>
                    <a:pt x="192" y="49"/>
                  </a:cubicBezTo>
                  <a:cubicBezTo>
                    <a:pt x="194" y="50"/>
                    <a:pt x="199" y="50"/>
                    <a:pt x="201" y="49"/>
                  </a:cubicBezTo>
                  <a:cubicBezTo>
                    <a:pt x="202" y="48"/>
                    <a:pt x="203" y="48"/>
                    <a:pt x="203" y="47"/>
                  </a:cubicBezTo>
                  <a:close/>
                  <a:moveTo>
                    <a:pt x="203" y="14"/>
                  </a:moveTo>
                  <a:cubicBezTo>
                    <a:pt x="203" y="13"/>
                    <a:pt x="202" y="12"/>
                    <a:pt x="201" y="12"/>
                  </a:cubicBezTo>
                  <a:cubicBezTo>
                    <a:pt x="186" y="5"/>
                    <a:pt x="186" y="5"/>
                    <a:pt x="186" y="5"/>
                  </a:cubicBezTo>
                  <a:cubicBezTo>
                    <a:pt x="185" y="5"/>
                    <a:pt x="185" y="5"/>
                    <a:pt x="185" y="5"/>
                  </a:cubicBezTo>
                  <a:cubicBezTo>
                    <a:pt x="184" y="4"/>
                    <a:pt x="184" y="4"/>
                    <a:pt x="184" y="4"/>
                  </a:cubicBezTo>
                  <a:cubicBezTo>
                    <a:pt x="184" y="4"/>
                    <a:pt x="184" y="4"/>
                    <a:pt x="184" y="4"/>
                  </a:cubicBezTo>
                  <a:cubicBezTo>
                    <a:pt x="183" y="4"/>
                    <a:pt x="183" y="4"/>
                    <a:pt x="183" y="4"/>
                  </a:cubicBezTo>
                  <a:cubicBezTo>
                    <a:pt x="183" y="4"/>
                    <a:pt x="182" y="4"/>
                    <a:pt x="182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79" y="4"/>
                    <a:pt x="179" y="4"/>
                    <a:pt x="179" y="4"/>
                  </a:cubicBezTo>
                  <a:cubicBezTo>
                    <a:pt x="179" y="4"/>
                    <a:pt x="179" y="4"/>
                    <a:pt x="179" y="4"/>
                  </a:cubicBezTo>
                  <a:cubicBezTo>
                    <a:pt x="179" y="4"/>
                    <a:pt x="179" y="5"/>
                    <a:pt x="179" y="5"/>
                  </a:cubicBezTo>
                  <a:cubicBezTo>
                    <a:pt x="177" y="5"/>
                    <a:pt x="177" y="5"/>
                    <a:pt x="177" y="5"/>
                  </a:cubicBezTo>
                  <a:cubicBezTo>
                    <a:pt x="163" y="12"/>
                    <a:pt x="163" y="12"/>
                    <a:pt x="163" y="12"/>
                  </a:cubicBezTo>
                  <a:cubicBezTo>
                    <a:pt x="160" y="13"/>
                    <a:pt x="160" y="15"/>
                    <a:pt x="163" y="16"/>
                  </a:cubicBezTo>
                  <a:cubicBezTo>
                    <a:pt x="165" y="17"/>
                    <a:pt x="169" y="17"/>
                    <a:pt x="172" y="16"/>
                  </a:cubicBezTo>
                  <a:cubicBezTo>
                    <a:pt x="176" y="14"/>
                    <a:pt x="176" y="14"/>
                    <a:pt x="176" y="14"/>
                  </a:cubicBezTo>
                  <a:cubicBezTo>
                    <a:pt x="176" y="31"/>
                    <a:pt x="176" y="31"/>
                    <a:pt x="176" y="31"/>
                  </a:cubicBezTo>
                  <a:cubicBezTo>
                    <a:pt x="176" y="32"/>
                    <a:pt x="176" y="33"/>
                    <a:pt x="178" y="33"/>
                  </a:cubicBezTo>
                  <a:cubicBezTo>
                    <a:pt x="182" y="34"/>
                    <a:pt x="182" y="34"/>
                    <a:pt x="182" y="34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7" y="33"/>
                    <a:pt x="188" y="32"/>
                    <a:pt x="188" y="31"/>
                  </a:cubicBezTo>
                  <a:cubicBezTo>
                    <a:pt x="188" y="14"/>
                    <a:pt x="188" y="14"/>
                    <a:pt x="188" y="14"/>
                  </a:cubicBezTo>
                  <a:cubicBezTo>
                    <a:pt x="192" y="16"/>
                    <a:pt x="192" y="16"/>
                    <a:pt x="192" y="16"/>
                  </a:cubicBezTo>
                  <a:cubicBezTo>
                    <a:pt x="194" y="17"/>
                    <a:pt x="199" y="17"/>
                    <a:pt x="201" y="16"/>
                  </a:cubicBezTo>
                  <a:cubicBezTo>
                    <a:pt x="202" y="15"/>
                    <a:pt x="203" y="14"/>
                    <a:pt x="203" y="14"/>
                  </a:cubicBezTo>
                  <a:close/>
                  <a:moveTo>
                    <a:pt x="254" y="56"/>
                  </a:moveTo>
                  <a:cubicBezTo>
                    <a:pt x="254" y="56"/>
                    <a:pt x="254" y="56"/>
                    <a:pt x="232" y="42"/>
                  </a:cubicBezTo>
                  <a:cubicBezTo>
                    <a:pt x="232" y="42"/>
                    <a:pt x="232" y="42"/>
                    <a:pt x="237" y="43"/>
                  </a:cubicBezTo>
                  <a:cubicBezTo>
                    <a:pt x="241" y="43"/>
                    <a:pt x="244" y="42"/>
                    <a:pt x="245" y="40"/>
                  </a:cubicBezTo>
                  <a:cubicBezTo>
                    <a:pt x="245" y="39"/>
                    <a:pt x="243" y="37"/>
                    <a:pt x="239" y="37"/>
                  </a:cubicBezTo>
                  <a:cubicBezTo>
                    <a:pt x="239" y="37"/>
                    <a:pt x="239" y="37"/>
                    <a:pt x="219" y="36"/>
                  </a:cubicBezTo>
                  <a:cubicBezTo>
                    <a:pt x="219" y="36"/>
                    <a:pt x="219" y="36"/>
                    <a:pt x="218" y="36"/>
                  </a:cubicBezTo>
                  <a:cubicBezTo>
                    <a:pt x="218" y="36"/>
                    <a:pt x="218" y="36"/>
                    <a:pt x="217" y="36"/>
                  </a:cubicBezTo>
                  <a:cubicBezTo>
                    <a:pt x="217" y="36"/>
                    <a:pt x="217" y="36"/>
                    <a:pt x="217" y="36"/>
                  </a:cubicBezTo>
                  <a:cubicBezTo>
                    <a:pt x="217" y="36"/>
                    <a:pt x="217" y="36"/>
                    <a:pt x="216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4" y="36"/>
                    <a:pt x="214" y="36"/>
                    <a:pt x="214" y="36"/>
                  </a:cubicBezTo>
                  <a:cubicBezTo>
                    <a:pt x="214" y="36"/>
                    <a:pt x="214" y="36"/>
                    <a:pt x="213" y="37"/>
                  </a:cubicBezTo>
                  <a:cubicBezTo>
                    <a:pt x="213" y="37"/>
                    <a:pt x="213" y="37"/>
                    <a:pt x="213" y="37"/>
                  </a:cubicBezTo>
                  <a:cubicBezTo>
                    <a:pt x="213" y="37"/>
                    <a:pt x="213" y="37"/>
                    <a:pt x="213" y="37"/>
                  </a:cubicBezTo>
                  <a:cubicBezTo>
                    <a:pt x="213" y="37"/>
                    <a:pt x="213" y="37"/>
                    <a:pt x="212" y="38"/>
                  </a:cubicBezTo>
                  <a:cubicBezTo>
                    <a:pt x="212" y="38"/>
                    <a:pt x="212" y="38"/>
                    <a:pt x="208" y="47"/>
                  </a:cubicBezTo>
                  <a:cubicBezTo>
                    <a:pt x="208" y="48"/>
                    <a:pt x="208" y="49"/>
                    <a:pt x="209" y="49"/>
                  </a:cubicBezTo>
                  <a:cubicBezTo>
                    <a:pt x="210" y="50"/>
                    <a:pt x="212" y="50"/>
                    <a:pt x="213" y="51"/>
                  </a:cubicBezTo>
                  <a:cubicBezTo>
                    <a:pt x="217" y="51"/>
                    <a:pt x="220" y="50"/>
                    <a:pt x="221" y="48"/>
                  </a:cubicBezTo>
                  <a:cubicBezTo>
                    <a:pt x="221" y="48"/>
                    <a:pt x="221" y="48"/>
                    <a:pt x="222" y="46"/>
                  </a:cubicBezTo>
                  <a:cubicBezTo>
                    <a:pt x="222" y="46"/>
                    <a:pt x="222" y="46"/>
                    <a:pt x="243" y="60"/>
                  </a:cubicBezTo>
                  <a:cubicBezTo>
                    <a:pt x="244" y="60"/>
                    <a:pt x="246" y="61"/>
                    <a:pt x="247" y="61"/>
                  </a:cubicBezTo>
                  <a:cubicBezTo>
                    <a:pt x="247" y="61"/>
                    <a:pt x="247" y="61"/>
                    <a:pt x="252" y="60"/>
                  </a:cubicBezTo>
                  <a:cubicBezTo>
                    <a:pt x="252" y="60"/>
                    <a:pt x="252" y="60"/>
                    <a:pt x="255" y="58"/>
                  </a:cubicBezTo>
                  <a:cubicBezTo>
                    <a:pt x="255" y="58"/>
                    <a:pt x="255" y="57"/>
                    <a:pt x="254" y="56"/>
                  </a:cubicBezTo>
                  <a:close/>
                  <a:moveTo>
                    <a:pt x="288" y="115"/>
                  </a:moveTo>
                  <a:cubicBezTo>
                    <a:pt x="290" y="115"/>
                    <a:pt x="291" y="115"/>
                    <a:pt x="292" y="115"/>
                  </a:cubicBezTo>
                  <a:cubicBezTo>
                    <a:pt x="294" y="116"/>
                    <a:pt x="295" y="116"/>
                    <a:pt x="297" y="117"/>
                  </a:cubicBezTo>
                  <a:cubicBezTo>
                    <a:pt x="298" y="117"/>
                    <a:pt x="299" y="118"/>
                    <a:pt x="300" y="119"/>
                  </a:cubicBezTo>
                  <a:cubicBezTo>
                    <a:pt x="302" y="119"/>
                    <a:pt x="303" y="120"/>
                    <a:pt x="304" y="122"/>
                  </a:cubicBezTo>
                  <a:cubicBezTo>
                    <a:pt x="304" y="122"/>
                    <a:pt x="304" y="122"/>
                    <a:pt x="304" y="122"/>
                  </a:cubicBezTo>
                  <a:cubicBezTo>
                    <a:pt x="319" y="138"/>
                    <a:pt x="319" y="138"/>
                    <a:pt x="319" y="138"/>
                  </a:cubicBezTo>
                  <a:cubicBezTo>
                    <a:pt x="301" y="154"/>
                    <a:pt x="301" y="154"/>
                    <a:pt x="301" y="154"/>
                  </a:cubicBezTo>
                  <a:cubicBezTo>
                    <a:pt x="301" y="154"/>
                    <a:pt x="301" y="154"/>
                    <a:pt x="301" y="154"/>
                  </a:cubicBezTo>
                  <a:cubicBezTo>
                    <a:pt x="297" y="158"/>
                    <a:pt x="291" y="161"/>
                    <a:pt x="285" y="161"/>
                  </a:cubicBezTo>
                  <a:cubicBezTo>
                    <a:pt x="285" y="161"/>
                    <a:pt x="285" y="161"/>
                    <a:pt x="285" y="161"/>
                  </a:cubicBezTo>
                  <a:cubicBezTo>
                    <a:pt x="285" y="161"/>
                    <a:pt x="285" y="161"/>
                    <a:pt x="285" y="161"/>
                  </a:cubicBezTo>
                  <a:cubicBezTo>
                    <a:pt x="279" y="161"/>
                    <a:pt x="273" y="159"/>
                    <a:pt x="269" y="154"/>
                  </a:cubicBezTo>
                  <a:cubicBezTo>
                    <a:pt x="269" y="154"/>
                    <a:pt x="269" y="154"/>
                    <a:pt x="269" y="154"/>
                  </a:cubicBezTo>
                  <a:cubicBezTo>
                    <a:pt x="254" y="138"/>
                    <a:pt x="254" y="138"/>
                    <a:pt x="254" y="138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1"/>
                    <a:pt x="274" y="120"/>
                    <a:pt x="275" y="119"/>
                  </a:cubicBezTo>
                  <a:cubicBezTo>
                    <a:pt x="277" y="118"/>
                    <a:pt x="278" y="117"/>
                    <a:pt x="279" y="117"/>
                  </a:cubicBezTo>
                  <a:cubicBezTo>
                    <a:pt x="281" y="116"/>
                    <a:pt x="282" y="116"/>
                    <a:pt x="284" y="115"/>
                  </a:cubicBezTo>
                  <a:cubicBezTo>
                    <a:pt x="285" y="115"/>
                    <a:pt x="287" y="115"/>
                    <a:pt x="288" y="115"/>
                  </a:cubicBezTo>
                  <a:close/>
                  <a:moveTo>
                    <a:pt x="216" y="113"/>
                  </a:moveTo>
                  <a:cubicBezTo>
                    <a:pt x="217" y="113"/>
                    <a:pt x="219" y="114"/>
                    <a:pt x="220" y="114"/>
                  </a:cubicBezTo>
                  <a:cubicBezTo>
                    <a:pt x="221" y="114"/>
                    <a:pt x="223" y="115"/>
                    <a:pt x="224" y="115"/>
                  </a:cubicBezTo>
                  <a:cubicBezTo>
                    <a:pt x="225" y="116"/>
                    <a:pt x="227" y="116"/>
                    <a:pt x="228" y="117"/>
                  </a:cubicBezTo>
                  <a:cubicBezTo>
                    <a:pt x="229" y="118"/>
                    <a:pt x="230" y="119"/>
                    <a:pt x="231" y="120"/>
                  </a:cubicBezTo>
                  <a:cubicBezTo>
                    <a:pt x="231" y="120"/>
                    <a:pt x="231" y="120"/>
                    <a:pt x="231" y="120"/>
                  </a:cubicBezTo>
                  <a:cubicBezTo>
                    <a:pt x="231" y="120"/>
                    <a:pt x="231" y="120"/>
                    <a:pt x="231" y="120"/>
                  </a:cubicBezTo>
                  <a:cubicBezTo>
                    <a:pt x="246" y="136"/>
                    <a:pt x="246" y="136"/>
                    <a:pt x="246" y="136"/>
                  </a:cubicBezTo>
                  <a:cubicBezTo>
                    <a:pt x="229" y="152"/>
                    <a:pt x="229" y="152"/>
                    <a:pt x="229" y="152"/>
                  </a:cubicBezTo>
                  <a:cubicBezTo>
                    <a:pt x="229" y="152"/>
                    <a:pt x="229" y="152"/>
                    <a:pt x="229" y="152"/>
                  </a:cubicBezTo>
                  <a:cubicBezTo>
                    <a:pt x="224" y="157"/>
                    <a:pt x="218" y="159"/>
                    <a:pt x="212" y="159"/>
                  </a:cubicBezTo>
                  <a:cubicBezTo>
                    <a:pt x="212" y="159"/>
                    <a:pt x="212" y="159"/>
                    <a:pt x="212" y="159"/>
                  </a:cubicBezTo>
                  <a:cubicBezTo>
                    <a:pt x="206" y="159"/>
                    <a:pt x="201" y="157"/>
                    <a:pt x="197" y="153"/>
                  </a:cubicBezTo>
                  <a:cubicBezTo>
                    <a:pt x="197" y="153"/>
                    <a:pt x="197" y="153"/>
                    <a:pt x="197" y="153"/>
                  </a:cubicBezTo>
                  <a:cubicBezTo>
                    <a:pt x="182" y="137"/>
                    <a:pt x="182" y="137"/>
                    <a:pt x="182" y="137"/>
                  </a:cubicBezTo>
                  <a:cubicBezTo>
                    <a:pt x="199" y="120"/>
                    <a:pt x="199" y="120"/>
                    <a:pt x="199" y="120"/>
                  </a:cubicBezTo>
                  <a:cubicBezTo>
                    <a:pt x="199" y="120"/>
                    <a:pt x="199" y="120"/>
                    <a:pt x="199" y="120"/>
                  </a:cubicBezTo>
                  <a:cubicBezTo>
                    <a:pt x="199" y="120"/>
                    <a:pt x="199" y="120"/>
                    <a:pt x="199" y="120"/>
                  </a:cubicBezTo>
                  <a:cubicBezTo>
                    <a:pt x="200" y="119"/>
                    <a:pt x="202" y="118"/>
                    <a:pt x="203" y="117"/>
                  </a:cubicBezTo>
                  <a:cubicBezTo>
                    <a:pt x="204" y="116"/>
                    <a:pt x="206" y="116"/>
                    <a:pt x="207" y="115"/>
                  </a:cubicBezTo>
                  <a:cubicBezTo>
                    <a:pt x="208" y="115"/>
                    <a:pt x="210" y="114"/>
                    <a:pt x="211" y="114"/>
                  </a:cubicBezTo>
                  <a:cubicBezTo>
                    <a:pt x="213" y="114"/>
                    <a:pt x="214" y="113"/>
                    <a:pt x="216" y="113"/>
                  </a:cubicBezTo>
                  <a:close/>
                  <a:moveTo>
                    <a:pt x="146" y="112"/>
                  </a:moveTo>
                  <a:cubicBezTo>
                    <a:pt x="147" y="112"/>
                    <a:pt x="149" y="112"/>
                    <a:pt x="150" y="112"/>
                  </a:cubicBezTo>
                  <a:cubicBezTo>
                    <a:pt x="152" y="113"/>
                    <a:pt x="153" y="113"/>
                    <a:pt x="154" y="114"/>
                  </a:cubicBezTo>
                  <a:cubicBezTo>
                    <a:pt x="156" y="114"/>
                    <a:pt x="157" y="115"/>
                    <a:pt x="158" y="116"/>
                  </a:cubicBezTo>
                  <a:cubicBezTo>
                    <a:pt x="159" y="117"/>
                    <a:pt x="160" y="117"/>
                    <a:pt x="161" y="119"/>
                  </a:cubicBezTo>
                  <a:cubicBezTo>
                    <a:pt x="161" y="119"/>
                    <a:pt x="161" y="119"/>
                    <a:pt x="161" y="119"/>
                  </a:cubicBezTo>
                  <a:cubicBezTo>
                    <a:pt x="176" y="135"/>
                    <a:pt x="176" y="135"/>
                    <a:pt x="176" y="135"/>
                  </a:cubicBezTo>
                  <a:cubicBezTo>
                    <a:pt x="159" y="151"/>
                    <a:pt x="159" y="151"/>
                    <a:pt x="159" y="151"/>
                  </a:cubicBezTo>
                  <a:cubicBezTo>
                    <a:pt x="159" y="151"/>
                    <a:pt x="159" y="151"/>
                    <a:pt x="159" y="151"/>
                  </a:cubicBezTo>
                  <a:cubicBezTo>
                    <a:pt x="154" y="155"/>
                    <a:pt x="148" y="158"/>
                    <a:pt x="142" y="158"/>
                  </a:cubicBezTo>
                  <a:cubicBezTo>
                    <a:pt x="142" y="158"/>
                    <a:pt x="142" y="158"/>
                    <a:pt x="142" y="158"/>
                  </a:cubicBezTo>
                  <a:cubicBezTo>
                    <a:pt x="137" y="158"/>
                    <a:pt x="131" y="156"/>
                    <a:pt x="127" y="151"/>
                  </a:cubicBezTo>
                  <a:cubicBezTo>
                    <a:pt x="127" y="151"/>
                    <a:pt x="127" y="151"/>
                    <a:pt x="127" y="151"/>
                  </a:cubicBezTo>
                  <a:cubicBezTo>
                    <a:pt x="112" y="135"/>
                    <a:pt x="112" y="135"/>
                    <a:pt x="112" y="135"/>
                  </a:cubicBezTo>
                  <a:cubicBezTo>
                    <a:pt x="129" y="119"/>
                    <a:pt x="129" y="119"/>
                    <a:pt x="129" y="119"/>
                  </a:cubicBezTo>
                  <a:cubicBezTo>
                    <a:pt x="129" y="119"/>
                    <a:pt x="129" y="119"/>
                    <a:pt x="129" y="119"/>
                  </a:cubicBezTo>
                  <a:cubicBezTo>
                    <a:pt x="129" y="119"/>
                    <a:pt x="129" y="119"/>
                    <a:pt x="129" y="119"/>
                  </a:cubicBezTo>
                  <a:cubicBezTo>
                    <a:pt x="130" y="118"/>
                    <a:pt x="132" y="117"/>
                    <a:pt x="133" y="116"/>
                  </a:cubicBezTo>
                  <a:cubicBezTo>
                    <a:pt x="134" y="115"/>
                    <a:pt x="136" y="114"/>
                    <a:pt x="137" y="114"/>
                  </a:cubicBezTo>
                  <a:cubicBezTo>
                    <a:pt x="138" y="113"/>
                    <a:pt x="140" y="113"/>
                    <a:pt x="141" y="112"/>
                  </a:cubicBezTo>
                  <a:cubicBezTo>
                    <a:pt x="143" y="112"/>
                    <a:pt x="144" y="112"/>
                    <a:pt x="146" y="112"/>
                  </a:cubicBezTo>
                  <a:close/>
                  <a:moveTo>
                    <a:pt x="74" y="110"/>
                  </a:moveTo>
                  <a:cubicBezTo>
                    <a:pt x="75" y="110"/>
                    <a:pt x="77" y="111"/>
                    <a:pt x="78" y="111"/>
                  </a:cubicBezTo>
                  <a:cubicBezTo>
                    <a:pt x="80" y="111"/>
                    <a:pt x="81" y="112"/>
                    <a:pt x="82" y="112"/>
                  </a:cubicBezTo>
                  <a:cubicBezTo>
                    <a:pt x="84" y="113"/>
                    <a:pt x="85" y="113"/>
                    <a:pt x="86" y="114"/>
                  </a:cubicBezTo>
                  <a:cubicBezTo>
                    <a:pt x="87" y="115"/>
                    <a:pt x="88" y="116"/>
                    <a:pt x="89" y="117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104" y="133"/>
                    <a:pt x="104" y="133"/>
                    <a:pt x="104" y="133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2" y="154"/>
                    <a:pt x="76" y="156"/>
                    <a:pt x="70" y="156"/>
                  </a:cubicBezTo>
                  <a:cubicBezTo>
                    <a:pt x="70" y="156"/>
                    <a:pt x="70" y="156"/>
                    <a:pt x="70" y="156"/>
                  </a:cubicBezTo>
                  <a:cubicBezTo>
                    <a:pt x="65" y="156"/>
                    <a:pt x="59" y="154"/>
                    <a:pt x="55" y="150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40" y="134"/>
                    <a:pt x="40" y="134"/>
                    <a:pt x="40" y="134"/>
                  </a:cubicBezTo>
                  <a:cubicBezTo>
                    <a:pt x="57" y="117"/>
                    <a:pt x="57" y="117"/>
                    <a:pt x="57" y="117"/>
                  </a:cubicBezTo>
                  <a:cubicBezTo>
                    <a:pt x="57" y="117"/>
                    <a:pt x="57" y="117"/>
                    <a:pt x="57" y="117"/>
                  </a:cubicBezTo>
                  <a:cubicBezTo>
                    <a:pt x="57" y="117"/>
                    <a:pt x="57" y="117"/>
                    <a:pt x="57" y="117"/>
                  </a:cubicBezTo>
                  <a:cubicBezTo>
                    <a:pt x="58" y="116"/>
                    <a:pt x="60" y="115"/>
                    <a:pt x="61" y="114"/>
                  </a:cubicBezTo>
                  <a:cubicBezTo>
                    <a:pt x="62" y="113"/>
                    <a:pt x="64" y="113"/>
                    <a:pt x="65" y="112"/>
                  </a:cubicBezTo>
                  <a:cubicBezTo>
                    <a:pt x="66" y="112"/>
                    <a:pt x="68" y="111"/>
                    <a:pt x="69" y="111"/>
                  </a:cubicBezTo>
                  <a:cubicBezTo>
                    <a:pt x="71" y="111"/>
                    <a:pt x="72" y="110"/>
                    <a:pt x="74" y="110"/>
                  </a:cubicBezTo>
                  <a:close/>
                  <a:moveTo>
                    <a:pt x="75" y="102"/>
                  </a:moveTo>
                  <a:cubicBezTo>
                    <a:pt x="73" y="102"/>
                    <a:pt x="71" y="102"/>
                    <a:pt x="69" y="102"/>
                  </a:cubicBezTo>
                  <a:cubicBezTo>
                    <a:pt x="67" y="103"/>
                    <a:pt x="65" y="103"/>
                    <a:pt x="63" y="104"/>
                  </a:cubicBezTo>
                  <a:cubicBezTo>
                    <a:pt x="61" y="105"/>
                    <a:pt x="59" y="106"/>
                    <a:pt x="57" y="107"/>
                  </a:cubicBezTo>
                  <a:cubicBezTo>
                    <a:pt x="55" y="108"/>
                    <a:pt x="53" y="109"/>
                    <a:pt x="52" y="111"/>
                  </a:cubicBezTo>
                  <a:cubicBezTo>
                    <a:pt x="52" y="111"/>
                    <a:pt x="52" y="111"/>
                    <a:pt x="52" y="111"/>
                  </a:cubicBezTo>
                  <a:cubicBezTo>
                    <a:pt x="52" y="111"/>
                    <a:pt x="52" y="111"/>
                    <a:pt x="52" y="111"/>
                  </a:cubicBezTo>
                  <a:cubicBezTo>
                    <a:pt x="28" y="134"/>
                    <a:pt x="28" y="134"/>
                    <a:pt x="28" y="134"/>
                  </a:cubicBezTo>
                  <a:cubicBezTo>
                    <a:pt x="50" y="157"/>
                    <a:pt x="50" y="157"/>
                    <a:pt x="50" y="157"/>
                  </a:cubicBezTo>
                  <a:cubicBezTo>
                    <a:pt x="50" y="157"/>
                    <a:pt x="50" y="157"/>
                    <a:pt x="50" y="157"/>
                  </a:cubicBezTo>
                  <a:cubicBezTo>
                    <a:pt x="56" y="164"/>
                    <a:pt x="64" y="167"/>
                    <a:pt x="72" y="167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81" y="168"/>
                    <a:pt x="89" y="165"/>
                    <a:pt x="96" y="158"/>
                  </a:cubicBezTo>
                  <a:cubicBezTo>
                    <a:pt x="96" y="158"/>
                    <a:pt x="96" y="158"/>
                    <a:pt x="96" y="158"/>
                  </a:cubicBezTo>
                  <a:cubicBezTo>
                    <a:pt x="109" y="146"/>
                    <a:pt x="109" y="146"/>
                    <a:pt x="109" y="146"/>
                  </a:cubicBezTo>
                  <a:cubicBezTo>
                    <a:pt x="120" y="159"/>
                    <a:pt x="120" y="159"/>
                    <a:pt x="120" y="159"/>
                  </a:cubicBezTo>
                  <a:cubicBezTo>
                    <a:pt x="120" y="159"/>
                    <a:pt x="120" y="159"/>
                    <a:pt x="120" y="159"/>
                  </a:cubicBezTo>
                  <a:cubicBezTo>
                    <a:pt x="126" y="165"/>
                    <a:pt x="135" y="169"/>
                    <a:pt x="143" y="169"/>
                  </a:cubicBezTo>
                  <a:cubicBezTo>
                    <a:pt x="143" y="169"/>
                    <a:pt x="143" y="169"/>
                    <a:pt x="143" y="169"/>
                  </a:cubicBezTo>
                  <a:cubicBezTo>
                    <a:pt x="143" y="169"/>
                    <a:pt x="143" y="169"/>
                    <a:pt x="143" y="169"/>
                  </a:cubicBezTo>
                  <a:cubicBezTo>
                    <a:pt x="151" y="169"/>
                    <a:pt x="160" y="166"/>
                    <a:pt x="167" y="160"/>
                  </a:cubicBezTo>
                  <a:cubicBezTo>
                    <a:pt x="167" y="160"/>
                    <a:pt x="167" y="160"/>
                    <a:pt x="167" y="160"/>
                  </a:cubicBezTo>
                  <a:cubicBezTo>
                    <a:pt x="179" y="148"/>
                    <a:pt x="179" y="148"/>
                    <a:pt x="179" y="148"/>
                  </a:cubicBezTo>
                  <a:cubicBezTo>
                    <a:pt x="191" y="160"/>
                    <a:pt x="191" y="160"/>
                    <a:pt x="191" y="160"/>
                  </a:cubicBezTo>
                  <a:cubicBezTo>
                    <a:pt x="191" y="160"/>
                    <a:pt x="191" y="160"/>
                    <a:pt x="191" y="160"/>
                  </a:cubicBezTo>
                  <a:cubicBezTo>
                    <a:pt x="197" y="167"/>
                    <a:pt x="206" y="170"/>
                    <a:pt x="214" y="170"/>
                  </a:cubicBezTo>
                  <a:cubicBezTo>
                    <a:pt x="214" y="170"/>
                    <a:pt x="214" y="170"/>
                    <a:pt x="214" y="170"/>
                  </a:cubicBezTo>
                  <a:cubicBezTo>
                    <a:pt x="214" y="170"/>
                    <a:pt x="214" y="170"/>
                    <a:pt x="214" y="170"/>
                  </a:cubicBezTo>
                  <a:cubicBezTo>
                    <a:pt x="222" y="171"/>
                    <a:pt x="231" y="167"/>
                    <a:pt x="237" y="161"/>
                  </a:cubicBezTo>
                  <a:cubicBezTo>
                    <a:pt x="237" y="161"/>
                    <a:pt x="237" y="161"/>
                    <a:pt x="237" y="161"/>
                  </a:cubicBezTo>
                  <a:cubicBezTo>
                    <a:pt x="250" y="149"/>
                    <a:pt x="250" y="149"/>
                    <a:pt x="250" y="149"/>
                  </a:cubicBezTo>
                  <a:cubicBezTo>
                    <a:pt x="262" y="162"/>
                    <a:pt x="262" y="162"/>
                    <a:pt x="262" y="162"/>
                  </a:cubicBezTo>
                  <a:cubicBezTo>
                    <a:pt x="262" y="162"/>
                    <a:pt x="262" y="162"/>
                    <a:pt x="262" y="162"/>
                  </a:cubicBezTo>
                  <a:cubicBezTo>
                    <a:pt x="268" y="168"/>
                    <a:pt x="276" y="172"/>
                    <a:pt x="285" y="172"/>
                  </a:cubicBezTo>
                  <a:cubicBezTo>
                    <a:pt x="285" y="172"/>
                    <a:pt x="285" y="172"/>
                    <a:pt x="285" y="172"/>
                  </a:cubicBezTo>
                  <a:cubicBezTo>
                    <a:pt x="285" y="172"/>
                    <a:pt x="285" y="172"/>
                    <a:pt x="285" y="172"/>
                  </a:cubicBezTo>
                  <a:cubicBezTo>
                    <a:pt x="293" y="172"/>
                    <a:pt x="302" y="169"/>
                    <a:pt x="308" y="163"/>
                  </a:cubicBezTo>
                  <a:cubicBezTo>
                    <a:pt x="308" y="163"/>
                    <a:pt x="308" y="163"/>
                    <a:pt x="308" y="163"/>
                  </a:cubicBezTo>
                  <a:cubicBezTo>
                    <a:pt x="332" y="140"/>
                    <a:pt x="332" y="140"/>
                    <a:pt x="332" y="140"/>
                  </a:cubicBezTo>
                  <a:cubicBezTo>
                    <a:pt x="310" y="116"/>
                    <a:pt x="310" y="116"/>
                    <a:pt x="310" y="116"/>
                  </a:cubicBezTo>
                  <a:cubicBezTo>
                    <a:pt x="310" y="116"/>
                    <a:pt x="310" y="116"/>
                    <a:pt x="310" y="116"/>
                  </a:cubicBezTo>
                  <a:cubicBezTo>
                    <a:pt x="310" y="116"/>
                    <a:pt x="310" y="116"/>
                    <a:pt x="310" y="116"/>
                  </a:cubicBezTo>
                  <a:cubicBezTo>
                    <a:pt x="309" y="115"/>
                    <a:pt x="307" y="113"/>
                    <a:pt x="305" y="112"/>
                  </a:cubicBezTo>
                  <a:cubicBezTo>
                    <a:pt x="304" y="111"/>
                    <a:pt x="302" y="110"/>
                    <a:pt x="300" y="109"/>
                  </a:cubicBezTo>
                  <a:cubicBezTo>
                    <a:pt x="298" y="108"/>
                    <a:pt x="296" y="107"/>
                    <a:pt x="294" y="107"/>
                  </a:cubicBezTo>
                  <a:cubicBezTo>
                    <a:pt x="292" y="106"/>
                    <a:pt x="290" y="106"/>
                    <a:pt x="288" y="106"/>
                  </a:cubicBezTo>
                  <a:cubicBezTo>
                    <a:pt x="286" y="106"/>
                    <a:pt x="284" y="106"/>
                    <a:pt x="282" y="107"/>
                  </a:cubicBezTo>
                  <a:cubicBezTo>
                    <a:pt x="279" y="107"/>
                    <a:pt x="277" y="108"/>
                    <a:pt x="275" y="108"/>
                  </a:cubicBezTo>
                  <a:cubicBezTo>
                    <a:pt x="273" y="109"/>
                    <a:pt x="271" y="110"/>
                    <a:pt x="270" y="111"/>
                  </a:cubicBezTo>
                  <a:cubicBezTo>
                    <a:pt x="268" y="112"/>
                    <a:pt x="266" y="114"/>
                    <a:pt x="264" y="115"/>
                  </a:cubicBezTo>
                  <a:cubicBezTo>
                    <a:pt x="264" y="115"/>
                    <a:pt x="264" y="115"/>
                    <a:pt x="264" y="115"/>
                  </a:cubicBezTo>
                  <a:cubicBezTo>
                    <a:pt x="264" y="115"/>
                    <a:pt x="264" y="115"/>
                    <a:pt x="264" y="115"/>
                  </a:cubicBezTo>
                  <a:cubicBezTo>
                    <a:pt x="251" y="127"/>
                    <a:pt x="251" y="127"/>
                    <a:pt x="251" y="127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38" y="113"/>
                    <a:pt x="236" y="112"/>
                    <a:pt x="235" y="110"/>
                  </a:cubicBezTo>
                  <a:cubicBezTo>
                    <a:pt x="233" y="109"/>
                    <a:pt x="231" y="108"/>
                    <a:pt x="229" y="107"/>
                  </a:cubicBezTo>
                  <a:cubicBezTo>
                    <a:pt x="227" y="107"/>
                    <a:pt x="225" y="106"/>
                    <a:pt x="223" y="105"/>
                  </a:cubicBezTo>
                  <a:cubicBezTo>
                    <a:pt x="221" y="105"/>
                    <a:pt x="219" y="105"/>
                    <a:pt x="217" y="105"/>
                  </a:cubicBezTo>
                  <a:cubicBezTo>
                    <a:pt x="215" y="105"/>
                    <a:pt x="213" y="105"/>
                    <a:pt x="211" y="105"/>
                  </a:cubicBezTo>
                  <a:cubicBezTo>
                    <a:pt x="209" y="106"/>
                    <a:pt x="207" y="106"/>
                    <a:pt x="205" y="107"/>
                  </a:cubicBezTo>
                  <a:cubicBezTo>
                    <a:pt x="203" y="108"/>
                    <a:pt x="201" y="109"/>
                    <a:pt x="199" y="110"/>
                  </a:cubicBezTo>
                  <a:cubicBezTo>
                    <a:pt x="197" y="111"/>
                    <a:pt x="195" y="112"/>
                    <a:pt x="193" y="114"/>
                  </a:cubicBezTo>
                  <a:cubicBezTo>
                    <a:pt x="193" y="114"/>
                    <a:pt x="193" y="114"/>
                    <a:pt x="193" y="114"/>
                  </a:cubicBezTo>
                  <a:cubicBezTo>
                    <a:pt x="193" y="114"/>
                    <a:pt x="193" y="114"/>
                    <a:pt x="193" y="114"/>
                  </a:cubicBezTo>
                  <a:cubicBezTo>
                    <a:pt x="181" y="126"/>
                    <a:pt x="181" y="126"/>
                    <a:pt x="181" y="126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7" y="112"/>
                    <a:pt x="166" y="110"/>
                    <a:pt x="164" y="109"/>
                  </a:cubicBezTo>
                  <a:cubicBezTo>
                    <a:pt x="162" y="108"/>
                    <a:pt x="160" y="107"/>
                    <a:pt x="158" y="106"/>
                  </a:cubicBezTo>
                  <a:cubicBezTo>
                    <a:pt x="156" y="105"/>
                    <a:pt x="154" y="104"/>
                    <a:pt x="152" y="104"/>
                  </a:cubicBezTo>
                  <a:cubicBezTo>
                    <a:pt x="150" y="104"/>
                    <a:pt x="148" y="103"/>
                    <a:pt x="146" y="103"/>
                  </a:cubicBezTo>
                  <a:cubicBezTo>
                    <a:pt x="144" y="103"/>
                    <a:pt x="142" y="103"/>
                    <a:pt x="140" y="104"/>
                  </a:cubicBezTo>
                  <a:cubicBezTo>
                    <a:pt x="138" y="104"/>
                    <a:pt x="136" y="105"/>
                    <a:pt x="134" y="105"/>
                  </a:cubicBezTo>
                  <a:cubicBezTo>
                    <a:pt x="132" y="106"/>
                    <a:pt x="130" y="107"/>
                    <a:pt x="128" y="108"/>
                  </a:cubicBezTo>
                  <a:cubicBezTo>
                    <a:pt x="126" y="109"/>
                    <a:pt x="124" y="111"/>
                    <a:pt x="123" y="112"/>
                  </a:cubicBezTo>
                  <a:cubicBezTo>
                    <a:pt x="123" y="112"/>
                    <a:pt x="123" y="112"/>
                    <a:pt x="123" y="112"/>
                  </a:cubicBezTo>
                  <a:cubicBezTo>
                    <a:pt x="123" y="112"/>
                    <a:pt x="123" y="112"/>
                    <a:pt x="123" y="112"/>
                  </a:cubicBezTo>
                  <a:cubicBezTo>
                    <a:pt x="110" y="125"/>
                    <a:pt x="110" y="125"/>
                    <a:pt x="110" y="125"/>
                  </a:cubicBezTo>
                  <a:cubicBezTo>
                    <a:pt x="98" y="112"/>
                    <a:pt x="98" y="112"/>
                    <a:pt x="98" y="112"/>
                  </a:cubicBezTo>
                  <a:cubicBezTo>
                    <a:pt x="98" y="112"/>
                    <a:pt x="98" y="112"/>
                    <a:pt x="98" y="112"/>
                  </a:cubicBezTo>
                  <a:cubicBezTo>
                    <a:pt x="98" y="112"/>
                    <a:pt x="98" y="112"/>
                    <a:pt x="98" y="112"/>
                  </a:cubicBezTo>
                  <a:cubicBezTo>
                    <a:pt x="96" y="110"/>
                    <a:pt x="95" y="109"/>
                    <a:pt x="93" y="108"/>
                  </a:cubicBezTo>
                  <a:cubicBezTo>
                    <a:pt x="91" y="106"/>
                    <a:pt x="89" y="105"/>
                    <a:pt x="87" y="104"/>
                  </a:cubicBezTo>
                  <a:cubicBezTo>
                    <a:pt x="86" y="104"/>
                    <a:pt x="84" y="103"/>
                    <a:pt x="82" y="102"/>
                  </a:cubicBezTo>
                  <a:cubicBezTo>
                    <a:pt x="79" y="102"/>
                    <a:pt x="77" y="102"/>
                    <a:pt x="75" y="102"/>
                  </a:cubicBezTo>
                  <a:close/>
                  <a:moveTo>
                    <a:pt x="14" y="80"/>
                  </a:moveTo>
                  <a:cubicBezTo>
                    <a:pt x="346" y="80"/>
                    <a:pt x="346" y="80"/>
                    <a:pt x="346" y="80"/>
                  </a:cubicBezTo>
                  <a:cubicBezTo>
                    <a:pt x="354" y="80"/>
                    <a:pt x="360" y="86"/>
                    <a:pt x="360" y="94"/>
                  </a:cubicBezTo>
                  <a:cubicBezTo>
                    <a:pt x="360" y="182"/>
                    <a:pt x="360" y="182"/>
                    <a:pt x="360" y="182"/>
                  </a:cubicBezTo>
                  <a:cubicBezTo>
                    <a:pt x="360" y="190"/>
                    <a:pt x="354" y="197"/>
                    <a:pt x="346" y="197"/>
                  </a:cubicBezTo>
                  <a:cubicBezTo>
                    <a:pt x="14" y="197"/>
                    <a:pt x="14" y="197"/>
                    <a:pt x="14" y="197"/>
                  </a:cubicBezTo>
                  <a:cubicBezTo>
                    <a:pt x="6" y="197"/>
                    <a:pt x="0" y="190"/>
                    <a:pt x="0" y="182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86"/>
                    <a:pt x="6" y="80"/>
                    <a:pt x="14" y="8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49">
                <a:defRPr/>
              </a:pPr>
              <a:endParaRPr lang="en-US" sz="2400" kern="0">
                <a:solidFill>
                  <a:srgbClr val="282828"/>
                </a:solidFill>
              </a:endParaRPr>
            </a:p>
          </p:txBody>
        </p:sp>
        <p:pic>
          <p:nvPicPr>
            <p:cNvPr id="20" name="Graphic 19" descr="Wireless router outline">
              <a:extLst>
                <a:ext uri="{FF2B5EF4-FFF2-40B4-BE49-F238E27FC236}">
                  <a16:creationId xmlns:a16="http://schemas.microsoft.com/office/drawing/2014/main" id="{E80E5FAA-4129-4E65-297B-AE480BD1E5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09720" y="4332516"/>
              <a:ext cx="914400" cy="9144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491AB98-D063-3CA9-F294-414FE253E43E}"/>
                </a:ext>
              </a:extLst>
            </p:cNvPr>
            <p:cNvSpPr txBox="1"/>
            <p:nvPr/>
          </p:nvSpPr>
          <p:spPr>
            <a:xfrm>
              <a:off x="5037925" y="3260020"/>
              <a:ext cx="79981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Cisco </a:t>
              </a:r>
            </a:p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9800 WLC</a:t>
              </a:r>
              <a:endParaRPr lang="en-AU" sz="1000" dirty="0">
                <a:ea typeface="Tahoma" charset="0"/>
                <a:cs typeface="Tahoma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FDBEA6C-132C-6258-9DD2-D4B2124E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00130" y="2748440"/>
              <a:ext cx="518304" cy="56800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99F07C5-0A6C-9B49-84FF-7546F4234597}"/>
                </a:ext>
              </a:extLst>
            </p:cNvPr>
            <p:cNvSpPr txBox="1"/>
            <p:nvPr/>
          </p:nvSpPr>
          <p:spPr>
            <a:xfrm>
              <a:off x="4259373" y="3260020"/>
              <a:ext cx="79981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Cisco </a:t>
              </a:r>
            </a:p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ISE</a:t>
              </a:r>
              <a:endParaRPr lang="en-AU" sz="1000" dirty="0">
                <a:ea typeface="Tahoma" charset="0"/>
                <a:cs typeface="Tahoma" charset="0"/>
              </a:endParaRPr>
            </a:p>
          </p:txBody>
        </p:sp>
        <p:pic>
          <p:nvPicPr>
            <p:cNvPr id="25" name="Picture 4" descr="Cisco DNA Center DNAC Lab 72 vCPU's">
              <a:extLst>
                <a:ext uri="{FF2B5EF4-FFF2-40B4-BE49-F238E27FC236}">
                  <a16:creationId xmlns:a16="http://schemas.microsoft.com/office/drawing/2014/main" id="{E50A78E0-6BB6-AA6F-976E-B8D1A9E218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6384" y="2752057"/>
              <a:ext cx="518304" cy="518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5AFF49-0D92-6920-4865-7E282CFEA98E}"/>
                </a:ext>
              </a:extLst>
            </p:cNvPr>
            <p:cNvSpPr txBox="1"/>
            <p:nvPr/>
          </p:nvSpPr>
          <p:spPr>
            <a:xfrm>
              <a:off x="5906612" y="3260020"/>
              <a:ext cx="113943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Cisco </a:t>
              </a:r>
            </a:p>
            <a:p>
              <a:pPr algn="ctr"/>
              <a:r>
                <a:rPr lang="en-AU" sz="1000" b="1" dirty="0">
                  <a:ea typeface="Tahoma" charset="0"/>
                  <a:cs typeface="Tahoma" charset="0"/>
                </a:rPr>
                <a:t>Catalyst Centre</a:t>
              </a:r>
              <a:endParaRPr lang="en-AU" sz="1000" dirty="0">
                <a:ea typeface="Tahoma" charset="0"/>
                <a:cs typeface="Tahoma" charset="0"/>
              </a:endParaRPr>
            </a:p>
          </p:txBody>
        </p:sp>
      </p:grpSp>
      <p:sp>
        <p:nvSpPr>
          <p:cNvPr id="29" name="Freeform 28">
            <a:extLst>
              <a:ext uri="{FF2B5EF4-FFF2-40B4-BE49-F238E27FC236}">
                <a16:creationId xmlns:a16="http://schemas.microsoft.com/office/drawing/2014/main" id="{979D7787-F6AD-332D-F7DA-0ED4013BBD5A}"/>
              </a:ext>
            </a:extLst>
          </p:cNvPr>
          <p:cNvSpPr/>
          <p:nvPr/>
        </p:nvSpPr>
        <p:spPr>
          <a:xfrm>
            <a:off x="1458686" y="2884716"/>
            <a:ext cx="634272" cy="2579915"/>
          </a:xfrm>
          <a:custGeom>
            <a:avLst/>
            <a:gdLst>
              <a:gd name="csX0" fmla="*/ 0 w 634272"/>
              <a:gd name="csY0" fmla="*/ 2579915 h 2579915"/>
              <a:gd name="csX1" fmla="*/ 609600 w 634272"/>
              <a:gd name="csY1" fmla="*/ 1872343 h 2579915"/>
              <a:gd name="csX2" fmla="*/ 457200 w 634272"/>
              <a:gd name="csY2" fmla="*/ 0 h 25799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634272" h="2579915">
                <a:moveTo>
                  <a:pt x="0" y="2579915"/>
                </a:moveTo>
                <a:cubicBezTo>
                  <a:pt x="266700" y="2441122"/>
                  <a:pt x="533400" y="2302329"/>
                  <a:pt x="609600" y="1872343"/>
                </a:cubicBezTo>
                <a:cubicBezTo>
                  <a:pt x="685800" y="1442357"/>
                  <a:pt x="571500" y="721178"/>
                  <a:pt x="457200" y="0"/>
                </a:cubicBezTo>
              </a:path>
            </a:pathLst>
          </a:custGeom>
          <a:noFill/>
          <a:ln w="12700">
            <a:solidFill>
              <a:srgbClr val="7030A0"/>
            </a:solidFill>
            <a:prstDash val="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E6E7DEF0-31E4-B820-027A-5F097EDA5AB3}"/>
              </a:ext>
            </a:extLst>
          </p:cNvPr>
          <p:cNvSpPr/>
          <p:nvPr/>
        </p:nvSpPr>
        <p:spPr>
          <a:xfrm>
            <a:off x="4762183" y="4174677"/>
            <a:ext cx="709125" cy="1567543"/>
          </a:xfrm>
          <a:custGeom>
            <a:avLst/>
            <a:gdLst>
              <a:gd name="csX0" fmla="*/ 152400 w 709125"/>
              <a:gd name="csY0" fmla="*/ 1567543 h 1567543"/>
              <a:gd name="csX1" fmla="*/ 707572 w 709125"/>
              <a:gd name="csY1" fmla="*/ 642257 h 1567543"/>
              <a:gd name="csX2" fmla="*/ 0 w 709125"/>
              <a:gd name="csY2" fmla="*/ 0 h 156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709125" h="1567543">
                <a:moveTo>
                  <a:pt x="152400" y="1567543"/>
                </a:moveTo>
                <a:cubicBezTo>
                  <a:pt x="442686" y="1235528"/>
                  <a:pt x="732972" y="903514"/>
                  <a:pt x="707572" y="642257"/>
                </a:cubicBezTo>
                <a:cubicBezTo>
                  <a:pt x="682172" y="381000"/>
                  <a:pt x="341086" y="190500"/>
                  <a:pt x="0" y="0"/>
                </a:cubicBezTo>
              </a:path>
            </a:pathLst>
          </a:custGeom>
          <a:noFill/>
          <a:ln w="12700">
            <a:solidFill>
              <a:srgbClr val="7030A0"/>
            </a:solidFill>
            <a:prstDash val="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F77ACB5B-89B0-4044-A192-7A5FF98E38ED}"/>
              </a:ext>
            </a:extLst>
          </p:cNvPr>
          <p:cNvSpPr/>
          <p:nvPr/>
        </p:nvSpPr>
        <p:spPr>
          <a:xfrm>
            <a:off x="5720326" y="4052734"/>
            <a:ext cx="709125" cy="1567543"/>
          </a:xfrm>
          <a:custGeom>
            <a:avLst/>
            <a:gdLst>
              <a:gd name="csX0" fmla="*/ 152400 w 709125"/>
              <a:gd name="csY0" fmla="*/ 1567543 h 1567543"/>
              <a:gd name="csX1" fmla="*/ 707572 w 709125"/>
              <a:gd name="csY1" fmla="*/ 642257 h 1567543"/>
              <a:gd name="csX2" fmla="*/ 0 w 709125"/>
              <a:gd name="csY2" fmla="*/ 0 h 156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709125" h="1567543">
                <a:moveTo>
                  <a:pt x="152400" y="1567543"/>
                </a:moveTo>
                <a:cubicBezTo>
                  <a:pt x="442686" y="1235528"/>
                  <a:pt x="732972" y="903514"/>
                  <a:pt x="707572" y="642257"/>
                </a:cubicBezTo>
                <a:cubicBezTo>
                  <a:pt x="682172" y="381000"/>
                  <a:pt x="341086" y="190500"/>
                  <a:pt x="0" y="0"/>
                </a:cubicBezTo>
              </a:path>
            </a:pathLst>
          </a:custGeom>
          <a:noFill/>
          <a:ln w="12700">
            <a:solidFill>
              <a:srgbClr val="7030A0"/>
            </a:solidFill>
            <a:prstDash val="dash"/>
            <a:headEnd type="triangle" w="med" len="med"/>
            <a:tailEnd type="triangle" w="med" len="med"/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23197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29" grpId="0" animBg="1"/>
      <p:bldP spid="33" grpId="0" animBg="1"/>
      <p:bldP spid="3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D85FF-C7A6-A5D6-5F91-61B37EEA7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12848-2089-CE53-4F69-D2A608FAD44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Page [</a:t>
            </a:r>
            <a:fld id="{29D5CE74-914C-4689-99FC-1AEF49CE2B47}" type="slidenum">
              <a:rPr smtClean="0"/>
              <a:pPr/>
              <a:t>22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A9D824E-F963-6B96-B3A9-A46A5B9EB250}"/>
              </a:ext>
            </a:extLst>
          </p:cNvPr>
          <p:cNvSpPr txBox="1">
            <a:spLocks/>
          </p:cNvSpPr>
          <p:nvPr/>
        </p:nvSpPr>
        <p:spPr>
          <a:xfrm>
            <a:off x="215999" y="365127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Wi-Fi PCAP with Cisco Meraki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82400A01-E03D-1418-B71B-9C9152DFD881}"/>
              </a:ext>
            </a:extLst>
          </p:cNvPr>
          <p:cNvSpPr txBox="1">
            <a:spLocks/>
          </p:cNvSpPr>
          <p:nvPr/>
        </p:nvSpPr>
        <p:spPr>
          <a:xfrm>
            <a:off x="519953" y="956218"/>
            <a:ext cx="2155606" cy="49455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85727" indent="-85727" defTabSz="342908">
              <a:lnSpc>
                <a:spcPct val="100000"/>
              </a:lnSpc>
              <a:spcBef>
                <a:spcPts val="375"/>
              </a:spcBef>
              <a:buClrTx/>
              <a:buSzPct val="120000"/>
              <a:buFont typeface="Arial" panose="020B0604020202020204" pitchFamily="34" charset="0"/>
              <a:buChar char="•"/>
              <a:defRPr sz="2000" b="0" i="0">
                <a:ea typeface="Tahoma" charset="0"/>
                <a:cs typeface="Tahoma" charset="0"/>
              </a:defRPr>
            </a:lvl1pPr>
            <a:lvl2pPr marL="300046" lvl="1" indent="-128592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Tx/>
              <a:buChar char="-"/>
              <a:defRPr sz="2000" b="0" i="0">
                <a:latin typeface="Tahoma" charset="0"/>
                <a:ea typeface="Tahoma" charset="0"/>
                <a:cs typeface="Tahoma" charset="0"/>
              </a:defRPr>
            </a:lvl2pPr>
            <a:lvl3pPr marL="428636" indent="-85727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 typeface="Courier New" panose="02070309020205020404" pitchFamily="49" charset="0"/>
              <a:buChar char="o"/>
              <a:defRPr sz="2000" b="0" i="0">
                <a:latin typeface="Tahoma" charset="0"/>
                <a:ea typeface="Tahoma" charset="0"/>
                <a:cs typeface="Tahoma" charset="0"/>
              </a:defRPr>
            </a:lvl3pPr>
            <a:lvl4pPr marL="600090" indent="-85727" defTabSz="342908">
              <a:lnSpc>
                <a:spcPct val="100000"/>
              </a:lnSpc>
              <a:spcBef>
                <a:spcPts val="188"/>
              </a:spcBef>
              <a:buClrTx/>
              <a:buSzPct val="50000"/>
              <a:buFont typeface="Wingdings" panose="05000000000000000000" pitchFamily="2" charset="2"/>
              <a:buChar char="q"/>
              <a:defRPr sz="2000" b="0" i="0">
                <a:latin typeface="Tahoma" charset="0"/>
                <a:ea typeface="Tahoma" charset="0"/>
                <a:cs typeface="Tahoma" charset="0"/>
              </a:defRPr>
            </a:lvl4pPr>
            <a:lvl5pPr marL="771545" indent="-85727" defTabSz="342908">
              <a:lnSpc>
                <a:spcPct val="100000"/>
              </a:lnSpc>
              <a:spcBef>
                <a:spcPts val="188"/>
              </a:spcBef>
              <a:buClrTx/>
              <a:buSzPct val="80000"/>
              <a:buFont typeface="Arial" panose="020B0604020202020204" pitchFamily="34" charset="0"/>
              <a:buChar char="•"/>
              <a:defRPr sz="2000" b="0" i="0">
                <a:latin typeface="Tahoma" charset="0"/>
                <a:ea typeface="Tahoma" charset="0"/>
                <a:cs typeface="Tahoma" charset="0"/>
              </a:defRPr>
            </a:lvl5pPr>
            <a:lvl6pPr marL="942999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6pPr>
            <a:lvl7pPr marL="1114453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7pPr>
            <a:lvl8pPr marL="1285907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8pPr>
            <a:lvl9pPr marL="1457361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9pPr>
          </a:lstStyle>
          <a:p>
            <a:r>
              <a:rPr lang="en-US" sz="2400" dirty="0"/>
              <a:t> Full Data Capture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 Decrypted traffic view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 Limit to 100k packets or 20min</a:t>
            </a:r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33C0B0-4D72-299C-476E-DF350AD58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558" y="956218"/>
            <a:ext cx="8996490" cy="49455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52DECD-3087-84D1-C707-AEC7829B57CB}"/>
              </a:ext>
            </a:extLst>
          </p:cNvPr>
          <p:cNvSpPr txBox="1"/>
          <p:nvPr/>
        </p:nvSpPr>
        <p:spPr>
          <a:xfrm>
            <a:off x="648568" y="6318530"/>
            <a:ext cx="7434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ea typeface="Lato" panose="020F0502020204030203" pitchFamily="34" charset="0"/>
                <a:cs typeface="Lato" panose="020F0502020204030203" pitchFamily="34" charset="0"/>
                <a:hlinkClick r:id="rId4"/>
              </a:rPr>
              <a:t>https://www.ciscolive.com/c/dam/r/ciscolive/global-event/docs/2025/pdf/BRKEWN-2039.pdf</a:t>
            </a:r>
            <a:endParaRPr lang="en-US" sz="1200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Picture 2" descr="Meraki Cloud">
            <a:extLst>
              <a:ext uri="{FF2B5EF4-FFF2-40B4-BE49-F238E27FC236}">
                <a16:creationId xmlns:a16="http://schemas.microsoft.com/office/drawing/2014/main" id="{7ECC558F-8482-D1D3-D35F-103CFC78B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622" y="1054381"/>
            <a:ext cx="1446425" cy="75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07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64ECC-215E-DB92-7B0D-ECEC84C1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E9DD0-2D85-BA92-EFB4-807F708184D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Page [</a:t>
            </a:r>
            <a:fld id="{29D5CE74-914C-4689-99FC-1AEF49CE2B47}" type="slidenum">
              <a:rPr smtClean="0"/>
              <a:pPr/>
              <a:t>23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69BE9A6-ACC2-8592-4E66-DE23A08BD69F}"/>
              </a:ext>
            </a:extLst>
          </p:cNvPr>
          <p:cNvSpPr txBox="1">
            <a:spLocks/>
          </p:cNvSpPr>
          <p:nvPr/>
        </p:nvSpPr>
        <p:spPr>
          <a:xfrm>
            <a:off x="282476" y="340041"/>
            <a:ext cx="1119306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Wi-Fi PCAP with  Vendors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E5241E-D32F-24D4-1C2D-CC52991D1AFC}"/>
              </a:ext>
            </a:extLst>
          </p:cNvPr>
          <p:cNvSpPr txBox="1"/>
          <p:nvPr/>
        </p:nvSpPr>
        <p:spPr>
          <a:xfrm>
            <a:off x="6891450" y="6538914"/>
            <a:ext cx="40550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3"/>
              </a:rPr>
              <a:t>https://mrncciew.com/2024/10/16/wi-fi-</a:t>
            </a:r>
            <a:r>
              <a:rPr lang="en-US" sz="1000" dirty="0" err="1">
                <a:hlinkClick r:id="rId3"/>
              </a:rPr>
              <a:t>pcap</a:t>
            </a:r>
            <a:r>
              <a:rPr lang="en-US" sz="1000" dirty="0">
                <a:hlinkClick r:id="rId3"/>
              </a:rPr>
              <a:t>-with-mist/</a:t>
            </a:r>
            <a:endParaRPr lang="en-US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B3912E-1B23-5F2B-953B-364B6CF9C70D}"/>
              </a:ext>
            </a:extLst>
          </p:cNvPr>
          <p:cNvSpPr txBox="1"/>
          <p:nvPr/>
        </p:nvSpPr>
        <p:spPr>
          <a:xfrm>
            <a:off x="708759" y="6538914"/>
            <a:ext cx="35487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AU" sz="1000" i="1" dirty="0">
                <a:hlinkClick r:id="rId4"/>
              </a:rPr>
              <a:t>https://mrncciew.com/2024/10/13/wi-fi-pcap-with-unifi/</a:t>
            </a:r>
            <a:endParaRPr lang="en-AU" sz="1000" i="1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C7007DC-3B8E-34E6-6626-F47141F4495B}"/>
              </a:ext>
            </a:extLst>
          </p:cNvPr>
          <p:cNvGrpSpPr/>
          <p:nvPr/>
        </p:nvGrpSpPr>
        <p:grpSpPr>
          <a:xfrm>
            <a:off x="767106" y="3792494"/>
            <a:ext cx="4117707" cy="2752272"/>
            <a:chOff x="4588232" y="2427514"/>
            <a:chExt cx="4117707" cy="275227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5E601EB-8236-EF3A-EC98-ECC10AAF6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88232" y="2427514"/>
              <a:ext cx="4117707" cy="2735056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855DCD1-39FB-A3EB-5238-419960F0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39745" y="4221230"/>
              <a:ext cx="966194" cy="958556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90DD7B2-21A9-9645-A4D0-B36814D8418E}"/>
              </a:ext>
            </a:extLst>
          </p:cNvPr>
          <p:cNvGrpSpPr/>
          <p:nvPr/>
        </p:nvGrpSpPr>
        <p:grpSpPr>
          <a:xfrm>
            <a:off x="777991" y="806463"/>
            <a:ext cx="4117707" cy="2915201"/>
            <a:chOff x="282476" y="837400"/>
            <a:chExt cx="4285411" cy="286294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B74B347-E278-F190-9202-43C0706AE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2476" y="837400"/>
              <a:ext cx="4285411" cy="2862942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3F0B60A-B61F-AE46-8D84-B448C3FC4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25168" y="2557623"/>
              <a:ext cx="1142719" cy="1142719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40920A6-6564-C04C-8A0A-AF82B468EB4F}"/>
              </a:ext>
            </a:extLst>
          </p:cNvPr>
          <p:cNvGrpSpPr/>
          <p:nvPr/>
        </p:nvGrpSpPr>
        <p:grpSpPr>
          <a:xfrm>
            <a:off x="6110437" y="3764949"/>
            <a:ext cx="4425598" cy="2735057"/>
            <a:chOff x="5978713" y="3308676"/>
            <a:chExt cx="4586567" cy="3050408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71F4A13-1679-ED4C-5DEF-B8DA53CD1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978713" y="3308676"/>
              <a:ext cx="4582886" cy="305040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2F5929F-A765-1CB4-6449-466AC38DD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422562" y="5216366"/>
              <a:ext cx="1142718" cy="114271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5B19B2B-A928-F285-7A4A-C4C78C999043}"/>
              </a:ext>
            </a:extLst>
          </p:cNvPr>
          <p:cNvGrpSpPr/>
          <p:nvPr/>
        </p:nvGrpSpPr>
        <p:grpSpPr>
          <a:xfrm>
            <a:off x="6096000" y="742908"/>
            <a:ext cx="4415536" cy="2843371"/>
            <a:chOff x="6096000" y="742908"/>
            <a:chExt cx="4415536" cy="2843371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2D2F4FF-7D82-42AC-1A28-F34C416D9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96000" y="742908"/>
              <a:ext cx="4415536" cy="2843371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FCB7424C-E326-C13B-E67E-D7A4839D4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408923" y="2481720"/>
              <a:ext cx="1102613" cy="11026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944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1EA6B-5335-C9E6-C770-E072289BB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0A0DD7-A384-A500-FBEE-2376D3130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27" y="1528861"/>
            <a:ext cx="11035145" cy="1193168"/>
          </a:xfrm>
        </p:spPr>
        <p:txBody>
          <a:bodyPr anchor="ctr">
            <a:noAutofit/>
          </a:bodyPr>
          <a:lstStyle/>
          <a:p>
            <a:pPr algn="ctr"/>
            <a:r>
              <a:rPr lang="en-US" sz="4800" b="1" dirty="0"/>
              <a:t>Struggling with PCAPs? </a:t>
            </a:r>
            <a:br>
              <a:rPr lang="en-US" b="1" dirty="0"/>
            </a:br>
            <a:r>
              <a:rPr lang="en-US" sz="2400" dirty="0">
                <a:solidFill>
                  <a:srgbClr val="FF0000"/>
                </a:solidFill>
              </a:rPr>
              <a:t>Free</a:t>
            </a:r>
            <a:r>
              <a:rPr lang="en-US" sz="2400" dirty="0"/>
              <a:t> tools to analyze faster and smarter</a:t>
            </a:r>
            <a:endParaRPr lang="en-AU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686FF7-84D0-B198-4199-61EB0825B15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999698" y="6364352"/>
            <a:ext cx="672350" cy="256126"/>
          </a:xfrm>
        </p:spPr>
        <p:txBody>
          <a:bodyPr anchor="ctr">
            <a:normAutofit lnSpcReduction="10000"/>
          </a:bodyPr>
          <a:lstStyle/>
          <a:p>
            <a:pPr>
              <a:spcAft>
                <a:spcPts val="600"/>
              </a:spcAft>
            </a:pPr>
            <a:fld id="{2BD4C55C-91BA-4AEF-BEB5-575FB73C14D8}" type="slidenum">
              <a:rPr lang="uk-UA" smtClean="0"/>
              <a:pPr>
                <a:spcAft>
                  <a:spcPts val="600"/>
                </a:spcAft>
              </a:pPr>
              <a:t>24</a:t>
            </a:fld>
            <a:endParaRPr lang="uk-UA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FCEF004-0D0D-EAB2-1DD0-A0AC907C0B64}"/>
              </a:ext>
            </a:extLst>
          </p:cNvPr>
          <p:cNvSpPr/>
          <p:nvPr/>
        </p:nvSpPr>
        <p:spPr>
          <a:xfrm>
            <a:off x="2528770" y="5361521"/>
            <a:ext cx="1164777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Wireshark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C1C52CA-44AE-9437-F00E-3A761D5AC457}"/>
              </a:ext>
            </a:extLst>
          </p:cNvPr>
          <p:cNvSpPr/>
          <p:nvPr/>
        </p:nvSpPr>
        <p:spPr>
          <a:xfrm>
            <a:off x="5486344" y="5361521"/>
            <a:ext cx="105724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Wi-Fi Hawk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3596383-CE28-8B9F-4C31-B53E91DEC0D0}"/>
              </a:ext>
            </a:extLst>
          </p:cNvPr>
          <p:cNvSpPr/>
          <p:nvPr/>
        </p:nvSpPr>
        <p:spPr>
          <a:xfrm>
            <a:off x="8657598" y="5361521"/>
            <a:ext cx="1125599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AI + Browser</a:t>
            </a:r>
          </a:p>
        </p:txBody>
      </p:sp>
      <p:pic>
        <p:nvPicPr>
          <p:cNvPr id="16386" name="Picture 2" descr="Cisco – WiFi Hawk | mrn-cciew">
            <a:extLst>
              <a:ext uri="{FF2B5EF4-FFF2-40B4-BE49-F238E27FC236}">
                <a16:creationId xmlns:a16="http://schemas.microsoft.com/office/drawing/2014/main" id="{A6D83BA0-F7C2-FD3E-882B-8B34AF48A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203" y="3483123"/>
            <a:ext cx="1593526" cy="159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🦈Wireshark 101: Finding Passwords &amp; Credentials in Plain Text Traffic | by  Ahmed | Medium">
            <a:extLst>
              <a:ext uri="{FF2B5EF4-FFF2-40B4-BE49-F238E27FC236}">
                <a16:creationId xmlns:a16="http://schemas.microsoft.com/office/drawing/2014/main" id="{29FE2073-B36F-F73C-7376-E9CD836C9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255" y="3483123"/>
            <a:ext cx="2689073" cy="159352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69C130-F456-699E-CF6B-0F699B1B7A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4826" y="3948052"/>
            <a:ext cx="2775757" cy="54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52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131E1-A513-B116-6DCE-E9C5F5BBF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0C8B8-D0D2-FE5C-10E0-3E88743C615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25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DF1DC96-8BCF-2754-9C91-E92D1A58C99C}"/>
              </a:ext>
            </a:extLst>
          </p:cNvPr>
          <p:cNvSpPr txBox="1">
            <a:spLocks/>
          </p:cNvSpPr>
          <p:nvPr/>
        </p:nvSpPr>
        <p:spPr>
          <a:xfrm>
            <a:off x="215999" y="365127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  <a:cs typeface="Arial"/>
              </a:rPr>
              <a:t>Wireshark Profiles</a:t>
            </a:r>
            <a:endParaRPr lang="en-AU" sz="3600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2FE99E-6C8F-B921-441E-77C8BF09399E}"/>
              </a:ext>
            </a:extLst>
          </p:cNvPr>
          <p:cNvSpPr txBox="1"/>
          <p:nvPr/>
        </p:nvSpPr>
        <p:spPr>
          <a:xfrm>
            <a:off x="215998" y="643081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3"/>
              </a:rPr>
              <a:t>https://mrncciew.com/2025/09/02/get-</a:t>
            </a:r>
            <a:r>
              <a:rPr lang="en-US" sz="1000" dirty="0" err="1">
                <a:hlinkClick r:id="rId3"/>
              </a:rPr>
              <a:t>rockstarwifi</a:t>
            </a:r>
            <a:r>
              <a:rPr lang="en-US" sz="1000" dirty="0">
                <a:hlinkClick r:id="rId3"/>
              </a:rPr>
              <a:t>-</a:t>
            </a:r>
            <a:r>
              <a:rPr lang="en-US" sz="1000" dirty="0" err="1">
                <a:hlinkClick r:id="rId3"/>
              </a:rPr>
              <a:t>wireshark</a:t>
            </a:r>
            <a:r>
              <a:rPr lang="en-US" sz="1000" dirty="0">
                <a:hlinkClick r:id="rId3"/>
              </a:rPr>
              <a:t>-profile/</a:t>
            </a:r>
            <a:endParaRPr lang="en-US" sz="1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795770-4516-E95D-C982-5905107A8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43000" y="-223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C3AD86-C9CB-7E04-3844-9A71517E0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999" y="2399109"/>
            <a:ext cx="6328492" cy="370713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61D8749-ABA7-7D62-EA3E-CD2F089741B7}"/>
              </a:ext>
            </a:extLst>
          </p:cNvPr>
          <p:cNvGrpSpPr/>
          <p:nvPr/>
        </p:nvGrpSpPr>
        <p:grpSpPr>
          <a:xfrm>
            <a:off x="6572795" y="2430748"/>
            <a:ext cx="5519059" cy="3675496"/>
            <a:chOff x="6572795" y="2430748"/>
            <a:chExt cx="5519059" cy="367549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C5573D7-9AE2-0BDE-203E-CC425822B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72795" y="2430748"/>
              <a:ext cx="5519059" cy="367549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409AD01-5EA8-0C90-BAE0-70366AE61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62262" y="4774014"/>
              <a:ext cx="1329592" cy="1332230"/>
            </a:xfrm>
            <a:prstGeom prst="rect">
              <a:avLst/>
            </a:prstGeom>
          </p:spPr>
        </p:pic>
      </p:grp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B2550C89-A2A1-D850-DF8C-753A5398CCC3}"/>
              </a:ext>
            </a:extLst>
          </p:cNvPr>
          <p:cNvSpPr txBox="1">
            <a:spLocks/>
          </p:cNvSpPr>
          <p:nvPr/>
        </p:nvSpPr>
        <p:spPr>
          <a:xfrm>
            <a:off x="215998" y="940201"/>
            <a:ext cx="11875856" cy="125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85727" indent="-85727" defTabSz="342908">
              <a:lnSpc>
                <a:spcPct val="100000"/>
              </a:lnSpc>
              <a:spcBef>
                <a:spcPts val="375"/>
              </a:spcBef>
              <a:buClrTx/>
              <a:buSzPct val="120000"/>
              <a:buFont typeface="Arial" panose="020B0604020202020204" pitchFamily="34" charset="0"/>
              <a:buChar char="•"/>
              <a:defRPr sz="2000" b="0" i="0">
                <a:ea typeface="Tahoma" charset="0"/>
                <a:cs typeface="Tahoma" charset="0"/>
              </a:defRPr>
            </a:lvl1pPr>
            <a:lvl2pPr marL="300046" lvl="1" indent="-128592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Tx/>
              <a:buChar char="-"/>
              <a:defRPr sz="2000" b="0" i="0">
                <a:latin typeface="Tahoma" charset="0"/>
                <a:ea typeface="Tahoma" charset="0"/>
                <a:cs typeface="Tahoma" charset="0"/>
              </a:defRPr>
            </a:lvl2pPr>
            <a:lvl3pPr marL="428636" indent="-85727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 typeface="Courier New" panose="02070309020205020404" pitchFamily="49" charset="0"/>
              <a:buChar char="o"/>
              <a:defRPr sz="2000" b="0" i="0">
                <a:latin typeface="Tahoma" charset="0"/>
                <a:ea typeface="Tahoma" charset="0"/>
                <a:cs typeface="Tahoma" charset="0"/>
              </a:defRPr>
            </a:lvl3pPr>
            <a:lvl4pPr marL="600090" indent="-85727" defTabSz="342908">
              <a:lnSpc>
                <a:spcPct val="100000"/>
              </a:lnSpc>
              <a:spcBef>
                <a:spcPts val="188"/>
              </a:spcBef>
              <a:buClrTx/>
              <a:buSzPct val="50000"/>
              <a:buFont typeface="Wingdings" panose="05000000000000000000" pitchFamily="2" charset="2"/>
              <a:buChar char="q"/>
              <a:defRPr sz="2000" b="0" i="0">
                <a:latin typeface="Tahoma" charset="0"/>
                <a:ea typeface="Tahoma" charset="0"/>
                <a:cs typeface="Tahoma" charset="0"/>
              </a:defRPr>
            </a:lvl4pPr>
            <a:lvl5pPr marL="771545" indent="-85727" defTabSz="342908">
              <a:lnSpc>
                <a:spcPct val="100000"/>
              </a:lnSpc>
              <a:spcBef>
                <a:spcPts val="188"/>
              </a:spcBef>
              <a:buClrTx/>
              <a:buSzPct val="80000"/>
              <a:buFont typeface="Arial" panose="020B0604020202020204" pitchFamily="34" charset="0"/>
              <a:buChar char="•"/>
              <a:defRPr sz="2000" b="0" i="0">
                <a:latin typeface="Tahoma" charset="0"/>
                <a:ea typeface="Tahoma" charset="0"/>
                <a:cs typeface="Tahoma" charset="0"/>
              </a:defRPr>
            </a:lvl5pPr>
            <a:lvl6pPr marL="942999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6pPr>
            <a:lvl7pPr marL="1114453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7pPr>
            <a:lvl8pPr marL="1285907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8pPr>
            <a:lvl9pPr marL="1457361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9pPr>
          </a:lstStyle>
          <a:p>
            <a:pPr marL="85721" indent="-85721"/>
            <a:r>
              <a:rPr lang="en-US" sz="2400" dirty="0">
                <a:ea typeface="Tahoma"/>
                <a:cs typeface="Tahoma"/>
              </a:rPr>
              <a:t> Custom </a:t>
            </a:r>
            <a:r>
              <a:rPr lang="en-US" sz="2400" dirty="0" err="1">
                <a:ea typeface="Tahoma"/>
                <a:cs typeface="Tahoma"/>
              </a:rPr>
              <a:t>wireshark</a:t>
            </a:r>
            <a:r>
              <a:rPr lang="en-US" sz="2400" dirty="0">
                <a:ea typeface="Tahoma"/>
                <a:cs typeface="Tahoma"/>
              </a:rPr>
              <a:t> profile (free to use)</a:t>
            </a:r>
          </a:p>
          <a:p>
            <a:pPr marL="85721" indent="-85721"/>
            <a:r>
              <a:rPr lang="en-US" sz="2400" dirty="0">
                <a:ea typeface="Tahoma"/>
                <a:cs typeface="Tahoma"/>
              </a:rPr>
              <a:t> Wi-Fi 7 Analysis included</a:t>
            </a:r>
          </a:p>
          <a:p>
            <a:pPr marL="85721" indent="-85721"/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48362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F2E13-ABA2-CDBB-5519-8813ADB8C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5B5759A-22E3-FC3B-EF18-F98B414B9894}"/>
              </a:ext>
            </a:extLst>
          </p:cNvPr>
          <p:cNvSpPr txBox="1">
            <a:spLocks/>
          </p:cNvSpPr>
          <p:nvPr/>
        </p:nvSpPr>
        <p:spPr>
          <a:xfrm>
            <a:off x="215998" y="396452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  <a:cs typeface="Arial"/>
              </a:rPr>
              <a:t>Wi-Fi Hawk</a:t>
            </a:r>
            <a:endParaRPr lang="en-AU" sz="3600" b="1" dirty="0">
              <a:solidFill>
                <a:schemeClr val="tx1"/>
              </a:solidFill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5EC38D30-DB15-16FE-39AD-7FF26D2A9BEC}"/>
              </a:ext>
            </a:extLst>
          </p:cNvPr>
          <p:cNvSpPr txBox="1">
            <a:spLocks/>
          </p:cNvSpPr>
          <p:nvPr/>
        </p:nvSpPr>
        <p:spPr>
          <a:xfrm>
            <a:off x="215998" y="940200"/>
            <a:ext cx="3742048" cy="50490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85727" indent="-85727" defTabSz="342908">
              <a:lnSpc>
                <a:spcPct val="100000"/>
              </a:lnSpc>
              <a:spcBef>
                <a:spcPts val="375"/>
              </a:spcBef>
              <a:buClrTx/>
              <a:buSzPct val="120000"/>
              <a:buFont typeface="Arial" panose="020B0604020202020204" pitchFamily="34" charset="0"/>
              <a:buChar char="•"/>
              <a:defRPr sz="2000" b="0" i="0">
                <a:ea typeface="Tahoma" charset="0"/>
                <a:cs typeface="Tahoma" charset="0"/>
              </a:defRPr>
            </a:lvl1pPr>
            <a:lvl2pPr marL="300046" lvl="1" indent="-128592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Tx/>
              <a:buChar char="-"/>
              <a:defRPr sz="2000" b="0" i="0">
                <a:latin typeface="Tahoma" charset="0"/>
                <a:ea typeface="Tahoma" charset="0"/>
                <a:cs typeface="Tahoma" charset="0"/>
              </a:defRPr>
            </a:lvl2pPr>
            <a:lvl3pPr marL="428636" indent="-85727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 typeface="Courier New" panose="02070309020205020404" pitchFamily="49" charset="0"/>
              <a:buChar char="o"/>
              <a:defRPr sz="2000" b="0" i="0">
                <a:latin typeface="Tahoma" charset="0"/>
                <a:ea typeface="Tahoma" charset="0"/>
                <a:cs typeface="Tahoma" charset="0"/>
              </a:defRPr>
            </a:lvl3pPr>
            <a:lvl4pPr marL="600090" indent="-85727" defTabSz="342908">
              <a:lnSpc>
                <a:spcPct val="100000"/>
              </a:lnSpc>
              <a:spcBef>
                <a:spcPts val="188"/>
              </a:spcBef>
              <a:buClrTx/>
              <a:buSzPct val="50000"/>
              <a:buFont typeface="Wingdings" panose="05000000000000000000" pitchFamily="2" charset="2"/>
              <a:buChar char="q"/>
              <a:defRPr sz="2000" b="0" i="0">
                <a:latin typeface="Tahoma" charset="0"/>
                <a:ea typeface="Tahoma" charset="0"/>
                <a:cs typeface="Tahoma" charset="0"/>
              </a:defRPr>
            </a:lvl4pPr>
            <a:lvl5pPr marL="771545" indent="-85727" defTabSz="342908">
              <a:lnSpc>
                <a:spcPct val="100000"/>
              </a:lnSpc>
              <a:spcBef>
                <a:spcPts val="188"/>
              </a:spcBef>
              <a:buClrTx/>
              <a:buSzPct val="80000"/>
              <a:buFont typeface="Arial" panose="020B0604020202020204" pitchFamily="34" charset="0"/>
              <a:buChar char="•"/>
              <a:defRPr sz="2000" b="0" i="0">
                <a:latin typeface="Tahoma" charset="0"/>
                <a:ea typeface="Tahoma" charset="0"/>
                <a:cs typeface="Tahoma" charset="0"/>
              </a:defRPr>
            </a:lvl5pPr>
            <a:lvl6pPr marL="942999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6pPr>
            <a:lvl7pPr marL="1114453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7pPr>
            <a:lvl8pPr marL="1285907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8pPr>
            <a:lvl9pPr marL="1457361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9pPr>
          </a:lstStyle>
          <a:p>
            <a:pPr marL="85721" indent="-85721"/>
            <a:r>
              <a:rPr lang="en-US" sz="2400" dirty="0">
                <a:ea typeface="Tahoma"/>
                <a:cs typeface="Tahoma"/>
              </a:rPr>
              <a:t> Free Cisco tool for WiFi PCAP analysis</a:t>
            </a:r>
          </a:p>
          <a:p>
            <a:pPr marL="85721" indent="-85721"/>
            <a:r>
              <a:rPr lang="en-US" sz="2400" dirty="0">
                <a:ea typeface="Tahoma"/>
                <a:cs typeface="Tahoma"/>
              </a:rPr>
              <a:t> Automated issue detection</a:t>
            </a:r>
          </a:p>
          <a:p>
            <a:pPr marL="85721" indent="-85721"/>
            <a:r>
              <a:rPr lang="en-US" sz="2400" dirty="0">
                <a:ea typeface="Tahoma"/>
                <a:cs typeface="Tahoma"/>
              </a:rPr>
              <a:t> Event Flow visualization</a:t>
            </a:r>
          </a:p>
          <a:p>
            <a:pPr marL="85721" indent="-85721"/>
            <a:r>
              <a:rPr lang="en-US" sz="2400" dirty="0">
                <a:ea typeface="Tahoma"/>
                <a:cs typeface="Tahoma"/>
              </a:rPr>
              <a:t> Excel-based reporting</a:t>
            </a:r>
          </a:p>
          <a:p>
            <a:pPr marL="85721" indent="-85721"/>
            <a:r>
              <a:rPr lang="en-US" sz="2400" dirty="0">
                <a:ea typeface="Tahoma"/>
                <a:cs typeface="Tahoma"/>
              </a:rPr>
              <a:t> Cross-platform with broad PCAP support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06EDA-4E7B-6662-DB6F-DFD9CEE5ACD4}"/>
              </a:ext>
            </a:extLst>
          </p:cNvPr>
          <p:cNvSpPr txBox="1"/>
          <p:nvPr/>
        </p:nvSpPr>
        <p:spPr>
          <a:xfrm>
            <a:off x="215998" y="6442217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3"/>
              </a:rPr>
              <a:t>https://mrncciew.com/2022/08/09/cisco-</a:t>
            </a:r>
            <a:r>
              <a:rPr lang="en-US" sz="1000" dirty="0" err="1">
                <a:hlinkClick r:id="rId3"/>
              </a:rPr>
              <a:t>wifi</a:t>
            </a:r>
            <a:r>
              <a:rPr lang="en-US" sz="1000" dirty="0">
                <a:hlinkClick r:id="rId3"/>
              </a:rPr>
              <a:t>-hawk/</a:t>
            </a:r>
            <a:endParaRPr lang="en-US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F87AC1-E5E8-F24D-8C12-E1FCEDA62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1554" y="940204"/>
            <a:ext cx="7333175" cy="504907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AE1352-8D64-75DD-9F9F-B04F30A2A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7011" y="4271553"/>
            <a:ext cx="1717717" cy="171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592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3D269-D96A-1ED7-66A1-3D3E0BBE8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A6A44-83B3-EBA8-CD97-C7ACA1D343F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27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6E1A807-4EF3-51D8-3513-227EB4F02816}"/>
              </a:ext>
            </a:extLst>
          </p:cNvPr>
          <p:cNvSpPr txBox="1">
            <a:spLocks/>
          </p:cNvSpPr>
          <p:nvPr/>
        </p:nvSpPr>
        <p:spPr>
          <a:xfrm>
            <a:off x="215999" y="365127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  <a:cs typeface="Arial"/>
              </a:rPr>
              <a:t>PCAP Analysis : </a:t>
            </a:r>
            <a:r>
              <a:rPr lang="en-AU" sz="3600" b="1" dirty="0" err="1">
                <a:solidFill>
                  <a:srgbClr val="005AFF"/>
                </a:solidFill>
                <a:cs typeface="Arial"/>
              </a:rPr>
              <a:t>app.wlananalyser.com</a:t>
            </a:r>
            <a:endParaRPr lang="en-AU" sz="3600" b="1" dirty="0">
              <a:solidFill>
                <a:srgbClr val="005AFF"/>
              </a:solidFill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CC548042-E4BC-F970-EC45-8BF06C9EA5DC}"/>
              </a:ext>
            </a:extLst>
          </p:cNvPr>
          <p:cNvSpPr txBox="1">
            <a:spLocks/>
          </p:cNvSpPr>
          <p:nvPr/>
        </p:nvSpPr>
        <p:spPr>
          <a:xfrm>
            <a:off x="282477" y="837398"/>
            <a:ext cx="11460188" cy="15249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85727" indent="-85727" defTabSz="342908">
              <a:lnSpc>
                <a:spcPct val="100000"/>
              </a:lnSpc>
              <a:spcBef>
                <a:spcPts val="375"/>
              </a:spcBef>
              <a:buClrTx/>
              <a:buSzPct val="120000"/>
              <a:buFont typeface="Arial" panose="020B0604020202020204" pitchFamily="34" charset="0"/>
              <a:buChar char="•"/>
              <a:defRPr sz="2000" b="0" i="0">
                <a:ea typeface="Tahoma" charset="0"/>
                <a:cs typeface="Tahoma" charset="0"/>
              </a:defRPr>
            </a:lvl1pPr>
            <a:lvl2pPr marL="300046" lvl="1" indent="-128592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Tx/>
              <a:buChar char="-"/>
              <a:defRPr sz="2000" b="0" i="0">
                <a:latin typeface="Tahoma" charset="0"/>
                <a:ea typeface="Tahoma" charset="0"/>
                <a:cs typeface="Tahoma" charset="0"/>
              </a:defRPr>
            </a:lvl2pPr>
            <a:lvl3pPr marL="428636" indent="-85727" defTabSz="342908">
              <a:lnSpc>
                <a:spcPct val="100000"/>
              </a:lnSpc>
              <a:spcBef>
                <a:spcPts val="188"/>
              </a:spcBef>
              <a:buClrTx/>
              <a:buSzPct val="100000"/>
              <a:buFont typeface="Courier New" panose="02070309020205020404" pitchFamily="49" charset="0"/>
              <a:buChar char="o"/>
              <a:defRPr sz="2000" b="0" i="0">
                <a:latin typeface="Tahoma" charset="0"/>
                <a:ea typeface="Tahoma" charset="0"/>
                <a:cs typeface="Tahoma" charset="0"/>
              </a:defRPr>
            </a:lvl3pPr>
            <a:lvl4pPr marL="600090" indent="-85727" defTabSz="342908">
              <a:lnSpc>
                <a:spcPct val="100000"/>
              </a:lnSpc>
              <a:spcBef>
                <a:spcPts val="188"/>
              </a:spcBef>
              <a:buClrTx/>
              <a:buSzPct val="50000"/>
              <a:buFont typeface="Wingdings" panose="05000000000000000000" pitchFamily="2" charset="2"/>
              <a:buChar char="q"/>
              <a:defRPr sz="2000" b="0" i="0">
                <a:latin typeface="Tahoma" charset="0"/>
                <a:ea typeface="Tahoma" charset="0"/>
                <a:cs typeface="Tahoma" charset="0"/>
              </a:defRPr>
            </a:lvl4pPr>
            <a:lvl5pPr marL="771545" indent="-85727" defTabSz="342908">
              <a:lnSpc>
                <a:spcPct val="100000"/>
              </a:lnSpc>
              <a:spcBef>
                <a:spcPts val="188"/>
              </a:spcBef>
              <a:buClrTx/>
              <a:buSzPct val="80000"/>
              <a:buFont typeface="Arial" panose="020B0604020202020204" pitchFamily="34" charset="0"/>
              <a:buChar char="•"/>
              <a:defRPr sz="2000" b="0" i="0">
                <a:latin typeface="Tahoma" charset="0"/>
                <a:ea typeface="Tahoma" charset="0"/>
                <a:cs typeface="Tahoma" charset="0"/>
              </a:defRPr>
            </a:lvl5pPr>
            <a:lvl6pPr marL="942999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6pPr>
            <a:lvl7pPr marL="1114453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7pPr>
            <a:lvl8pPr marL="1285907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8pPr>
            <a:lvl9pPr marL="1457361" indent="-85727" defTabSz="342908">
              <a:lnSpc>
                <a:spcPct val="90000"/>
              </a:lnSpc>
              <a:spcBef>
                <a:spcPts val="188"/>
              </a:spcBef>
              <a:buFont typeface="Arial" panose="020B0604020202020204" pitchFamily="34" charset="0"/>
              <a:buChar char="•"/>
              <a:defRPr sz="675"/>
            </a:lvl9pPr>
          </a:lstStyle>
          <a:p>
            <a:pPr marL="85721" indent="-85721"/>
            <a:r>
              <a:rPr lang="en-US" sz="2400" dirty="0">
                <a:ea typeface="Tahoma"/>
                <a:cs typeface="Tahoma"/>
              </a:rPr>
              <a:t> Free &amp; browser-based </a:t>
            </a:r>
          </a:p>
          <a:p>
            <a:pPr marL="85721" indent="-85721"/>
            <a:r>
              <a:rPr lang="en-US" sz="2400" dirty="0">
                <a:ea typeface="Tahoma"/>
                <a:cs typeface="Tahoma"/>
              </a:rPr>
              <a:t> AI-powered root cause diagnosis </a:t>
            </a:r>
          </a:p>
          <a:p>
            <a:pPr marL="85721" indent="-85721"/>
            <a:r>
              <a:rPr lang="en-US" sz="2400" dirty="0">
                <a:ea typeface="Tahoma"/>
                <a:cs typeface="Tahoma"/>
              </a:rPr>
              <a:t> Privacy-first — analysis results are held in RAM for up to 1 hour then auto-deleted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56CFC2-28DD-BDA9-062E-1EE5AC95B763}"/>
              </a:ext>
            </a:extLst>
          </p:cNvPr>
          <p:cNvSpPr txBox="1"/>
          <p:nvPr/>
        </p:nvSpPr>
        <p:spPr>
          <a:xfrm>
            <a:off x="642258" y="6426002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3"/>
              </a:rPr>
              <a:t>https://</a:t>
            </a:r>
            <a:r>
              <a:rPr lang="en-US" sz="1000" dirty="0" err="1">
                <a:hlinkClick r:id="rId3"/>
              </a:rPr>
              <a:t>app.wlananalyser.com</a:t>
            </a:r>
            <a:r>
              <a:rPr lang="en-US" sz="1000" dirty="0"/>
              <a:t>/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C30168-0CF6-BDC5-8704-B0A7A0764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477" y="2358095"/>
            <a:ext cx="7067892" cy="40679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6CC858-D916-8F7A-C8C0-3D7DF31B03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0370" y="2358093"/>
            <a:ext cx="4721468" cy="40634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06489AC-CC5A-4B21-6349-7F78E591F6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0114" y="4789427"/>
            <a:ext cx="1628865" cy="163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631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C5BFE-C03D-661B-6278-146B41B7B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49FB28-3CFD-1649-ECCE-58B28958B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28" y="275685"/>
            <a:ext cx="11170023" cy="655304"/>
          </a:xfrm>
        </p:spPr>
        <p:txBody>
          <a:bodyPr>
            <a:noAutofit/>
          </a:bodyPr>
          <a:lstStyle/>
          <a:p>
            <a:r>
              <a:rPr lang="en-US" sz="6000" b="1" dirty="0">
                <a:solidFill>
                  <a:schemeClr val="tx1"/>
                </a:solidFill>
              </a:rPr>
              <a:t>Thank you…</a:t>
            </a:r>
          </a:p>
        </p:txBody>
      </p:sp>
      <p:sp>
        <p:nvSpPr>
          <p:cNvPr id="16" name="AutoShape 8">
            <a:extLst>
              <a:ext uri="{FF2B5EF4-FFF2-40B4-BE49-F238E27FC236}">
                <a16:creationId xmlns:a16="http://schemas.microsoft.com/office/drawing/2014/main" id="{85418CCB-B7A6-D6DA-F1AB-7399BC5D73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CCE36143-B8E5-45B5-904A-5DAA6BCBD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141" y="930989"/>
            <a:ext cx="2061931" cy="210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1852E8-072D-679B-9026-6F18455E1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35" y="1127208"/>
            <a:ext cx="6257059" cy="370604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4C1796-B80E-4F0F-D025-E237FA300A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5603" y="2914723"/>
            <a:ext cx="6470469" cy="383706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7650B6BD-0DF3-00BF-8041-B807ACF5F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28" y="4613535"/>
            <a:ext cx="2234514" cy="223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65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8BCCF-161E-7C73-AFD6-BCC35A426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11901-2D6D-6B48-9C9D-C7D0B94C7FC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[</a:t>
            </a:r>
            <a:fld id="{29D5CE74-914C-4689-99FC-1AEF49CE2B47}" type="slidenum">
              <a:rPr smtClean="0"/>
              <a:pPr/>
              <a:t>3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9A4408E-10A2-109C-6BCF-72C7C65FC7C2}"/>
              </a:ext>
            </a:extLst>
          </p:cNvPr>
          <p:cNvSpPr txBox="1">
            <a:spLocks/>
          </p:cNvSpPr>
          <p:nvPr/>
        </p:nvSpPr>
        <p:spPr>
          <a:xfrm>
            <a:off x="149900" y="279933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Wi-Fi Analysis References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6A9631-810C-4013-AE55-B98ED4549A67}"/>
              </a:ext>
            </a:extLst>
          </p:cNvPr>
          <p:cNvSpPr txBox="1"/>
          <p:nvPr/>
        </p:nvSpPr>
        <p:spPr>
          <a:xfrm>
            <a:off x="868484" y="6331850"/>
            <a:ext cx="102563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000" dirty="0">
                <a:hlinkClick r:id="rId3"/>
              </a:rPr>
              <a:t>https://</a:t>
            </a:r>
            <a:r>
              <a:rPr lang="en-AU" sz="1000" dirty="0" err="1">
                <a:hlinkClick r:id="rId3"/>
              </a:rPr>
              <a:t>ieeexplore.ieee.org</a:t>
            </a:r>
            <a:r>
              <a:rPr lang="en-AU" sz="1000" dirty="0">
                <a:hlinkClick r:id="rId3"/>
              </a:rPr>
              <a:t>/browse/standards/get-program/page/</a:t>
            </a:r>
            <a:r>
              <a:rPr lang="en-AU" sz="1000" dirty="0" err="1">
                <a:hlinkClick r:id="rId3"/>
              </a:rPr>
              <a:t>series?id</a:t>
            </a:r>
            <a:r>
              <a:rPr lang="en-AU" sz="1000" dirty="0">
                <a:hlinkClick r:id="rId3"/>
              </a:rPr>
              <a:t>=68</a:t>
            </a:r>
            <a:endParaRPr lang="en-AU" sz="1000" dirty="0"/>
          </a:p>
        </p:txBody>
      </p:sp>
      <p:pic>
        <p:nvPicPr>
          <p:cNvPr id="3" name="Picture 2" descr="Next Generation Wireless LANs (2nd ed.) by Perahia, Eldad (ebook)">
            <a:extLst>
              <a:ext uri="{FF2B5EF4-FFF2-40B4-BE49-F238E27FC236}">
                <a16:creationId xmlns:a16="http://schemas.microsoft.com/office/drawing/2014/main" id="{5D52F216-5368-1312-47DE-5AB6C8EF6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467" y="1062088"/>
            <a:ext cx="2360447" cy="35547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4F0B03A-372C-A22E-CF5C-3CCE87AEF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998" y="1091491"/>
            <a:ext cx="2360447" cy="35296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7" descr="A blue wifi logo with white text&#10;&#10;Description automatically generated">
            <a:extLst>
              <a:ext uri="{FF2B5EF4-FFF2-40B4-BE49-F238E27FC236}">
                <a16:creationId xmlns:a16="http://schemas.microsoft.com/office/drawing/2014/main" id="{4A220CEE-BE73-C350-73F8-EA70E4AEB1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529" y="1091491"/>
            <a:ext cx="2651761" cy="34522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A654519-B535-D245-497F-C0315DFE32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166" y="1073146"/>
            <a:ext cx="3094790" cy="33483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EDB72D2-6D5B-17E7-A90F-65B004792E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615" y="2897090"/>
            <a:ext cx="3008135" cy="30764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2143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10B25-5CED-8532-34BB-A32FB2936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A1FBF925-C715-537C-4748-DBC24B6DCBF3}"/>
              </a:ext>
            </a:extLst>
          </p:cNvPr>
          <p:cNvSpPr/>
          <p:nvPr/>
        </p:nvSpPr>
        <p:spPr>
          <a:xfrm>
            <a:off x="386556" y="4563794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056" name="Picture 8" descr="Extreme Networks Vector Logo | Free ...">
            <a:extLst>
              <a:ext uri="{FF2B5EF4-FFF2-40B4-BE49-F238E27FC236}">
                <a16:creationId xmlns:a16="http://schemas.microsoft.com/office/drawing/2014/main" id="{9AB4DFE5-EBC4-BD32-0381-F9E3902F6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46" y="5229132"/>
            <a:ext cx="967435" cy="53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45FD5-2FC2-7280-A146-97F71B369DF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 [</a:t>
            </a:r>
            <a:fld id="{29D5CE74-914C-4689-99FC-1AEF49CE2B47}" type="slidenum">
              <a:rPr smtClean="0"/>
              <a:pPr/>
              <a:t>4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20EED7-B3AF-4A7F-C49F-44904F937D3B}"/>
              </a:ext>
            </a:extLst>
          </p:cNvPr>
          <p:cNvSpPr txBox="1">
            <a:spLocks/>
          </p:cNvSpPr>
          <p:nvPr/>
        </p:nvSpPr>
        <p:spPr>
          <a:xfrm>
            <a:off x="215999" y="365127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Wi-Fi PCAP Methods</a:t>
            </a:r>
          </a:p>
        </p:txBody>
      </p:sp>
      <p:pic>
        <p:nvPicPr>
          <p:cNvPr id="3" name="Picture 2" descr="Apple iPhone 17 512GB - White | Domayne">
            <a:extLst>
              <a:ext uri="{FF2B5EF4-FFF2-40B4-BE49-F238E27FC236}">
                <a16:creationId xmlns:a16="http://schemas.microsoft.com/office/drawing/2014/main" id="{6CDF4737-570E-5F30-74B6-38BC71B23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041" y="4811263"/>
            <a:ext cx="1706496" cy="95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841A22C-7393-0642-E903-482F51857F3C}"/>
              </a:ext>
            </a:extLst>
          </p:cNvPr>
          <p:cNvSpPr/>
          <p:nvPr/>
        </p:nvSpPr>
        <p:spPr>
          <a:xfrm>
            <a:off x="2153207" y="1144606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65C8C7-76B2-558D-AFD1-3C87AB9FFD3B}"/>
              </a:ext>
            </a:extLst>
          </p:cNvPr>
          <p:cNvSpPr/>
          <p:nvPr/>
        </p:nvSpPr>
        <p:spPr>
          <a:xfrm>
            <a:off x="8023977" y="1145661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09E2627C-6DDF-7F34-D30C-5B5E17556B53}"/>
              </a:ext>
            </a:extLst>
          </p:cNvPr>
          <p:cNvCxnSpPr>
            <a:cxnSpLocks/>
            <a:endCxn id="51" idx="3"/>
          </p:cNvCxnSpPr>
          <p:nvPr/>
        </p:nvCxnSpPr>
        <p:spPr>
          <a:xfrm rot="10800000" flipV="1">
            <a:off x="3273499" y="1631095"/>
            <a:ext cx="2912708" cy="3422"/>
          </a:xfrm>
          <a:prstGeom prst="bentConnector3">
            <a:avLst>
              <a:gd name="adj1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A white square object with a green light&#10;&#10;Description automatically generated">
            <a:extLst>
              <a:ext uri="{FF2B5EF4-FFF2-40B4-BE49-F238E27FC236}">
                <a16:creationId xmlns:a16="http://schemas.microsoft.com/office/drawing/2014/main" id="{30FC87C9-EDD4-06BD-BA8B-5FBF308A1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0412" y="2227624"/>
            <a:ext cx="1901120" cy="1071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 descr="A picture containing text, screenshot&#10;&#10;Description automatically generated">
            <a:extLst>
              <a:ext uri="{FF2B5EF4-FFF2-40B4-BE49-F238E27FC236}">
                <a16:creationId xmlns:a16="http://schemas.microsoft.com/office/drawing/2014/main" id="{47330BE7-3496-6DD8-3AB0-36A79577EA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1767" y="1472394"/>
            <a:ext cx="1573646" cy="36671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176233-893F-60AD-0D05-530A19BB5B2B}"/>
              </a:ext>
            </a:extLst>
          </p:cNvPr>
          <p:cNvCxnSpPr>
            <a:cxnSpLocks/>
          </p:cNvCxnSpPr>
          <p:nvPr/>
        </p:nvCxnSpPr>
        <p:spPr>
          <a:xfrm>
            <a:off x="5779113" y="1679650"/>
            <a:ext cx="0" cy="61853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36E49E8-DD11-6890-1E8D-104B268A9B6C}"/>
              </a:ext>
            </a:extLst>
          </p:cNvPr>
          <p:cNvSpPr/>
          <p:nvPr/>
        </p:nvSpPr>
        <p:spPr>
          <a:xfrm>
            <a:off x="4322949" y="5915620"/>
            <a:ext cx="797254" cy="171267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Wi-Fi Clients</a:t>
            </a:r>
          </a:p>
        </p:txBody>
      </p:sp>
      <p:sp>
        <p:nvSpPr>
          <p:cNvPr id="15" name="Freeform: Shape 6">
            <a:extLst>
              <a:ext uri="{FF2B5EF4-FFF2-40B4-BE49-F238E27FC236}">
                <a16:creationId xmlns:a16="http://schemas.microsoft.com/office/drawing/2014/main" id="{00BB8FA1-5369-44B0-063D-14755DD8B130}"/>
              </a:ext>
            </a:extLst>
          </p:cNvPr>
          <p:cNvSpPr/>
          <p:nvPr/>
        </p:nvSpPr>
        <p:spPr>
          <a:xfrm rot="1806106">
            <a:off x="5985346" y="3608789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Freeform: Shape 6">
            <a:extLst>
              <a:ext uri="{FF2B5EF4-FFF2-40B4-BE49-F238E27FC236}">
                <a16:creationId xmlns:a16="http://schemas.microsoft.com/office/drawing/2014/main" id="{FAC8A097-BB21-4906-9655-CC2671B482D7}"/>
              </a:ext>
            </a:extLst>
          </p:cNvPr>
          <p:cNvSpPr/>
          <p:nvPr/>
        </p:nvSpPr>
        <p:spPr>
          <a:xfrm rot="5400000">
            <a:off x="5542927" y="3622378"/>
            <a:ext cx="628704" cy="132591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1F3C5804-CEAE-1A83-9106-379BCF6EE315}"/>
              </a:ext>
            </a:extLst>
          </p:cNvPr>
          <p:cNvSpPr/>
          <p:nvPr/>
        </p:nvSpPr>
        <p:spPr>
          <a:xfrm rot="20048495">
            <a:off x="4538536" y="3575167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7CF57BC-BC39-E884-16A3-7FACCD077DD0}"/>
              </a:ext>
            </a:extLst>
          </p:cNvPr>
          <p:cNvSpPr/>
          <p:nvPr/>
        </p:nvSpPr>
        <p:spPr>
          <a:xfrm>
            <a:off x="4112062" y="4063996"/>
            <a:ext cx="1016648" cy="275750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mrn-1X [5|6 GHz] </a:t>
            </a:r>
          </a:p>
          <a:p>
            <a:pPr algn="ctr"/>
            <a:r>
              <a:rPr lang="en-US" sz="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(WPA3-E)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467E2E9-0E6A-F542-7C16-AD47A3CA30EF}"/>
              </a:ext>
            </a:extLst>
          </p:cNvPr>
          <p:cNvSpPr/>
          <p:nvPr/>
        </p:nvSpPr>
        <p:spPr>
          <a:xfrm>
            <a:off x="5079238" y="4060122"/>
            <a:ext cx="1325455" cy="279624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-PSK [2.4|5|6 GHz]  (WPA3-P)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1D20F90-DDEC-DDCC-B1AB-517904CB0B07}"/>
              </a:ext>
            </a:extLst>
          </p:cNvPr>
          <p:cNvSpPr/>
          <p:nvPr/>
        </p:nvSpPr>
        <p:spPr>
          <a:xfrm>
            <a:off x="6499153" y="4059235"/>
            <a:ext cx="1117763" cy="280515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-Guest [5GHz] (OWE)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2E1AB8-CFB6-E3A9-5C41-C6FF8E526E76}"/>
              </a:ext>
            </a:extLst>
          </p:cNvPr>
          <p:cNvSpPr/>
          <p:nvPr/>
        </p:nvSpPr>
        <p:spPr>
          <a:xfrm>
            <a:off x="6186213" y="4539371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44902D4-7B9A-F3D2-2007-0A3E675529B1}"/>
              </a:ext>
            </a:extLst>
          </p:cNvPr>
          <p:cNvSpPr/>
          <p:nvPr/>
        </p:nvSpPr>
        <p:spPr>
          <a:xfrm>
            <a:off x="8023978" y="4539371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FCED97-EC82-A0F0-383B-029E5B1326B5}"/>
              </a:ext>
            </a:extLst>
          </p:cNvPr>
          <p:cNvSpPr/>
          <p:nvPr/>
        </p:nvSpPr>
        <p:spPr>
          <a:xfrm>
            <a:off x="9861743" y="4539370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2F96956-114A-CD1E-989E-550F4AADDD2A}"/>
              </a:ext>
            </a:extLst>
          </p:cNvPr>
          <p:cNvSpPr/>
          <p:nvPr/>
        </p:nvSpPr>
        <p:spPr>
          <a:xfrm>
            <a:off x="8023977" y="2732865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AD3218-C953-1E3F-E798-89A1E20D1B67}"/>
              </a:ext>
            </a:extLst>
          </p:cNvPr>
          <p:cNvSpPr/>
          <p:nvPr/>
        </p:nvSpPr>
        <p:spPr>
          <a:xfrm>
            <a:off x="9861742" y="2733919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CB73BF7-49DB-75E8-A1FA-17D40E0A78D7}"/>
              </a:ext>
            </a:extLst>
          </p:cNvPr>
          <p:cNvSpPr/>
          <p:nvPr/>
        </p:nvSpPr>
        <p:spPr>
          <a:xfrm>
            <a:off x="9861741" y="1144606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D8B578C8-AAFE-681F-CE9F-B842D376C5E8}"/>
              </a:ext>
            </a:extLst>
          </p:cNvPr>
          <p:cNvSpPr/>
          <p:nvPr/>
        </p:nvSpPr>
        <p:spPr>
          <a:xfrm>
            <a:off x="6499150" y="5877463"/>
            <a:ext cx="945212" cy="168128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macOS (</a:t>
            </a:r>
            <a:r>
              <a:rPr lang="en-US" sz="8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AirTool</a:t>
            </a:r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C1311C73-7F4B-7907-321F-C94A056D9DF1}"/>
              </a:ext>
            </a:extLst>
          </p:cNvPr>
          <p:cNvSpPr/>
          <p:nvPr/>
        </p:nvSpPr>
        <p:spPr>
          <a:xfrm>
            <a:off x="8270668" y="5877463"/>
            <a:ext cx="945212" cy="168128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Linux OS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4E1AF60-25C4-87DE-32C0-40036BDA6925}"/>
              </a:ext>
            </a:extLst>
          </p:cNvPr>
          <p:cNvSpPr/>
          <p:nvPr/>
        </p:nvSpPr>
        <p:spPr>
          <a:xfrm>
            <a:off x="9861741" y="5877463"/>
            <a:ext cx="1416089" cy="168128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Windows OS (CommView)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618592A-DCC2-F099-79E9-E0F4911909D0}"/>
              </a:ext>
            </a:extLst>
          </p:cNvPr>
          <p:cNvSpPr/>
          <p:nvPr/>
        </p:nvSpPr>
        <p:spPr>
          <a:xfrm>
            <a:off x="8280571" y="2471218"/>
            <a:ext cx="945212" cy="168128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Sidos &amp; NetAlly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DEEF2D2E-FAF4-4735-928F-E5B421713131}"/>
              </a:ext>
            </a:extLst>
          </p:cNvPr>
          <p:cNvSpPr/>
          <p:nvPr/>
        </p:nvSpPr>
        <p:spPr>
          <a:xfrm>
            <a:off x="8221827" y="4052191"/>
            <a:ext cx="1078129" cy="196344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Ekahau SideKick2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A6ECCAA-8388-5535-1A89-72786117099F}"/>
              </a:ext>
            </a:extLst>
          </p:cNvPr>
          <p:cNvSpPr/>
          <p:nvPr/>
        </p:nvSpPr>
        <p:spPr>
          <a:xfrm>
            <a:off x="2153208" y="2733919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A7C3098-E274-BFF1-0E38-C5DE24C01D5C}"/>
              </a:ext>
            </a:extLst>
          </p:cNvPr>
          <p:cNvSpPr/>
          <p:nvPr/>
        </p:nvSpPr>
        <p:spPr>
          <a:xfrm>
            <a:off x="2285911" y="2482210"/>
            <a:ext cx="1174041" cy="168128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Cisco 9800 WLC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77481743-6270-8FCC-E884-FFFBBF0DAAEE}"/>
              </a:ext>
            </a:extLst>
          </p:cNvPr>
          <p:cNvSpPr/>
          <p:nvPr/>
        </p:nvSpPr>
        <p:spPr>
          <a:xfrm>
            <a:off x="2283907" y="4075726"/>
            <a:ext cx="1176044" cy="163929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Cisco Catalyst Centre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595FF846-A8AF-9F1C-C3C0-B24148579D66}"/>
              </a:ext>
            </a:extLst>
          </p:cNvPr>
          <p:cNvSpPr/>
          <p:nvPr/>
        </p:nvSpPr>
        <p:spPr>
          <a:xfrm>
            <a:off x="517257" y="5885503"/>
            <a:ext cx="1176044" cy="163929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Other Vendors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DA63AFD7-822D-20F0-C3CD-741D53099768}"/>
              </a:ext>
            </a:extLst>
          </p:cNvPr>
          <p:cNvSpPr/>
          <p:nvPr/>
        </p:nvSpPr>
        <p:spPr>
          <a:xfrm>
            <a:off x="8270668" y="1212643"/>
            <a:ext cx="945212" cy="168128"/>
          </a:xfrm>
          <a:prstGeom prst="roundRect">
            <a:avLst/>
          </a:prstGeom>
          <a:solidFill>
            <a:srgbClr val="FF2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Multi-channel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AFA7C250-F073-AA5F-A027-2954DBCC11C7}"/>
              </a:ext>
            </a:extLst>
          </p:cNvPr>
          <p:cNvSpPr/>
          <p:nvPr/>
        </p:nvSpPr>
        <p:spPr>
          <a:xfrm>
            <a:off x="8270668" y="2811994"/>
            <a:ext cx="945212" cy="168128"/>
          </a:xfrm>
          <a:prstGeom prst="roundRect">
            <a:avLst/>
          </a:prstGeom>
          <a:solidFill>
            <a:srgbClr val="FF2F92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Multi-channel</a:t>
            </a:r>
          </a:p>
        </p:txBody>
      </p:sp>
      <p:pic>
        <p:nvPicPr>
          <p:cNvPr id="40" name="Picture 2" descr="Sidekick 2 with Survey App in View Workspace">
            <a:extLst>
              <a:ext uri="{FF2B5EF4-FFF2-40B4-BE49-F238E27FC236}">
                <a16:creationId xmlns:a16="http://schemas.microsoft.com/office/drawing/2014/main" id="{9C81E227-261F-4F07-E280-D5EE804BD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656" y="3044103"/>
            <a:ext cx="911236" cy="91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A28052E2-E17B-28F3-32E9-40ED1E209969}"/>
              </a:ext>
            </a:extLst>
          </p:cNvPr>
          <p:cNvSpPr/>
          <p:nvPr/>
        </p:nvSpPr>
        <p:spPr>
          <a:xfrm>
            <a:off x="6499150" y="4637548"/>
            <a:ext cx="945212" cy="168128"/>
          </a:xfrm>
          <a:prstGeom prst="roundRect">
            <a:avLst/>
          </a:prstGeom>
          <a:solidFill>
            <a:srgbClr val="7030A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Single channel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93D55629-2C7A-4AE5-7D69-B8963746FBE2}"/>
              </a:ext>
            </a:extLst>
          </p:cNvPr>
          <p:cNvSpPr/>
          <p:nvPr/>
        </p:nvSpPr>
        <p:spPr>
          <a:xfrm>
            <a:off x="10108432" y="4637548"/>
            <a:ext cx="945212" cy="168128"/>
          </a:xfrm>
          <a:prstGeom prst="roundRect">
            <a:avLst/>
          </a:prstGeom>
          <a:solidFill>
            <a:srgbClr val="7030A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Single channel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4EEF16F-A5C3-7643-DF10-87175B9B8AC2}"/>
              </a:ext>
            </a:extLst>
          </p:cNvPr>
          <p:cNvSpPr/>
          <p:nvPr/>
        </p:nvSpPr>
        <p:spPr>
          <a:xfrm>
            <a:off x="2164135" y="4584950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2B1FD72-8A76-D0FA-3FE1-E7F6E47009AC}"/>
              </a:ext>
            </a:extLst>
          </p:cNvPr>
          <p:cNvSpPr/>
          <p:nvPr/>
        </p:nvSpPr>
        <p:spPr>
          <a:xfrm>
            <a:off x="386557" y="2733915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1F31C74-6735-36EF-CA40-BDE2D0DB0CFC}"/>
              </a:ext>
            </a:extLst>
          </p:cNvPr>
          <p:cNvSpPr/>
          <p:nvPr/>
        </p:nvSpPr>
        <p:spPr>
          <a:xfrm>
            <a:off x="386556" y="1144602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1551C03D-415E-62D7-F4AA-7D94AFC018CF}"/>
              </a:ext>
            </a:extLst>
          </p:cNvPr>
          <p:cNvSpPr/>
          <p:nvPr/>
        </p:nvSpPr>
        <p:spPr>
          <a:xfrm>
            <a:off x="519262" y="2482210"/>
            <a:ext cx="1174041" cy="168128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Sniffer mode AP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4B1BBC1F-A584-58A4-9148-1B6725384BAC}"/>
              </a:ext>
            </a:extLst>
          </p:cNvPr>
          <p:cNvSpPr/>
          <p:nvPr/>
        </p:nvSpPr>
        <p:spPr>
          <a:xfrm>
            <a:off x="439862" y="4084608"/>
            <a:ext cx="1306748" cy="172813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HPE Aruba/Juniper Mist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0D825CF3-D556-EF99-0CA2-1354CD015A84}"/>
              </a:ext>
            </a:extLst>
          </p:cNvPr>
          <p:cNvSpPr/>
          <p:nvPr/>
        </p:nvSpPr>
        <p:spPr>
          <a:xfrm>
            <a:off x="2294833" y="5906659"/>
            <a:ext cx="1176044" cy="163929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Cisco Meraki</a:t>
            </a:r>
          </a:p>
        </p:txBody>
      </p:sp>
      <p:pic>
        <p:nvPicPr>
          <p:cNvPr id="49" name="Picture 6" descr="Isolated of Apple Macbook Pro Side View of the Laptop With a Clean White on White  Background Clean | Premium AI-generated image">
            <a:extLst>
              <a:ext uri="{FF2B5EF4-FFF2-40B4-BE49-F238E27FC236}">
                <a16:creationId xmlns:a16="http://schemas.microsoft.com/office/drawing/2014/main" id="{6E0E5871-324F-0739-1394-3CEBB755C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942" y="4933475"/>
            <a:ext cx="1002360" cy="83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36B77110-C86A-5B2D-7C22-0123FE05E0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428" y="1395247"/>
            <a:ext cx="911077" cy="478547"/>
          </a:xfrm>
          <a:prstGeom prst="rect">
            <a:avLst/>
          </a:prstGeom>
        </p:spPr>
      </p:pic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8D3B88CB-4BBB-FFE4-AB5C-5C678B8D86F8}"/>
              </a:ext>
            </a:extLst>
          </p:cNvPr>
          <p:cNvSpPr/>
          <p:nvPr/>
        </p:nvSpPr>
        <p:spPr>
          <a:xfrm>
            <a:off x="10018117" y="4052194"/>
            <a:ext cx="1121444" cy="187461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Prof Test Tools</a:t>
            </a:r>
          </a:p>
        </p:txBody>
      </p:sp>
      <p:pic>
        <p:nvPicPr>
          <p:cNvPr id="53" name="Picture 52" descr="Latitude 15 5540">
            <a:extLst>
              <a:ext uri="{FF2B5EF4-FFF2-40B4-BE49-F238E27FC236}">
                <a16:creationId xmlns:a16="http://schemas.microsoft.com/office/drawing/2014/main" id="{0FCAB069-D0A3-0F06-0D87-AA5E1E9FD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5366" y="5001819"/>
            <a:ext cx="1097022" cy="67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 descr="A blue and black square and square objects&#10;&#10;AI-generated content may be incorrect.">
            <a:extLst>
              <a:ext uri="{FF2B5EF4-FFF2-40B4-BE49-F238E27FC236}">
                <a16:creationId xmlns:a16="http://schemas.microsoft.com/office/drawing/2014/main" id="{D25BDB5C-0955-73F5-AA83-E9B454E5FE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21821" y="5009566"/>
            <a:ext cx="1040044" cy="584820"/>
          </a:xfrm>
          <a:prstGeom prst="rect">
            <a:avLst/>
          </a:prstGeom>
        </p:spPr>
      </p:pic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F1F4EB63-A697-A551-EB8B-280348071890}"/>
              </a:ext>
            </a:extLst>
          </p:cNvPr>
          <p:cNvSpPr/>
          <p:nvPr/>
        </p:nvSpPr>
        <p:spPr>
          <a:xfrm>
            <a:off x="8270668" y="4637548"/>
            <a:ext cx="945212" cy="168128"/>
          </a:xfrm>
          <a:prstGeom prst="roundRect">
            <a:avLst/>
          </a:prstGeom>
          <a:solidFill>
            <a:srgbClr val="FF2F92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Multi-channel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A5C9B896-D8BD-F7D3-829D-0EF7B655E52E}"/>
              </a:ext>
            </a:extLst>
          </p:cNvPr>
          <p:cNvSpPr/>
          <p:nvPr/>
        </p:nvSpPr>
        <p:spPr>
          <a:xfrm>
            <a:off x="10129105" y="1212643"/>
            <a:ext cx="945212" cy="168128"/>
          </a:xfrm>
          <a:prstGeom prst="roundRect">
            <a:avLst/>
          </a:prstGeom>
          <a:solidFill>
            <a:srgbClr val="FF2F92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Multi-channel</a:t>
            </a:r>
          </a:p>
        </p:txBody>
      </p:sp>
      <p:pic>
        <p:nvPicPr>
          <p:cNvPr id="60" name="Picture 2" descr="Juniper AP47 Access Point Top View Image">
            <a:extLst>
              <a:ext uri="{FF2B5EF4-FFF2-40B4-BE49-F238E27FC236}">
                <a16:creationId xmlns:a16="http://schemas.microsoft.com/office/drawing/2014/main" id="{D3FCE2B1-C010-AFD4-85D6-AE56352E4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13" y="2944494"/>
            <a:ext cx="983745" cy="93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A white square object with a green light&#10;&#10;Description automatically generated">
            <a:extLst>
              <a:ext uri="{FF2B5EF4-FFF2-40B4-BE49-F238E27FC236}">
                <a16:creationId xmlns:a16="http://schemas.microsoft.com/office/drawing/2014/main" id="{435810F8-4D2E-6C4C-0283-1B0AFA571F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785" y="1770071"/>
            <a:ext cx="1294032" cy="7295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2" name="Picture 4" descr="Cisco DNA Center DNAC Lab 72 vCPU's">
            <a:extLst>
              <a:ext uri="{FF2B5EF4-FFF2-40B4-BE49-F238E27FC236}">
                <a16:creationId xmlns:a16="http://schemas.microsoft.com/office/drawing/2014/main" id="{1BD7B622-2BD7-2012-E093-86B7D9DC9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83" y="3018515"/>
            <a:ext cx="767009" cy="76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0" descr="iPad Air - Apple (AU)">
            <a:extLst>
              <a:ext uri="{FF2B5EF4-FFF2-40B4-BE49-F238E27FC236}">
                <a16:creationId xmlns:a16="http://schemas.microsoft.com/office/drawing/2014/main" id="{23E0C0A5-AD19-E5E9-5EEB-31314DB06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871" y="4721616"/>
            <a:ext cx="616012" cy="82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4" descr="Latitude 15 5540">
            <a:extLst>
              <a:ext uri="{FF2B5EF4-FFF2-40B4-BE49-F238E27FC236}">
                <a16:creationId xmlns:a16="http://schemas.microsoft.com/office/drawing/2014/main" id="{AE58860B-CD11-4910-47A4-E0E37D137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890" y="5193127"/>
            <a:ext cx="1004705" cy="62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Alethea Communications Technologies">
            <a:extLst>
              <a:ext uri="{FF2B5EF4-FFF2-40B4-BE49-F238E27FC236}">
                <a16:creationId xmlns:a16="http://schemas.microsoft.com/office/drawing/2014/main" id="{1A31B000-C973-31CF-5C24-FC9AD2377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798" y="3565763"/>
            <a:ext cx="1014846" cy="32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58835ECD-D902-AB98-C757-85D155CBB9E6}"/>
              </a:ext>
            </a:extLst>
          </p:cNvPr>
          <p:cNvSpPr txBox="1"/>
          <p:nvPr/>
        </p:nvSpPr>
        <p:spPr>
          <a:xfrm>
            <a:off x="304829" y="6353086"/>
            <a:ext cx="609985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 i="1"/>
            </a:lvl1pPr>
          </a:lstStyle>
          <a:p>
            <a:r>
              <a:rPr lang="en-US" sz="1000" dirty="0">
                <a:hlinkClick r:id="rId16"/>
              </a:rPr>
              <a:t>https://mrncciew.com/2025/11/05/mastering-wi-fi-packet-captures/</a:t>
            </a:r>
            <a:endParaRPr lang="en-US" sz="1000" dirty="0"/>
          </a:p>
        </p:txBody>
      </p:sp>
      <p:pic>
        <p:nvPicPr>
          <p:cNvPr id="2050" name="Picture 2" descr="Candela Technologies - Stateful IP ...">
            <a:extLst>
              <a:ext uri="{FF2B5EF4-FFF2-40B4-BE49-F238E27FC236}">
                <a16:creationId xmlns:a16="http://schemas.microsoft.com/office/drawing/2014/main" id="{95C60D84-C4D4-27C0-9966-243D40F5D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154" y="2845753"/>
            <a:ext cx="1177370" cy="49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UCKUS Networks Logo | Ruckus Wireless ...">
            <a:extLst>
              <a:ext uri="{FF2B5EF4-FFF2-40B4-BE49-F238E27FC236}">
                <a16:creationId xmlns:a16="http://schemas.microsoft.com/office/drawing/2014/main" id="{2A0DD492-94E8-2C73-8255-A20B4A412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00" y="4649820"/>
            <a:ext cx="738182" cy="34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9D1EAD7-D70C-1273-259D-C7B8311C0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48" y="5135982"/>
            <a:ext cx="1076032" cy="16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60759AA5-4D4D-350E-6A0F-9499746ABCEB}"/>
              </a:ext>
            </a:extLst>
          </p:cNvPr>
          <p:cNvSpPr/>
          <p:nvPr/>
        </p:nvSpPr>
        <p:spPr>
          <a:xfrm>
            <a:off x="10108432" y="2481487"/>
            <a:ext cx="945212" cy="168128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Remote Capture</a:t>
            </a:r>
          </a:p>
        </p:txBody>
      </p:sp>
      <p:pic>
        <p:nvPicPr>
          <p:cNvPr id="73" name="Picture 18" descr="WLAN Pi M4 — BadgerWiFi">
            <a:extLst>
              <a:ext uri="{FF2B5EF4-FFF2-40B4-BE49-F238E27FC236}">
                <a16:creationId xmlns:a16="http://schemas.microsoft.com/office/drawing/2014/main" id="{C30C7B23-E318-C52B-5727-20AF664EA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23" y="1402968"/>
            <a:ext cx="1108507" cy="5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">
            <a:extLst>
              <a:ext uri="{FF2B5EF4-FFF2-40B4-BE49-F238E27FC236}">
                <a16:creationId xmlns:a16="http://schemas.microsoft.com/office/drawing/2014/main" id="{0023EDBE-7C78-65E0-DFBD-A194D7A36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43" y="1478953"/>
            <a:ext cx="465276" cy="83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>
            <a:extLst>
              <a:ext uri="{FF2B5EF4-FFF2-40B4-BE49-F238E27FC236}">
                <a16:creationId xmlns:a16="http://schemas.microsoft.com/office/drawing/2014/main" id="{F715E47C-2738-3A20-366D-378F9E299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013" y="1459910"/>
            <a:ext cx="389075" cy="90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amina Wireless Clip ...">
            <a:extLst>
              <a:ext uri="{FF2B5EF4-FFF2-40B4-BE49-F238E27FC236}">
                <a16:creationId xmlns:a16="http://schemas.microsoft.com/office/drawing/2014/main" id="{2F0637DE-0C16-EAC7-2251-F31BF4A7F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2805" y="1950250"/>
            <a:ext cx="853282" cy="50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068C04A-30E4-76DE-856C-52A10F765E2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40519" y="5608114"/>
            <a:ext cx="1116853" cy="276145"/>
          </a:xfrm>
          <a:prstGeom prst="rect">
            <a:avLst/>
          </a:prstGeom>
        </p:spPr>
      </p:pic>
      <p:pic>
        <p:nvPicPr>
          <p:cNvPr id="2062" name="Picture 14" descr="UniFi Logo, symbol, meaning, history ...">
            <a:extLst>
              <a:ext uri="{FF2B5EF4-FFF2-40B4-BE49-F238E27FC236}">
                <a16:creationId xmlns:a16="http://schemas.microsoft.com/office/drawing/2014/main" id="{90579129-3532-6E3D-B7E0-5FC232618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889" y="4671095"/>
            <a:ext cx="590568" cy="33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Aruba AP-505 Access Points">
            <a:extLst>
              <a:ext uri="{FF2B5EF4-FFF2-40B4-BE49-F238E27FC236}">
                <a16:creationId xmlns:a16="http://schemas.microsoft.com/office/drawing/2014/main" id="{0EC96F12-26EB-4489-618C-405874010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37" y="1143356"/>
            <a:ext cx="886411" cy="66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Meraki Cloud">
            <a:extLst>
              <a:ext uri="{FF2B5EF4-FFF2-40B4-BE49-F238E27FC236}">
                <a16:creationId xmlns:a16="http://schemas.microsoft.com/office/drawing/2014/main" id="{34B9D2C1-5D8B-3CFB-2BD2-97533B6BA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696" y="4886285"/>
            <a:ext cx="1243919" cy="64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35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7" grpId="0" animBg="1"/>
      <p:bldP spid="8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2" grpId="0" animBg="1"/>
      <p:bldP spid="56" grpId="0" animBg="1"/>
      <p:bldP spid="59" grpId="0" animBg="1"/>
      <p:bldP spid="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43C01-C29E-D6B7-A12E-E3EB916C0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323E76-2CC4-52AB-05AF-B821812099D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dirty="0"/>
              <a:t> [</a:t>
            </a:r>
            <a:fld id="{29D5CE74-914C-4689-99FC-1AEF49CE2B47}" type="slidenum">
              <a:rPr smtClean="0"/>
              <a:pPr/>
              <a:t>5</a:t>
            </a:fld>
            <a:r>
              <a:rPr dirty="0"/>
              <a:t>]</a:t>
            </a:r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D252119-7FD6-7EE5-DA51-64EE8FE4765A}"/>
              </a:ext>
            </a:extLst>
          </p:cNvPr>
          <p:cNvSpPr txBox="1">
            <a:spLocks/>
          </p:cNvSpPr>
          <p:nvPr/>
        </p:nvSpPr>
        <p:spPr>
          <a:xfrm>
            <a:off x="215999" y="365127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Capture Adapters : What Matters 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7E96D1-9679-9156-6CDE-9FD7A6B47E02}"/>
              </a:ext>
            </a:extLst>
          </p:cNvPr>
          <p:cNvSpPr txBox="1">
            <a:spLocks/>
          </p:cNvSpPr>
          <p:nvPr/>
        </p:nvSpPr>
        <p:spPr>
          <a:xfrm>
            <a:off x="235717" y="1015754"/>
            <a:ext cx="6107545" cy="5238925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None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6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Char char="•"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540000" indent="-180000" algn="l" defTabSz="914377" rtl="0" eaLnBrk="1" latinLnBrk="0" hangingPunct="1">
              <a:spcBef>
                <a:spcPts val="0"/>
              </a:spcBef>
              <a:spcAft>
                <a:spcPts val="533"/>
              </a:spcAft>
              <a:buClrTx/>
              <a:buFont typeface="Arial" panose="020B0604020202020204" pitchFamily="34" charset="0"/>
              <a:buChar char="•"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72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Char char="•"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Operating modes</a:t>
            </a:r>
          </a:p>
          <a:p>
            <a:pPr lvl="2">
              <a:buFontTx/>
              <a:buChar char="-"/>
            </a:pPr>
            <a:r>
              <a:rPr lang="en-US" sz="2000" dirty="0"/>
              <a:t>Managed vs Monitor</a:t>
            </a:r>
          </a:p>
          <a:p>
            <a:pPr lvl="2">
              <a:buFontTx/>
              <a:buChar char="-"/>
            </a:pPr>
            <a:r>
              <a:rPr lang="en-US" sz="2000" dirty="0"/>
              <a:t>PCAP requires </a:t>
            </a:r>
            <a:r>
              <a:rPr lang="en-US" sz="2000" b="1" dirty="0"/>
              <a:t>Monitor</a:t>
            </a:r>
            <a:r>
              <a:rPr lang="en-US" sz="2000" dirty="0"/>
              <a:t> mode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dirty="0"/>
              <a:t>Capabilities</a:t>
            </a:r>
          </a:p>
          <a:p>
            <a:pPr lvl="2">
              <a:buFontTx/>
              <a:buChar char="-"/>
            </a:pPr>
            <a:r>
              <a:rPr lang="en-US" sz="2000" dirty="0"/>
              <a:t>Wi-Fi 4, 5, 6, 6E, 7</a:t>
            </a:r>
          </a:p>
          <a:p>
            <a:pPr lvl="2">
              <a:buFontTx/>
              <a:buChar char="-"/>
            </a:pPr>
            <a:r>
              <a:rPr lang="en-US" sz="2000" dirty="0"/>
              <a:t>Spatial streams (SS)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dirty="0"/>
              <a:t>Capture strategy</a:t>
            </a:r>
          </a:p>
          <a:p>
            <a:pPr lvl="2">
              <a:buFontTx/>
              <a:buChar char="-"/>
            </a:pPr>
            <a:r>
              <a:rPr lang="en-US" sz="2000" dirty="0"/>
              <a:t>Single channel PCAP</a:t>
            </a:r>
          </a:p>
          <a:p>
            <a:pPr lvl="2">
              <a:buFontTx/>
              <a:buChar char="-"/>
            </a:pPr>
            <a:r>
              <a:rPr lang="en-US" sz="2000" dirty="0"/>
              <a:t>Multi-cahnnel  (roaming analysis)</a:t>
            </a:r>
          </a:p>
          <a:p>
            <a:pPr lvl="2">
              <a:buFontTx/>
              <a:buChar char="-"/>
            </a:pPr>
            <a:r>
              <a:rPr lang="en-US" sz="2000" dirty="0"/>
              <a:t>Data vs Management/Control traffic</a:t>
            </a:r>
          </a:p>
          <a:p>
            <a:endParaRPr lang="en-US" dirty="0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4DEF8EEA-6DFD-ABB3-A930-F4127EF3D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085" y="3696028"/>
            <a:ext cx="1846188" cy="2558655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610B5ABC-9937-5EC1-C73C-B5114184B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7885" y="3696025"/>
            <a:ext cx="2666436" cy="2558654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</p:pic>
      <p:pic>
        <p:nvPicPr>
          <p:cNvPr id="71" name="Picture 2" descr="COMFAST CF-951AX WiFi6 Dual-band Gigabit Wireless Network Card 1800Mbps WiFi Adapter USB3.0 High-speed Interface Low Latency">
            <a:extLst>
              <a:ext uri="{FF2B5EF4-FFF2-40B4-BE49-F238E27FC236}">
                <a16:creationId xmlns:a16="http://schemas.microsoft.com/office/drawing/2014/main" id="{3B7C5048-7E68-03E3-C0CD-C96398596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575" y="1044679"/>
            <a:ext cx="3351335" cy="22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5">
            <a:extLst>
              <a:ext uri="{FF2B5EF4-FFF2-40B4-BE49-F238E27FC236}">
                <a16:creationId xmlns:a16="http://schemas.microsoft.com/office/drawing/2014/main" id="{77585B3F-CD00-192C-6F94-20FD767CF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073" y="1015756"/>
            <a:ext cx="2234223" cy="22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95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6B2CA-A710-6142-9030-5A210BCE2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306053A-053F-447B-4B8B-BBB4D4A17CCE}"/>
              </a:ext>
            </a:extLst>
          </p:cNvPr>
          <p:cNvSpPr txBox="1">
            <a:spLocks/>
          </p:cNvSpPr>
          <p:nvPr/>
        </p:nvSpPr>
        <p:spPr>
          <a:xfrm>
            <a:off x="249238" y="269367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Where to Capture Traffic 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F8E063A-B121-313F-4DBD-33005FF6F32C}"/>
              </a:ext>
            </a:extLst>
          </p:cNvPr>
          <p:cNvSpPr txBox="1">
            <a:spLocks/>
          </p:cNvSpPr>
          <p:nvPr/>
        </p:nvSpPr>
        <p:spPr>
          <a:xfrm>
            <a:off x="200731" y="825663"/>
            <a:ext cx="5873753" cy="5290700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None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6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Char char="•"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540000" indent="-180000" algn="l" defTabSz="914377" rtl="0" eaLnBrk="1" latinLnBrk="0" hangingPunct="1">
              <a:spcBef>
                <a:spcPts val="0"/>
              </a:spcBef>
              <a:spcAft>
                <a:spcPts val="533"/>
              </a:spcAft>
              <a:buClrTx/>
              <a:buFont typeface="Arial" panose="020B0604020202020204" pitchFamily="34" charset="0"/>
              <a:buChar char="•"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72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Char char="•"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Capture perspective</a:t>
            </a:r>
          </a:p>
          <a:p>
            <a:pPr lvl="2">
              <a:buFontTx/>
              <a:buChar char="-"/>
            </a:pPr>
            <a:r>
              <a:rPr lang="en-GB" sz="2000" dirty="0"/>
              <a:t>Client-side vs AP-side?</a:t>
            </a:r>
            <a:endParaRPr lang="en-US" sz="2000" dirty="0"/>
          </a:p>
          <a:p>
            <a:pPr lvl="2">
              <a:buFontTx/>
              <a:buChar char="-"/>
            </a:pPr>
            <a:r>
              <a:rPr lang="en-US" sz="2000" dirty="0"/>
              <a:t>Each provides a different view</a:t>
            </a:r>
          </a:p>
          <a:p>
            <a:pPr lvl="2">
              <a:buFontTx/>
              <a:buChar char="-"/>
            </a:pPr>
            <a:endParaRPr lang="en-US" sz="2000" dirty="0"/>
          </a:p>
          <a:p>
            <a:pPr lvl="1"/>
            <a:r>
              <a:rPr lang="en-US" dirty="0"/>
              <a:t>Client behavior matter</a:t>
            </a:r>
          </a:p>
          <a:p>
            <a:pPr lvl="2">
              <a:buFontTx/>
              <a:buChar char="-"/>
            </a:pPr>
            <a:r>
              <a:rPr lang="en-US" sz="2000" dirty="0"/>
              <a:t>Roaming vs Stationary</a:t>
            </a:r>
          </a:p>
          <a:p>
            <a:pPr lvl="2">
              <a:buFontTx/>
              <a:buChar char="-"/>
            </a:pPr>
            <a:r>
              <a:rPr lang="en-US" sz="2000" dirty="0"/>
              <a:t>Roaming analysis require </a:t>
            </a:r>
            <a:r>
              <a:rPr lang="en-US" sz="2000" b="1" dirty="0"/>
              <a:t>multi-channel</a:t>
            </a:r>
            <a:r>
              <a:rPr lang="en-US" sz="2000" dirty="0"/>
              <a:t> PCAP</a:t>
            </a:r>
          </a:p>
          <a:p>
            <a:pPr lvl="2">
              <a:buFontTx/>
              <a:buChar char="-"/>
            </a:pPr>
            <a:endParaRPr lang="en-US" sz="2000" dirty="0"/>
          </a:p>
          <a:p>
            <a:pPr lvl="1"/>
            <a:r>
              <a:rPr lang="en-US" dirty="0"/>
              <a:t>Capture locations</a:t>
            </a:r>
          </a:p>
          <a:p>
            <a:pPr lvl="2">
              <a:buFontTx/>
              <a:buChar char="-"/>
            </a:pPr>
            <a:r>
              <a:rPr lang="en-US" sz="2000" dirty="0"/>
              <a:t>OTA: Over-the-Air( near Client or AP) </a:t>
            </a:r>
          </a:p>
          <a:p>
            <a:pPr lvl="2">
              <a:buFontTx/>
              <a:buChar char="-"/>
            </a:pPr>
            <a:r>
              <a:rPr lang="en-US" sz="2000" dirty="0"/>
              <a:t>SPAN (AP/ WLC)</a:t>
            </a:r>
          </a:p>
          <a:p>
            <a:pPr lvl="2">
              <a:buFontTx/>
              <a:buChar char="-"/>
            </a:pPr>
            <a:r>
              <a:rPr lang="en-US" sz="2000" dirty="0"/>
              <a:t>Auth Server (RADIUS)</a:t>
            </a:r>
          </a:p>
          <a:p>
            <a:pPr lvl="2">
              <a:buFontTx/>
              <a:buChar char="-"/>
            </a:pPr>
            <a:r>
              <a:rPr lang="en-US" sz="2000" dirty="0"/>
              <a:t>Load balancers</a:t>
            </a:r>
          </a:p>
          <a:p>
            <a:pPr lvl="2">
              <a:buFontTx/>
              <a:buChar char="-"/>
            </a:pPr>
            <a:endParaRPr lang="en-US" sz="2000" dirty="0"/>
          </a:p>
          <a:p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DAE646F-2D12-6951-CB0E-E88F972F6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741640"/>
            <a:ext cx="5873754" cy="527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3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00BFC-C9B4-B7FD-3AC7-1AF4298FF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0A8691-FEFA-A590-4B0D-718C69CEA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90" y="1208317"/>
            <a:ext cx="11035145" cy="1192339"/>
          </a:xfrm>
        </p:spPr>
        <p:txBody>
          <a:bodyPr anchor="ctr">
            <a:noAutofit/>
          </a:bodyPr>
          <a:lstStyle/>
          <a:p>
            <a:pPr algn="ctr"/>
            <a:r>
              <a:rPr lang="en-US" sz="4800" b="1" dirty="0"/>
              <a:t>Over-the-Air Capture using Endpoints</a:t>
            </a:r>
            <a:br>
              <a:rPr lang="en-US" sz="4800" b="1" dirty="0"/>
            </a:br>
            <a:r>
              <a:rPr lang="en-US" sz="2400" dirty="0"/>
              <a:t>(Capturing Wi‑Fi traffic directly from your laptop)</a:t>
            </a:r>
            <a:endParaRPr lang="en-AU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802414-6CD5-BD03-6B8D-7460E687AFD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999698" y="6364352"/>
            <a:ext cx="672350" cy="256126"/>
          </a:xfrm>
        </p:spPr>
        <p:txBody>
          <a:bodyPr anchor="ctr">
            <a:normAutofit lnSpcReduction="10000"/>
          </a:bodyPr>
          <a:lstStyle/>
          <a:p>
            <a:pPr>
              <a:spcAft>
                <a:spcPts val="600"/>
              </a:spcAft>
            </a:pPr>
            <a:fld id="{2BD4C55C-91BA-4AEF-BEB5-575FB73C14D8}" type="slidenum">
              <a:rPr lang="uk-UA" smtClean="0"/>
              <a:pPr>
                <a:spcAft>
                  <a:spcPts val="600"/>
                </a:spcAft>
              </a:pPr>
              <a:t>7</a:t>
            </a:fld>
            <a:endParaRPr lang="uk-UA"/>
          </a:p>
        </p:txBody>
      </p:sp>
      <p:pic>
        <p:nvPicPr>
          <p:cNvPr id="2" name="Picture 2" descr="Apple logo PNG transparent image download, size: 1294x1600px">
            <a:extLst>
              <a:ext uri="{FF2B5EF4-FFF2-40B4-BE49-F238E27FC236}">
                <a16:creationId xmlns:a16="http://schemas.microsoft.com/office/drawing/2014/main" id="{BE039F21-775B-F366-A249-F61056DAF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053" y="3257695"/>
            <a:ext cx="1709694" cy="211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BC2435-A8B9-269F-0219-B0B7AF755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275" y="3596038"/>
            <a:ext cx="1775528" cy="177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inux Tux Logo PNG Transparent &amp; SVG Vector - Freebie Supply">
            <a:extLst>
              <a:ext uri="{FF2B5EF4-FFF2-40B4-BE49-F238E27FC236}">
                <a16:creationId xmlns:a16="http://schemas.microsoft.com/office/drawing/2014/main" id="{2BE7D796-FFB7-3846-F90A-8ECE0DD62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327" y="3257945"/>
            <a:ext cx="2113620" cy="211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45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66DA0-3EDF-56FE-36C8-C1544B107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B386288-EE83-8EDD-5917-E51843B4D508}"/>
              </a:ext>
            </a:extLst>
          </p:cNvPr>
          <p:cNvSpPr txBox="1">
            <a:spLocks/>
          </p:cNvSpPr>
          <p:nvPr/>
        </p:nvSpPr>
        <p:spPr>
          <a:xfrm>
            <a:off x="247380" y="328998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Wi-Fi PCAP on mac-OS (Single Channel)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A77D94-D181-8A88-90A2-0F8A3D95A20C}"/>
              </a:ext>
            </a:extLst>
          </p:cNvPr>
          <p:cNvSpPr txBox="1">
            <a:spLocks/>
          </p:cNvSpPr>
          <p:nvPr/>
        </p:nvSpPr>
        <p:spPr>
          <a:xfrm>
            <a:off x="235716" y="1015754"/>
            <a:ext cx="5645756" cy="5238925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None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6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Char char="•"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540000" indent="-180000" algn="l" defTabSz="914377" rtl="0" eaLnBrk="1" latinLnBrk="0" hangingPunct="1">
              <a:spcBef>
                <a:spcPts val="0"/>
              </a:spcBef>
              <a:spcAft>
                <a:spcPts val="533"/>
              </a:spcAft>
              <a:buClrTx/>
              <a:buFont typeface="Arial" panose="020B0604020202020204" pitchFamily="34" charset="0"/>
              <a:buChar char="•"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72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Char char="•"/>
              <a:defRPr lang="en-GB" sz="2400" kern="1200" noProof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ClrTx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0000" indent="-180000" algn="l" defTabSz="914377" rtl="0" eaLnBrk="1" latinLnBrk="0" hangingPunct="1">
              <a:spcBef>
                <a:spcPts val="0"/>
              </a:spcBef>
              <a:spcAft>
                <a:spcPts val="53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What works?</a:t>
            </a:r>
          </a:p>
          <a:p>
            <a:pPr lvl="2">
              <a:buFontTx/>
              <a:buChar char="-"/>
            </a:pPr>
            <a:r>
              <a:rPr lang="en-US" sz="2000" dirty="0"/>
              <a:t>Built-in Wi‑Fi adapter</a:t>
            </a:r>
          </a:p>
          <a:p>
            <a:pPr lvl="2">
              <a:buFontTx/>
              <a:buChar char="-"/>
            </a:pPr>
            <a:r>
              <a:rPr lang="en-US" sz="2000" dirty="0"/>
              <a:t>Native monitor mode</a:t>
            </a:r>
          </a:p>
          <a:p>
            <a:pPr lvl="2">
              <a:buFontTx/>
              <a:buChar char="-"/>
            </a:pPr>
            <a:r>
              <a:rPr lang="en-US" sz="2000" dirty="0"/>
              <a:t>Tools: </a:t>
            </a:r>
            <a:r>
              <a:rPr lang="en-US" sz="2000" b="1" dirty="0"/>
              <a:t>Airtool2</a:t>
            </a:r>
          </a:p>
          <a:p>
            <a:pPr lvl="2">
              <a:buFontTx/>
              <a:buChar char="-"/>
            </a:pPr>
            <a:endParaRPr lang="en-GB" b="1" dirty="0"/>
          </a:p>
          <a:p>
            <a:pPr lvl="1"/>
            <a:r>
              <a:rPr lang="en-GB" dirty="0"/>
              <a:t>Limitations</a:t>
            </a:r>
          </a:p>
          <a:p>
            <a:pPr lvl="2">
              <a:buFontTx/>
              <a:buChar char="-"/>
            </a:pPr>
            <a:r>
              <a:rPr lang="en-US" sz="2000" dirty="0"/>
              <a:t>Single-channel PCAP</a:t>
            </a:r>
          </a:p>
          <a:p>
            <a:pPr lvl="2">
              <a:buFontTx/>
              <a:buChar char="-"/>
            </a:pPr>
            <a:r>
              <a:rPr lang="en-US" sz="2000" dirty="0"/>
              <a:t>Limited support on Apple N1</a:t>
            </a:r>
          </a:p>
          <a:p>
            <a:pPr lvl="2">
              <a:buFontTx/>
              <a:buChar char="-"/>
            </a:pPr>
            <a:endParaRPr lang="en-US" sz="2000" dirty="0"/>
          </a:p>
          <a:p>
            <a:pPr lvl="1"/>
            <a:r>
              <a:rPr lang="en-US" dirty="0"/>
              <a:t>Advanced feature of AirTool2</a:t>
            </a:r>
          </a:p>
          <a:p>
            <a:pPr lvl="2">
              <a:buFontTx/>
              <a:buChar char="-"/>
            </a:pPr>
            <a:r>
              <a:rPr lang="en-US" sz="2000" dirty="0"/>
              <a:t>Multi-channel PCAP using WLANPi</a:t>
            </a:r>
          </a:p>
          <a:p>
            <a:pPr lvl="2">
              <a:buFontTx/>
              <a:buChar char="-"/>
            </a:pPr>
            <a:r>
              <a:rPr lang="en-US" sz="2000" dirty="0"/>
              <a:t>Zigbee/BLE PCAP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A53996-F935-3E1C-7195-286E500A6EDB}"/>
              </a:ext>
            </a:extLst>
          </p:cNvPr>
          <p:cNvSpPr txBox="1"/>
          <p:nvPr/>
        </p:nvSpPr>
        <p:spPr>
          <a:xfrm>
            <a:off x="8047636" y="5977684"/>
            <a:ext cx="3335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200" i="1" dirty="0">
                <a:ea typeface="Lato" panose="020F0502020204030203" pitchFamily="34" charset="0"/>
                <a:cs typeface="Lato" panose="020F0502020204030203" pitchFamily="34" charset="0"/>
                <a:hlinkClick r:id="rId3"/>
              </a:rPr>
              <a:t>https://www.intuitibits.com/products/</a:t>
            </a:r>
            <a:endParaRPr lang="en-AU" sz="1200" i="1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9" descr="A white square object with a green light&#10;&#10;Description automatically generated">
            <a:extLst>
              <a:ext uri="{FF2B5EF4-FFF2-40B4-BE49-F238E27FC236}">
                <a16:creationId xmlns:a16="http://schemas.microsoft.com/office/drawing/2014/main" id="{CE60EDAA-50EA-38F2-CD29-05E3B54F0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5100" y="1761874"/>
            <a:ext cx="1901120" cy="1071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 descr="A picture containing text, screenshot&#10;&#10;Description automatically generated">
            <a:extLst>
              <a:ext uri="{FF2B5EF4-FFF2-40B4-BE49-F238E27FC236}">
                <a16:creationId xmlns:a16="http://schemas.microsoft.com/office/drawing/2014/main" id="{B7154DC6-FAE7-5AF6-D8E4-411195E59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6977" y="1015752"/>
            <a:ext cx="1573646" cy="36671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90D5966-F667-5648-7C2F-92E53C5C743A}"/>
              </a:ext>
            </a:extLst>
          </p:cNvPr>
          <p:cNvCxnSpPr>
            <a:cxnSpLocks/>
          </p:cNvCxnSpPr>
          <p:nvPr/>
        </p:nvCxnSpPr>
        <p:spPr>
          <a:xfrm>
            <a:off x="8793800" y="1213900"/>
            <a:ext cx="0" cy="61853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E2E89C8-FA1A-9DC7-5A22-969AAD68FADA}"/>
              </a:ext>
            </a:extLst>
          </p:cNvPr>
          <p:cNvSpPr/>
          <p:nvPr/>
        </p:nvSpPr>
        <p:spPr>
          <a:xfrm>
            <a:off x="6534598" y="5415592"/>
            <a:ext cx="105724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Wi-Fi Client</a:t>
            </a:r>
          </a:p>
        </p:txBody>
      </p:sp>
      <p:sp>
        <p:nvSpPr>
          <p:cNvPr id="14" name="Freeform: Shape 6">
            <a:extLst>
              <a:ext uri="{FF2B5EF4-FFF2-40B4-BE49-F238E27FC236}">
                <a16:creationId xmlns:a16="http://schemas.microsoft.com/office/drawing/2014/main" id="{F7138BDE-C3DD-25EC-7042-6EA64717BF81}"/>
              </a:ext>
            </a:extLst>
          </p:cNvPr>
          <p:cNvSpPr/>
          <p:nvPr/>
        </p:nvSpPr>
        <p:spPr>
          <a:xfrm rot="1806106">
            <a:off x="9000034" y="3143038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Freeform: Shape 6">
            <a:extLst>
              <a:ext uri="{FF2B5EF4-FFF2-40B4-BE49-F238E27FC236}">
                <a16:creationId xmlns:a16="http://schemas.microsoft.com/office/drawing/2014/main" id="{B0F7CFF8-5BB6-FD2D-370E-C6CBE467A380}"/>
              </a:ext>
            </a:extLst>
          </p:cNvPr>
          <p:cNvSpPr/>
          <p:nvPr/>
        </p:nvSpPr>
        <p:spPr>
          <a:xfrm rot="5400000">
            <a:off x="8557614" y="3156625"/>
            <a:ext cx="628704" cy="132591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Freeform: Shape 6">
            <a:extLst>
              <a:ext uri="{FF2B5EF4-FFF2-40B4-BE49-F238E27FC236}">
                <a16:creationId xmlns:a16="http://schemas.microsoft.com/office/drawing/2014/main" id="{319CBDDE-8594-7480-264C-7CF0B69A87DD}"/>
              </a:ext>
            </a:extLst>
          </p:cNvPr>
          <p:cNvSpPr/>
          <p:nvPr/>
        </p:nvSpPr>
        <p:spPr>
          <a:xfrm rot="20048495">
            <a:off x="7553224" y="3109416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6390444-E809-78C0-6947-450D302BF85A}"/>
              </a:ext>
            </a:extLst>
          </p:cNvPr>
          <p:cNvSpPr/>
          <p:nvPr/>
        </p:nvSpPr>
        <p:spPr>
          <a:xfrm>
            <a:off x="7126747" y="3598246"/>
            <a:ext cx="1016648" cy="275750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mrn-1X [5|6 GHz] </a:t>
            </a:r>
          </a:p>
          <a:p>
            <a:pPr algn="ctr"/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(WPA3-E)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5C8376-FFF9-2C94-7C8F-85289DB3556E}"/>
              </a:ext>
            </a:extLst>
          </p:cNvPr>
          <p:cNvSpPr/>
          <p:nvPr/>
        </p:nvSpPr>
        <p:spPr>
          <a:xfrm>
            <a:off x="8093925" y="3594371"/>
            <a:ext cx="1325455" cy="279624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-PSK [2.4|5|6 GHz]  (WPA3-P)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E6F3595F-FF28-84C4-F267-38EBFF437173}"/>
              </a:ext>
            </a:extLst>
          </p:cNvPr>
          <p:cNvSpPr/>
          <p:nvPr/>
        </p:nvSpPr>
        <p:spPr>
          <a:xfrm>
            <a:off x="9513840" y="3593485"/>
            <a:ext cx="1117763" cy="280515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-Guest [5GHz] (OWE)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9588FE5-A489-33C3-8C26-613D155857A2}"/>
              </a:ext>
            </a:extLst>
          </p:cNvPr>
          <p:cNvSpPr/>
          <p:nvPr/>
        </p:nvSpPr>
        <p:spPr>
          <a:xfrm>
            <a:off x="8419015" y="4073620"/>
            <a:ext cx="2740010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198D36D-3935-E91E-7682-0B5FA1F66BDD}"/>
              </a:ext>
            </a:extLst>
          </p:cNvPr>
          <p:cNvSpPr/>
          <p:nvPr/>
        </p:nvSpPr>
        <p:spPr>
          <a:xfrm>
            <a:off x="9120489" y="5415592"/>
            <a:ext cx="1385416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macOS (Airtool2)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F12BE7A-1FDF-BBDD-A391-3D295898156D}"/>
              </a:ext>
            </a:extLst>
          </p:cNvPr>
          <p:cNvSpPr/>
          <p:nvPr/>
        </p:nvSpPr>
        <p:spPr>
          <a:xfrm>
            <a:off x="8653722" y="4160392"/>
            <a:ext cx="1306810" cy="177486"/>
          </a:xfrm>
          <a:prstGeom prst="round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Single channel</a:t>
            </a:r>
          </a:p>
        </p:txBody>
      </p:sp>
      <p:pic>
        <p:nvPicPr>
          <p:cNvPr id="24" name="Picture 6" descr="Isolated of Apple Macbook Pro Side View of the Laptop With a Clean White on White  Background Clean | Premium AI-generated image">
            <a:extLst>
              <a:ext uri="{FF2B5EF4-FFF2-40B4-BE49-F238E27FC236}">
                <a16:creationId xmlns:a16="http://schemas.microsoft.com/office/drawing/2014/main" id="{0CE0F8E1-5D15-7BFE-0B2C-B57285AE3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155" y="4384435"/>
            <a:ext cx="1180615" cy="98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A1ADE4A7-B9AF-610C-82F1-A36634B282E3}"/>
              </a:ext>
            </a:extLst>
          </p:cNvPr>
          <p:cNvSpPr txBox="1">
            <a:spLocks/>
          </p:cNvSpPr>
          <p:nvPr/>
        </p:nvSpPr>
        <p:spPr>
          <a:xfrm>
            <a:off x="10999698" y="6364352"/>
            <a:ext cx="672350" cy="256126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2BD4C55C-91BA-4AEF-BEB5-575FB73C14D8}" type="slidenum">
              <a:rPr lang="uk-UA"/>
              <a:pPr>
                <a:spcAft>
                  <a:spcPts val="600"/>
                </a:spcAft>
              </a:pPr>
              <a:t>8</a:t>
            </a:fld>
            <a:endParaRPr lang="uk-UA" dirty="0"/>
          </a:p>
        </p:txBody>
      </p:sp>
      <p:pic>
        <p:nvPicPr>
          <p:cNvPr id="26" name="Picture 10" descr="iPad Air - Apple (AU)">
            <a:extLst>
              <a:ext uri="{FF2B5EF4-FFF2-40B4-BE49-F238E27FC236}">
                <a16:creationId xmlns:a16="http://schemas.microsoft.com/office/drawing/2014/main" id="{63244BE4-A8CC-B14A-9D99-253126129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597" y="4028331"/>
            <a:ext cx="1002360" cy="134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irtool">
            <a:extLst>
              <a:ext uri="{FF2B5EF4-FFF2-40B4-BE49-F238E27FC236}">
                <a16:creationId xmlns:a16="http://schemas.microsoft.com/office/drawing/2014/main" id="{3D140718-1873-46D1-1AC9-5DE50CC29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220" y="4424662"/>
            <a:ext cx="1002361" cy="100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pple logo PNG transparent image download, size: 1294x1600px">
            <a:extLst>
              <a:ext uri="{FF2B5EF4-FFF2-40B4-BE49-F238E27FC236}">
                <a16:creationId xmlns:a16="http://schemas.microsoft.com/office/drawing/2014/main" id="{C0A3E6E4-EA8A-EB91-CFD8-175735B29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552" y="211915"/>
            <a:ext cx="770255" cy="95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32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954D9-72C1-72FE-536B-DDD638F53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F1BFDD8-4B63-64C9-1FE6-0932EABD72B4}"/>
              </a:ext>
            </a:extLst>
          </p:cNvPr>
          <p:cNvSpPr txBox="1">
            <a:spLocks/>
          </p:cNvSpPr>
          <p:nvPr/>
        </p:nvSpPr>
        <p:spPr>
          <a:xfrm>
            <a:off x="249238" y="272100"/>
            <a:ext cx="11693525" cy="472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600" kern="1200" noProof="0">
                <a:solidFill>
                  <a:schemeClr val="bg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sz="3600" b="1" dirty="0">
                <a:solidFill>
                  <a:schemeClr val="tx1"/>
                </a:solidFill>
              </a:rPr>
              <a:t>Multi-channel PCAP with mac-OS</a:t>
            </a:r>
          </a:p>
        </p:txBody>
      </p:sp>
      <p:pic>
        <p:nvPicPr>
          <p:cNvPr id="3" name="Picture 2" descr="A white square object with a green light&#10;&#10;Description automatically generated">
            <a:extLst>
              <a:ext uri="{FF2B5EF4-FFF2-40B4-BE49-F238E27FC236}">
                <a16:creationId xmlns:a16="http://schemas.microsoft.com/office/drawing/2014/main" id="{0C5F6870-7074-5B63-CCD5-D964AAA22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828" y="1785093"/>
            <a:ext cx="1901120" cy="1071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 descr="A picture containing text, screenshot&#10;&#10;Description automatically generated">
            <a:extLst>
              <a:ext uri="{FF2B5EF4-FFF2-40B4-BE49-F238E27FC236}">
                <a16:creationId xmlns:a16="http://schemas.microsoft.com/office/drawing/2014/main" id="{23884F46-FE4D-EE12-A6D5-C8885385B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381" y="1029863"/>
            <a:ext cx="1573646" cy="366714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EF73F64-79BC-B4CE-3058-BC9E8B6640E6}"/>
              </a:ext>
            </a:extLst>
          </p:cNvPr>
          <p:cNvCxnSpPr>
            <a:cxnSpLocks/>
          </p:cNvCxnSpPr>
          <p:nvPr/>
        </p:nvCxnSpPr>
        <p:spPr>
          <a:xfrm>
            <a:off x="1949530" y="1237116"/>
            <a:ext cx="0" cy="61853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Freeform: Shape 6">
            <a:extLst>
              <a:ext uri="{FF2B5EF4-FFF2-40B4-BE49-F238E27FC236}">
                <a16:creationId xmlns:a16="http://schemas.microsoft.com/office/drawing/2014/main" id="{6DBBB223-4D39-583E-D1D8-FA2DC8BAB63D}"/>
              </a:ext>
            </a:extLst>
          </p:cNvPr>
          <p:cNvSpPr/>
          <p:nvPr/>
        </p:nvSpPr>
        <p:spPr>
          <a:xfrm rot="1806106">
            <a:off x="2155762" y="3166254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Freeform: Shape 6">
            <a:extLst>
              <a:ext uri="{FF2B5EF4-FFF2-40B4-BE49-F238E27FC236}">
                <a16:creationId xmlns:a16="http://schemas.microsoft.com/office/drawing/2014/main" id="{1A2A471D-AFC2-D75F-7E38-3AB8DA61B57A}"/>
              </a:ext>
            </a:extLst>
          </p:cNvPr>
          <p:cNvSpPr/>
          <p:nvPr/>
        </p:nvSpPr>
        <p:spPr>
          <a:xfrm rot="5400000">
            <a:off x="1713344" y="3179843"/>
            <a:ext cx="628704" cy="132591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0" name="Freeform: Shape 6">
            <a:extLst>
              <a:ext uri="{FF2B5EF4-FFF2-40B4-BE49-F238E27FC236}">
                <a16:creationId xmlns:a16="http://schemas.microsoft.com/office/drawing/2014/main" id="{757057E6-0F9D-B1D5-10DC-E1DF79A84A22}"/>
              </a:ext>
            </a:extLst>
          </p:cNvPr>
          <p:cNvSpPr/>
          <p:nvPr/>
        </p:nvSpPr>
        <p:spPr>
          <a:xfrm rot="20048495">
            <a:off x="708952" y="3132632"/>
            <a:ext cx="1081394" cy="99803"/>
          </a:xfrm>
          <a:custGeom>
            <a:avLst/>
            <a:gdLst>
              <a:gd name="connsiteX0" fmla="*/ 0 w 2042903"/>
              <a:gd name="connsiteY0" fmla="*/ 691377 h 709218"/>
              <a:gd name="connsiteX1" fmla="*/ 75828 w 2042903"/>
              <a:gd name="connsiteY1" fmla="*/ 1 h 709218"/>
              <a:gd name="connsiteX2" fmla="*/ 147196 w 2042903"/>
              <a:gd name="connsiteY2" fmla="*/ 695837 h 709218"/>
              <a:gd name="connsiteX3" fmla="*/ 223024 w 2042903"/>
              <a:gd name="connsiteY3" fmla="*/ 8922 h 709218"/>
              <a:gd name="connsiteX4" fmla="*/ 289932 w 2042903"/>
              <a:gd name="connsiteY4" fmla="*/ 700297 h 709218"/>
              <a:gd name="connsiteX5" fmla="*/ 365760 w 2042903"/>
              <a:gd name="connsiteY5" fmla="*/ 13382 h 709218"/>
              <a:gd name="connsiteX6" fmla="*/ 450509 w 2042903"/>
              <a:gd name="connsiteY6" fmla="*/ 695837 h 709218"/>
              <a:gd name="connsiteX7" fmla="*/ 530798 w 2042903"/>
              <a:gd name="connsiteY7" fmla="*/ 17843 h 709218"/>
              <a:gd name="connsiteX8" fmla="*/ 606626 w 2042903"/>
              <a:gd name="connsiteY8" fmla="*/ 695837 h 709218"/>
              <a:gd name="connsiteX9" fmla="*/ 682454 w 2042903"/>
              <a:gd name="connsiteY9" fmla="*/ 8922 h 709218"/>
              <a:gd name="connsiteX10" fmla="*/ 758283 w 2042903"/>
              <a:gd name="connsiteY10" fmla="*/ 695837 h 709218"/>
              <a:gd name="connsiteX11" fmla="*/ 829651 w 2042903"/>
              <a:gd name="connsiteY11" fmla="*/ 4461 h 709218"/>
              <a:gd name="connsiteX12" fmla="*/ 909939 w 2042903"/>
              <a:gd name="connsiteY12" fmla="*/ 709218 h 709218"/>
              <a:gd name="connsiteX13" fmla="*/ 985768 w 2042903"/>
              <a:gd name="connsiteY13" fmla="*/ 8922 h 709218"/>
              <a:gd name="connsiteX14" fmla="*/ 1066056 w 2042903"/>
              <a:gd name="connsiteY14" fmla="*/ 695837 h 709218"/>
              <a:gd name="connsiteX15" fmla="*/ 1137424 w 2042903"/>
              <a:gd name="connsiteY15" fmla="*/ 8922 h 709218"/>
              <a:gd name="connsiteX16" fmla="*/ 1217713 w 2042903"/>
              <a:gd name="connsiteY16" fmla="*/ 695837 h 709218"/>
              <a:gd name="connsiteX17" fmla="*/ 1293541 w 2042903"/>
              <a:gd name="connsiteY17" fmla="*/ 8922 h 709218"/>
              <a:gd name="connsiteX18" fmla="*/ 1364909 w 2042903"/>
              <a:gd name="connsiteY18" fmla="*/ 704758 h 709218"/>
              <a:gd name="connsiteX19" fmla="*/ 1436277 w 2042903"/>
              <a:gd name="connsiteY19" fmla="*/ 8922 h 709218"/>
              <a:gd name="connsiteX20" fmla="*/ 1521026 w 2042903"/>
              <a:gd name="connsiteY20" fmla="*/ 695837 h 709218"/>
              <a:gd name="connsiteX21" fmla="*/ 1596854 w 2042903"/>
              <a:gd name="connsiteY21" fmla="*/ 4461 h 709218"/>
              <a:gd name="connsiteX22" fmla="*/ 1677143 w 2042903"/>
              <a:gd name="connsiteY22" fmla="*/ 695837 h 709218"/>
              <a:gd name="connsiteX23" fmla="*/ 1739590 w 2042903"/>
              <a:gd name="connsiteY23" fmla="*/ 8922 h 709218"/>
              <a:gd name="connsiteX24" fmla="*/ 1833260 w 2042903"/>
              <a:gd name="connsiteY24" fmla="*/ 695837 h 709218"/>
              <a:gd name="connsiteX25" fmla="*/ 1900168 w 2042903"/>
              <a:gd name="connsiteY25" fmla="*/ 17843 h 709218"/>
              <a:gd name="connsiteX26" fmla="*/ 1971535 w 2042903"/>
              <a:gd name="connsiteY26" fmla="*/ 695837 h 709218"/>
              <a:gd name="connsiteX27" fmla="*/ 2042903 w 2042903"/>
              <a:gd name="connsiteY27" fmla="*/ 13382 h 70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2903" h="709218">
                <a:moveTo>
                  <a:pt x="0" y="691377"/>
                </a:moveTo>
                <a:cubicBezTo>
                  <a:pt x="25647" y="345317"/>
                  <a:pt x="51295" y="-742"/>
                  <a:pt x="75828" y="1"/>
                </a:cubicBezTo>
                <a:cubicBezTo>
                  <a:pt x="100361" y="744"/>
                  <a:pt x="122663" y="694350"/>
                  <a:pt x="147196" y="695837"/>
                </a:cubicBezTo>
                <a:cubicBezTo>
                  <a:pt x="171729" y="697324"/>
                  <a:pt x="199235" y="8179"/>
                  <a:pt x="223024" y="8922"/>
                </a:cubicBezTo>
                <a:cubicBezTo>
                  <a:pt x="246813" y="9665"/>
                  <a:pt x="266143" y="699554"/>
                  <a:pt x="289932" y="700297"/>
                </a:cubicBezTo>
                <a:cubicBezTo>
                  <a:pt x="313721" y="701040"/>
                  <a:pt x="338997" y="14125"/>
                  <a:pt x="365760" y="13382"/>
                </a:cubicBezTo>
                <a:cubicBezTo>
                  <a:pt x="392523" y="12639"/>
                  <a:pt x="423003" y="695094"/>
                  <a:pt x="450509" y="695837"/>
                </a:cubicBezTo>
                <a:cubicBezTo>
                  <a:pt x="478015" y="696581"/>
                  <a:pt x="504779" y="17843"/>
                  <a:pt x="530798" y="17843"/>
                </a:cubicBezTo>
                <a:cubicBezTo>
                  <a:pt x="556817" y="17843"/>
                  <a:pt x="581350" y="697324"/>
                  <a:pt x="606626" y="695837"/>
                </a:cubicBezTo>
                <a:cubicBezTo>
                  <a:pt x="631902" y="694350"/>
                  <a:pt x="657178" y="8922"/>
                  <a:pt x="682454" y="8922"/>
                </a:cubicBezTo>
                <a:cubicBezTo>
                  <a:pt x="707730" y="8922"/>
                  <a:pt x="733750" y="696580"/>
                  <a:pt x="758283" y="695837"/>
                </a:cubicBezTo>
                <a:cubicBezTo>
                  <a:pt x="782816" y="695094"/>
                  <a:pt x="804375" y="2231"/>
                  <a:pt x="829651" y="4461"/>
                </a:cubicBezTo>
                <a:cubicBezTo>
                  <a:pt x="854927" y="6691"/>
                  <a:pt x="883920" y="708475"/>
                  <a:pt x="909939" y="709218"/>
                </a:cubicBezTo>
                <a:cubicBezTo>
                  <a:pt x="935958" y="709961"/>
                  <a:pt x="959749" y="11152"/>
                  <a:pt x="985768" y="8922"/>
                </a:cubicBezTo>
                <a:cubicBezTo>
                  <a:pt x="1011787" y="6692"/>
                  <a:pt x="1040780" y="695837"/>
                  <a:pt x="1066056" y="695837"/>
                </a:cubicBezTo>
                <a:cubicBezTo>
                  <a:pt x="1091332" y="695837"/>
                  <a:pt x="1112148" y="8922"/>
                  <a:pt x="1137424" y="8922"/>
                </a:cubicBezTo>
                <a:cubicBezTo>
                  <a:pt x="1162700" y="8922"/>
                  <a:pt x="1191694" y="695837"/>
                  <a:pt x="1217713" y="695837"/>
                </a:cubicBezTo>
                <a:cubicBezTo>
                  <a:pt x="1243732" y="695837"/>
                  <a:pt x="1269008" y="7435"/>
                  <a:pt x="1293541" y="8922"/>
                </a:cubicBezTo>
                <a:cubicBezTo>
                  <a:pt x="1318074" y="10409"/>
                  <a:pt x="1341120" y="704758"/>
                  <a:pt x="1364909" y="704758"/>
                </a:cubicBezTo>
                <a:cubicBezTo>
                  <a:pt x="1388698" y="704758"/>
                  <a:pt x="1410258" y="10409"/>
                  <a:pt x="1436277" y="8922"/>
                </a:cubicBezTo>
                <a:cubicBezTo>
                  <a:pt x="1462296" y="7435"/>
                  <a:pt x="1494263" y="696580"/>
                  <a:pt x="1521026" y="695837"/>
                </a:cubicBezTo>
                <a:cubicBezTo>
                  <a:pt x="1547789" y="695094"/>
                  <a:pt x="1570835" y="4461"/>
                  <a:pt x="1596854" y="4461"/>
                </a:cubicBezTo>
                <a:cubicBezTo>
                  <a:pt x="1622873" y="4461"/>
                  <a:pt x="1653354" y="695094"/>
                  <a:pt x="1677143" y="695837"/>
                </a:cubicBezTo>
                <a:cubicBezTo>
                  <a:pt x="1700932" y="696580"/>
                  <a:pt x="1713571" y="8922"/>
                  <a:pt x="1739590" y="8922"/>
                </a:cubicBezTo>
                <a:cubicBezTo>
                  <a:pt x="1765609" y="8922"/>
                  <a:pt x="1806497" y="694350"/>
                  <a:pt x="1833260" y="695837"/>
                </a:cubicBezTo>
                <a:cubicBezTo>
                  <a:pt x="1860023" y="697324"/>
                  <a:pt x="1877122" y="17843"/>
                  <a:pt x="1900168" y="17843"/>
                </a:cubicBezTo>
                <a:cubicBezTo>
                  <a:pt x="1923214" y="17843"/>
                  <a:pt x="1947746" y="696580"/>
                  <a:pt x="1971535" y="695837"/>
                </a:cubicBezTo>
                <a:cubicBezTo>
                  <a:pt x="1995324" y="695094"/>
                  <a:pt x="2019113" y="354238"/>
                  <a:pt x="2042903" y="1338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46D37149-860E-72D2-1797-60278C2C1B0D}"/>
              </a:ext>
            </a:extLst>
          </p:cNvPr>
          <p:cNvSpPr/>
          <p:nvPr/>
        </p:nvSpPr>
        <p:spPr>
          <a:xfrm>
            <a:off x="282477" y="3621465"/>
            <a:ext cx="1016648" cy="275750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mrn-1X [5|6 GHz] </a:t>
            </a:r>
          </a:p>
          <a:p>
            <a:pPr algn="ctr"/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(WPA3-E)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681DCE1C-93E8-EC90-D1B0-43DD5B02CDC3}"/>
              </a:ext>
            </a:extLst>
          </p:cNvPr>
          <p:cNvSpPr/>
          <p:nvPr/>
        </p:nvSpPr>
        <p:spPr>
          <a:xfrm>
            <a:off x="1249651" y="3617591"/>
            <a:ext cx="1325455" cy="279624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-PSK [2.4|5|6 GHz]  (WPA3-P)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C5F039A7-6570-336B-EB0B-5C511A247310}"/>
              </a:ext>
            </a:extLst>
          </p:cNvPr>
          <p:cNvSpPr/>
          <p:nvPr/>
        </p:nvSpPr>
        <p:spPr>
          <a:xfrm>
            <a:off x="2669566" y="3616702"/>
            <a:ext cx="1117763" cy="280515"/>
          </a:xfrm>
          <a:prstGeom prst="roundRect">
            <a:avLst/>
          </a:prstGeom>
          <a:noFill/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mrn</a:t>
            </a:r>
            <a:r>
              <a:rPr lang="en-US" sz="8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-Guest [5GHz] (OWE)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3C09A713-015D-F978-63E1-68EBFEB81191}"/>
              </a:ext>
            </a:extLst>
          </p:cNvPr>
          <p:cNvSpPr txBox="1">
            <a:spLocks/>
          </p:cNvSpPr>
          <p:nvPr/>
        </p:nvSpPr>
        <p:spPr>
          <a:xfrm>
            <a:off x="4137697" y="2825816"/>
            <a:ext cx="4266978" cy="2684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Why multi-channel</a:t>
            </a:r>
          </a:p>
          <a:p>
            <a:pPr lvl="1">
              <a:buFontTx/>
              <a:buChar char="-"/>
            </a:pPr>
            <a:r>
              <a:rPr lang="en-US" sz="2000" dirty="0"/>
              <a:t>Capture roaming events</a:t>
            </a:r>
          </a:p>
          <a:p>
            <a:pPr lvl="1">
              <a:buFontTx/>
              <a:buChar char="-"/>
            </a:pPr>
            <a:r>
              <a:rPr lang="en-US" sz="2000" dirty="0"/>
              <a:t>Avoid missing frames</a:t>
            </a:r>
          </a:p>
          <a:p>
            <a:pPr lvl="1">
              <a:buFontTx/>
              <a:buChar char="-"/>
            </a:pPr>
            <a:endParaRPr lang="en-US" sz="2000" dirty="0"/>
          </a:p>
          <a:p>
            <a:r>
              <a:rPr lang="en-US" sz="2400" dirty="0">
                <a:ea typeface="Lato" panose="020F0502020204030203" pitchFamily="34" charset="0"/>
                <a:cs typeface="Lato" panose="020F0502020204030203" pitchFamily="34" charset="0"/>
              </a:rPr>
              <a:t>How to achieve it</a:t>
            </a:r>
          </a:p>
          <a:p>
            <a:pPr lvl="1">
              <a:buFontTx/>
              <a:buChar char="-"/>
            </a:pPr>
            <a:r>
              <a:rPr lang="en-US" sz="2000" dirty="0"/>
              <a:t>Use external sensor (WLANPi)</a:t>
            </a:r>
          </a:p>
          <a:p>
            <a:pPr lvl="1">
              <a:buFontTx/>
              <a:buChar char="-"/>
            </a:pPr>
            <a:r>
              <a:rPr lang="en-US" sz="2000" dirty="0"/>
              <a:t>Airtoo2 &gt; Multi-source capture</a:t>
            </a:r>
          </a:p>
          <a:p>
            <a:pPr lvl="1">
              <a:buFontTx/>
              <a:buChar char="-"/>
            </a:pPr>
            <a:endParaRPr lang="en-US" sz="20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D7340B4-1804-B735-22AC-9B60A4B111F3}"/>
              </a:ext>
            </a:extLst>
          </p:cNvPr>
          <p:cNvSpPr/>
          <p:nvPr/>
        </p:nvSpPr>
        <p:spPr>
          <a:xfrm>
            <a:off x="4488069" y="1074013"/>
            <a:ext cx="1416089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0" name="Picture 18" descr="WLAN Pi M4 — BadgerWiFi">
            <a:extLst>
              <a:ext uri="{FF2B5EF4-FFF2-40B4-BE49-F238E27FC236}">
                <a16:creationId xmlns:a16="http://schemas.microsoft.com/office/drawing/2014/main" id="{2733BE4A-9416-DAA0-404F-37A0108F0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067" y="1748518"/>
            <a:ext cx="1296844" cy="60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5B700709-0CDD-65D8-A0ED-ED9C4A027854}"/>
              </a:ext>
            </a:extLst>
          </p:cNvPr>
          <p:cNvSpPr/>
          <p:nvPr/>
        </p:nvSpPr>
        <p:spPr>
          <a:xfrm>
            <a:off x="4723505" y="2368548"/>
            <a:ext cx="945212" cy="22719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WLAN Pi</a:t>
            </a:r>
          </a:p>
        </p:txBody>
      </p:sp>
      <p:cxnSp>
        <p:nvCxnSpPr>
          <p:cNvPr id="42" name="Elbow Connector 41">
            <a:extLst>
              <a:ext uri="{FF2B5EF4-FFF2-40B4-BE49-F238E27FC236}">
                <a16:creationId xmlns:a16="http://schemas.microsoft.com/office/drawing/2014/main" id="{69747D26-6CDF-A187-4B8C-485ECC95EAFE}"/>
              </a:ext>
            </a:extLst>
          </p:cNvPr>
          <p:cNvCxnSpPr>
            <a:cxnSpLocks/>
            <a:stCxn id="40" idx="0"/>
          </p:cNvCxnSpPr>
          <p:nvPr/>
        </p:nvCxnSpPr>
        <p:spPr>
          <a:xfrm rot="16200000" flipV="1">
            <a:off x="3726520" y="338550"/>
            <a:ext cx="541378" cy="2278561"/>
          </a:xfrm>
          <a:prstGeom prst="bentConnector2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4D9FFC6A-58BF-C23C-955D-0F2F3E569A0C}"/>
              </a:ext>
            </a:extLst>
          </p:cNvPr>
          <p:cNvSpPr/>
          <p:nvPr/>
        </p:nvSpPr>
        <p:spPr>
          <a:xfrm>
            <a:off x="4588240" y="934757"/>
            <a:ext cx="1215745" cy="227148"/>
          </a:xfrm>
          <a:prstGeom prst="roundRect">
            <a:avLst/>
          </a:prstGeom>
          <a:solidFill>
            <a:srgbClr val="FF2F9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Multi-channel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FF9DFA8-9DFC-9133-2829-0B30F6375C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2701" y="1237114"/>
            <a:ext cx="2760281" cy="4697182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763928F1-2D1D-71AE-2ECD-9467406E1E93}"/>
              </a:ext>
            </a:extLst>
          </p:cNvPr>
          <p:cNvSpPr/>
          <p:nvPr/>
        </p:nvSpPr>
        <p:spPr>
          <a:xfrm>
            <a:off x="10008545" y="3644899"/>
            <a:ext cx="1234702" cy="224119"/>
          </a:xfrm>
          <a:prstGeom prst="roundRect">
            <a:avLst/>
          </a:prstGeom>
          <a:solidFill>
            <a:srgbClr val="FF2F9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Multi-channel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8F1C643E-8CB2-A036-0ACC-34B349BE96BC}"/>
              </a:ext>
            </a:extLst>
          </p:cNvPr>
          <p:cNvSpPr/>
          <p:nvPr/>
        </p:nvSpPr>
        <p:spPr>
          <a:xfrm>
            <a:off x="10008545" y="1625158"/>
            <a:ext cx="1234702" cy="224118"/>
          </a:xfrm>
          <a:prstGeom prst="round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Single channel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95EC5D04-4078-4A02-8210-D2BCAC6B04CC}"/>
              </a:ext>
            </a:extLst>
          </p:cNvPr>
          <p:cNvSpPr txBox="1">
            <a:spLocks/>
          </p:cNvSpPr>
          <p:nvPr/>
        </p:nvSpPr>
        <p:spPr>
          <a:xfrm>
            <a:off x="10999698" y="6364352"/>
            <a:ext cx="672350" cy="256126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2BD4C55C-91BA-4AEF-BEB5-575FB73C14D8}" type="slidenum">
              <a:rPr lang="uk-UA"/>
              <a:pPr>
                <a:spcAft>
                  <a:spcPts val="600"/>
                </a:spcAft>
              </a:pPr>
              <a:t>9</a:t>
            </a:fld>
            <a:endParaRPr lang="uk-UA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4498CFF-FB5D-7A17-A5EE-68BBA519A122}"/>
              </a:ext>
            </a:extLst>
          </p:cNvPr>
          <p:cNvSpPr/>
          <p:nvPr/>
        </p:nvSpPr>
        <p:spPr>
          <a:xfrm>
            <a:off x="185165" y="5438812"/>
            <a:ext cx="1057244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Wi-Fi Client</a:t>
            </a:r>
          </a:p>
        </p:txBody>
      </p:sp>
      <p:pic>
        <p:nvPicPr>
          <p:cNvPr id="11" name="Picture 10" descr="iPad Air - Apple (AU)">
            <a:extLst>
              <a:ext uri="{FF2B5EF4-FFF2-40B4-BE49-F238E27FC236}">
                <a16:creationId xmlns:a16="http://schemas.microsoft.com/office/drawing/2014/main" id="{5CACDB0F-8881-746F-86DB-DE242179B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65" y="4051547"/>
            <a:ext cx="1002360" cy="134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59DE0AA-7145-12E1-442F-35D0B7493044}"/>
              </a:ext>
            </a:extLst>
          </p:cNvPr>
          <p:cNvSpPr/>
          <p:nvPr/>
        </p:nvSpPr>
        <p:spPr>
          <a:xfrm>
            <a:off x="1397687" y="4087696"/>
            <a:ext cx="2740010" cy="1422163"/>
          </a:xfrm>
          <a:prstGeom prst="rect">
            <a:avLst/>
          </a:prstGeom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8551953-1C38-95FD-CBE1-281F6DE69D58}"/>
              </a:ext>
            </a:extLst>
          </p:cNvPr>
          <p:cNvSpPr/>
          <p:nvPr/>
        </p:nvSpPr>
        <p:spPr>
          <a:xfrm>
            <a:off x="2099160" y="5429672"/>
            <a:ext cx="1385416" cy="241736"/>
          </a:xfrm>
          <a:prstGeom prst="roundRect">
            <a:avLst/>
          </a:prstGeom>
          <a:solidFill>
            <a:schemeClr val="tx1"/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macOS (Airtool2)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D583EFE-A142-7A02-B957-BC95DEF4BBB5}"/>
              </a:ext>
            </a:extLst>
          </p:cNvPr>
          <p:cNvSpPr/>
          <p:nvPr/>
        </p:nvSpPr>
        <p:spPr>
          <a:xfrm>
            <a:off x="1632394" y="4174472"/>
            <a:ext cx="1306810" cy="177486"/>
          </a:xfrm>
          <a:prstGeom prst="round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a typeface="Lato" panose="020F0502020204030203" pitchFamily="34" charset="0"/>
                <a:cs typeface="Lato" panose="020F0502020204030203" pitchFamily="34" charset="0"/>
              </a:rPr>
              <a:t>Single channel</a:t>
            </a:r>
          </a:p>
        </p:txBody>
      </p:sp>
      <p:pic>
        <p:nvPicPr>
          <p:cNvPr id="15" name="Picture 6" descr="Isolated of Apple Macbook Pro Side View of the Laptop With a Clean White on White  Background Clean | Premium AI-generated image">
            <a:extLst>
              <a:ext uri="{FF2B5EF4-FFF2-40B4-BE49-F238E27FC236}">
                <a16:creationId xmlns:a16="http://schemas.microsoft.com/office/drawing/2014/main" id="{F4333146-5008-9501-D01A-E9BD4C59B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823" y="4398514"/>
            <a:ext cx="1180615" cy="98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Airtool">
            <a:extLst>
              <a:ext uri="{FF2B5EF4-FFF2-40B4-BE49-F238E27FC236}">
                <a16:creationId xmlns:a16="http://schemas.microsoft.com/office/drawing/2014/main" id="{440E0EC4-272E-D1FE-4C29-B392128B6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888" y="4332073"/>
            <a:ext cx="1002361" cy="100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Apple logo PNG transparent image download, size: 1294x1600px">
            <a:extLst>
              <a:ext uri="{FF2B5EF4-FFF2-40B4-BE49-F238E27FC236}">
                <a16:creationId xmlns:a16="http://schemas.microsoft.com/office/drawing/2014/main" id="{447F46A5-78CB-E4DA-439F-6D3C72157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552" y="211915"/>
            <a:ext cx="770255" cy="95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6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79d5839-6375-4882-8da0-c26f6136967d}" enabled="1" method="Privileged" siteId="{a2d8e6b4-e26e-4421-8f3d-ec288c827c7d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22929</TotalTime>
  <Words>1567</Words>
  <Application>Microsoft Office PowerPoint</Application>
  <PresentationFormat>Widescreen</PresentationFormat>
  <Paragraphs>321</Paragraphs>
  <Slides>28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Courier New</vt:lpstr>
      <vt:lpstr>GE Inspira</vt:lpstr>
      <vt:lpstr>Lato</vt:lpstr>
      <vt:lpstr>Tahoma</vt:lpstr>
      <vt:lpstr>Office Theme</vt:lpstr>
      <vt:lpstr>Mastering  Wi-Fi  PCAP Analysis  Packet Capture &amp; Analysis Techniques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Over-the-Air Capture using Endpoints (Capturing Wi‑Fi traffic directly from your laptop)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Wi-Fi PCAP with Professional Tools (Beyond Laptop limitations)</vt:lpstr>
      <vt:lpstr>PowerPoint Presentation</vt:lpstr>
      <vt:lpstr>PowerPoint Presentation</vt:lpstr>
      <vt:lpstr>PowerPoint Presentation</vt:lpstr>
      <vt:lpstr>Wi-Fi PCAP using Infrastructure (Capture traffic directly from APs and controllers)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Struggling with PCAPs?  Free tools to analyze faster and smarter</vt:lpstr>
      <vt:lpstr>PowerPoint Presentation</vt:lpstr>
      <vt:lpstr>PowerPoint Presentation</vt:lpstr>
      <vt:lpstr>PowerPoint Presentation</vt:lpstr>
      <vt:lpstr>Thank you…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Rasika Manannalage</dc:creator>
  <cp:lastModifiedBy>srikanth s</cp:lastModifiedBy>
  <cp:revision>81</cp:revision>
  <dcterms:created xsi:type="dcterms:W3CDTF">2025-05-08T15:08:15Z</dcterms:created>
  <dcterms:modified xsi:type="dcterms:W3CDTF">2026-05-21T05:54:37Z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79d5839-6375-4882-8da0-c26f6136967d_Enabled">
    <vt:lpwstr>true</vt:lpwstr>
  </property>
  <property fmtid="{D5CDD505-2E9C-101B-9397-08002B2CF9AE}" pid="3" name="MSIP_Label_c79d5839-6375-4882-8da0-c26f6136967d_SetDate">
    <vt:lpwstr>2025-08-10T02:20:43Z</vt:lpwstr>
  </property>
  <property fmtid="{D5CDD505-2E9C-101B-9397-08002B2CF9AE}" pid="4" name="MSIP_Label_c79d5839-6375-4882-8da0-c26f6136967d_Method">
    <vt:lpwstr>Standard</vt:lpwstr>
  </property>
  <property fmtid="{D5CDD505-2E9C-101B-9397-08002B2CF9AE}" pid="5" name="MSIP_Label_c79d5839-6375-4882-8da0-c26f6136967d_Name">
    <vt:lpwstr>Confidential</vt:lpwstr>
  </property>
  <property fmtid="{D5CDD505-2E9C-101B-9397-08002B2CF9AE}" pid="6" name="MSIP_Label_c79d5839-6375-4882-8da0-c26f6136967d_SiteId">
    <vt:lpwstr>a2d8e6b4-e26e-4421-8f3d-ec288c827c7d</vt:lpwstr>
  </property>
  <property fmtid="{D5CDD505-2E9C-101B-9397-08002B2CF9AE}" pid="7" name="MSIP_Label_c79d5839-6375-4882-8da0-c26f6136967d_ActionId">
    <vt:lpwstr>000e3a7e-2227-45d6-adb5-0689534d6882</vt:lpwstr>
  </property>
  <property fmtid="{D5CDD505-2E9C-101B-9397-08002B2CF9AE}" pid="8" name="MSIP_Label_c79d5839-6375-4882-8da0-c26f6136967d_ContentBits">
    <vt:lpwstr>0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CONFIDENTIAL</vt:lpwstr>
  </property>
</Properties>
</file>