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3BE4EFE-37DF-42E9-8983-6B30A933F1C8}">
  <a:tblStyle styleId="{73BE4EFE-37DF-42E9-8983-6B30A933F1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bold.fntdata"/><Relationship Id="rId10" Type="http://schemas.openxmlformats.org/officeDocument/2006/relationships/slide" Target="slides/slide5.xml"/><Relationship Id="rId32" Type="http://schemas.openxmlformats.org/officeDocument/2006/relationships/font" Target="fonts/Roboto-regular.fntdata"/><Relationship Id="rId13" Type="http://schemas.openxmlformats.org/officeDocument/2006/relationships/slide" Target="slides/slide8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98a94d85b_1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e98a94d85b_1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e98a94d85b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e98a94d85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e98a94d85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e98a94d85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995ead515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e995ead515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e995ead515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e995ead515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365def01e_0_8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e365def01e_0_8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e2b5a2cca9_2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e2b5a2cca9_2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e2b5a2cca9_2_4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e2b5a2cca9_2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e2b5a2cca9_2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e2b5a2cca9_2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e365def01e_0_8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e365def01e_0_8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9a44c522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e9a44c522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e2b5a2cca9_2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e2b5a2cca9_2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e9a44c522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e9a44c522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e365def01e_0_8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e365def01e_0_8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2b5a2cca9_2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e2b5a2cca9_2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e2b5a2cca9_2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e2b5a2cca9_2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Efficiency = ((Client 1+2) /</a:t>
            </a:r>
            <a:r>
              <a:rPr lang="en">
                <a:solidFill>
                  <a:schemeClr val="dk1"/>
                </a:solidFill>
              </a:rPr>
              <a:t>((Client 1+Client 2)/2) (percentage)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e2b98396d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e2b98396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e365def01e_0_8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e365def01e_0_8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eae555bb6a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2eae555bb6a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2b5a2cca9_2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e2b5a2cca9_2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e365def01e_0_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e365def01e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2b5a2cca9_2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e2b5a2cca9_2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e365def01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e365def01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e365def01e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e365def01e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e365def01e_0_8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e365def01e_0_8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e2b5a2cca9_2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e2b5a2cca9_2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www.linkedin.com/company/aletheacommunicationstechnologies/" TargetMode="External"/><Relationship Id="rId3" Type="http://schemas.openxmlformats.org/officeDocument/2006/relationships/image" Target="../media/image18.png"/><Relationship Id="rId4" Type="http://schemas.openxmlformats.org/officeDocument/2006/relationships/hyperlink" Target="https://www.youtube.com/channel/UCsygeJrLMv7Md9fQnDoqhjg" TargetMode="External"/><Relationship Id="rId5" Type="http://schemas.openxmlformats.org/officeDocument/2006/relationships/image" Target="../media/image16.png"/><Relationship Id="rId6" Type="http://schemas.openxmlformats.org/officeDocument/2006/relationships/hyperlink" Target="https://x.com/AletheaComm" TargetMode="External"/><Relationship Id="rId7" Type="http://schemas.openxmlformats.org/officeDocument/2006/relationships/image" Target="../media/image17.png"/><Relationship Id="rId8" Type="http://schemas.openxmlformats.org/officeDocument/2006/relationships/hyperlink" Target="mailto:info@aletheatech.com" TargetMode="Externa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20" Type="http://schemas.openxmlformats.org/officeDocument/2006/relationships/image" Target="../media/image35.png"/><Relationship Id="rId22" Type="http://schemas.openxmlformats.org/officeDocument/2006/relationships/image" Target="../media/image46.png"/><Relationship Id="rId21" Type="http://schemas.openxmlformats.org/officeDocument/2006/relationships/image" Target="../media/image43.png"/><Relationship Id="rId24" Type="http://schemas.openxmlformats.org/officeDocument/2006/relationships/image" Target="../media/image41.png"/><Relationship Id="rId23" Type="http://schemas.openxmlformats.org/officeDocument/2006/relationships/image" Target="../media/image4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26" Type="http://schemas.openxmlformats.org/officeDocument/2006/relationships/image" Target="../media/image40.png"/><Relationship Id="rId25" Type="http://schemas.openxmlformats.org/officeDocument/2006/relationships/image" Target="../media/image39.png"/><Relationship Id="rId28" Type="http://schemas.openxmlformats.org/officeDocument/2006/relationships/image" Target="../media/image44.png"/><Relationship Id="rId27" Type="http://schemas.openxmlformats.org/officeDocument/2006/relationships/image" Target="../media/image49.png"/><Relationship Id="rId5" Type="http://schemas.openxmlformats.org/officeDocument/2006/relationships/image" Target="../media/image20.png"/><Relationship Id="rId6" Type="http://schemas.openxmlformats.org/officeDocument/2006/relationships/image" Target="../media/image23.png"/><Relationship Id="rId29" Type="http://schemas.openxmlformats.org/officeDocument/2006/relationships/image" Target="../media/image50.png"/><Relationship Id="rId7" Type="http://schemas.openxmlformats.org/officeDocument/2006/relationships/image" Target="../media/image15.png"/><Relationship Id="rId8" Type="http://schemas.openxmlformats.org/officeDocument/2006/relationships/image" Target="../media/image24.png"/><Relationship Id="rId31" Type="http://schemas.openxmlformats.org/officeDocument/2006/relationships/image" Target="../media/image34.png"/><Relationship Id="rId30" Type="http://schemas.openxmlformats.org/officeDocument/2006/relationships/image" Target="../media/image45.png"/><Relationship Id="rId11" Type="http://schemas.openxmlformats.org/officeDocument/2006/relationships/image" Target="../media/image27.png"/><Relationship Id="rId33" Type="http://schemas.openxmlformats.org/officeDocument/2006/relationships/image" Target="../media/image53.png"/><Relationship Id="rId10" Type="http://schemas.openxmlformats.org/officeDocument/2006/relationships/image" Target="../media/image29.png"/><Relationship Id="rId32" Type="http://schemas.openxmlformats.org/officeDocument/2006/relationships/image" Target="../media/image42.png"/><Relationship Id="rId13" Type="http://schemas.openxmlformats.org/officeDocument/2006/relationships/image" Target="../media/image32.png"/><Relationship Id="rId35" Type="http://schemas.openxmlformats.org/officeDocument/2006/relationships/image" Target="../media/image68.jpg"/><Relationship Id="rId12" Type="http://schemas.openxmlformats.org/officeDocument/2006/relationships/image" Target="../media/image90.png"/><Relationship Id="rId34" Type="http://schemas.openxmlformats.org/officeDocument/2006/relationships/image" Target="../media/image47.png"/><Relationship Id="rId15" Type="http://schemas.openxmlformats.org/officeDocument/2006/relationships/image" Target="../media/image33.png"/><Relationship Id="rId37" Type="http://schemas.openxmlformats.org/officeDocument/2006/relationships/image" Target="../media/image51.png"/><Relationship Id="rId14" Type="http://schemas.openxmlformats.org/officeDocument/2006/relationships/image" Target="../media/image36.png"/><Relationship Id="rId36" Type="http://schemas.openxmlformats.org/officeDocument/2006/relationships/image" Target="../media/image70.png"/><Relationship Id="rId17" Type="http://schemas.openxmlformats.org/officeDocument/2006/relationships/image" Target="../media/image38.png"/><Relationship Id="rId16" Type="http://schemas.openxmlformats.org/officeDocument/2006/relationships/image" Target="../media/image37.png"/><Relationship Id="rId19" Type="http://schemas.openxmlformats.org/officeDocument/2006/relationships/image" Target="../media/image52.png"/><Relationship Id="rId18" Type="http://schemas.openxmlformats.org/officeDocument/2006/relationships/image" Target="../media/image2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4.jpg"/><Relationship Id="rId3" Type="http://schemas.openxmlformats.org/officeDocument/2006/relationships/image" Target="../media/image83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8.png"/><Relationship Id="rId3" Type="http://schemas.openxmlformats.org/officeDocument/2006/relationships/image" Target="../media/image6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30.png"/><Relationship Id="rId4" Type="http://schemas.openxmlformats.org/officeDocument/2006/relationships/image" Target="../media/image1.jpg"/><Relationship Id="rId5" Type="http://schemas.openxmlformats.org/officeDocument/2006/relationships/image" Target="../media/image1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11.png"/><Relationship Id="rId6" Type="http://schemas.openxmlformats.org/officeDocument/2006/relationships/image" Target="../media/image13.jpg"/><Relationship Id="rId7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2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75" y="5381"/>
            <a:ext cx="9144000" cy="48720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2683171" y="376"/>
            <a:ext cx="6460541" cy="4871958"/>
            <a:chOff x="2683200" y="-109475"/>
            <a:chExt cx="6712250" cy="5353800"/>
          </a:xfrm>
        </p:grpSpPr>
        <p:sp>
          <p:nvSpPr>
            <p:cNvPr id="16" name="Google Shape;16;p2"/>
            <p:cNvSpPr/>
            <p:nvPr/>
          </p:nvSpPr>
          <p:spPr>
            <a:xfrm rot="10800000">
              <a:off x="4994150" y="-109475"/>
              <a:ext cx="4401300" cy="5353800"/>
            </a:xfrm>
            <a:prstGeom prst="flowChartDelay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/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2683200" y="-109475"/>
              <a:ext cx="4401300" cy="5353800"/>
            </a:xfrm>
            <a:prstGeom prst="flowChartDelay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444025" y="389000"/>
            <a:ext cx="8328600" cy="4112100"/>
          </a:xfrm>
          <a:prstGeom prst="roundRect">
            <a:avLst>
              <a:gd fmla="val 7851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" name="Google Shape;19;p2" title="Alethea Logo tagline_PNG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51936" y="516763"/>
            <a:ext cx="1960827" cy="91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/>
          <p:nvPr>
            <p:ph type="title"/>
          </p:nvPr>
        </p:nvSpPr>
        <p:spPr>
          <a:xfrm>
            <a:off x="944875" y="2837845"/>
            <a:ext cx="31728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700"/>
              <a:buFont typeface="Roboto"/>
              <a:buNone/>
              <a:defRPr b="1" sz="2700">
                <a:solidFill>
                  <a:srgbClr val="013E5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" type="subTitle"/>
          </p:nvPr>
        </p:nvSpPr>
        <p:spPr>
          <a:xfrm>
            <a:off x="949725" y="3675445"/>
            <a:ext cx="31680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7FBC"/>
              </a:buClr>
              <a:buSzPts val="1400"/>
              <a:buNone/>
              <a:defRPr>
                <a:solidFill>
                  <a:srgbClr val="017F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/>
          <p:nvPr>
            <p:ph idx="2" type="pic"/>
          </p:nvPr>
        </p:nvSpPr>
        <p:spPr>
          <a:xfrm>
            <a:off x="4635025" y="807200"/>
            <a:ext cx="3968700" cy="3275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3" name="Google Shape;23;p2"/>
          <p:cNvSpPr/>
          <p:nvPr/>
        </p:nvSpPr>
        <p:spPr>
          <a:xfrm>
            <a:off x="510700" y="4932725"/>
            <a:ext cx="770100" cy="174300"/>
          </a:xfrm>
          <a:prstGeom prst="roundRect">
            <a:avLst>
              <a:gd fmla="val 16667" name="adj"/>
            </a:avLst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 Slide">
  <p:cSld name="MAIN_POIN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/>
          <p:nvPr/>
        </p:nvSpPr>
        <p:spPr>
          <a:xfrm>
            <a:off x="75" y="5425"/>
            <a:ext cx="9144000" cy="48720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0" name="Google Shape;100;p11"/>
          <p:cNvGrpSpPr/>
          <p:nvPr/>
        </p:nvGrpSpPr>
        <p:grpSpPr>
          <a:xfrm>
            <a:off x="2683171" y="376"/>
            <a:ext cx="6460541" cy="4871958"/>
            <a:chOff x="2683200" y="-109475"/>
            <a:chExt cx="6712250" cy="5353800"/>
          </a:xfrm>
        </p:grpSpPr>
        <p:sp>
          <p:nvSpPr>
            <p:cNvPr id="101" name="Google Shape;101;p11"/>
            <p:cNvSpPr/>
            <p:nvPr/>
          </p:nvSpPr>
          <p:spPr>
            <a:xfrm rot="10800000">
              <a:off x="4994150" y="-109475"/>
              <a:ext cx="4401300" cy="5353800"/>
            </a:xfrm>
            <a:prstGeom prst="flowChartDelay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/>
            </a:p>
          </p:txBody>
        </p:sp>
        <p:sp>
          <p:nvSpPr>
            <p:cNvPr id="102" name="Google Shape;102;p11"/>
            <p:cNvSpPr/>
            <p:nvPr/>
          </p:nvSpPr>
          <p:spPr>
            <a:xfrm rot="10800000">
              <a:off x="2683200" y="-109475"/>
              <a:ext cx="4401300" cy="5353800"/>
            </a:xfrm>
            <a:prstGeom prst="flowChartDelay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/>
            </a:p>
          </p:txBody>
        </p:sp>
      </p:grpSp>
      <p:sp>
        <p:nvSpPr>
          <p:cNvPr id="103" name="Google Shape;103;p11"/>
          <p:cNvSpPr/>
          <p:nvPr/>
        </p:nvSpPr>
        <p:spPr>
          <a:xfrm>
            <a:off x="444025" y="389000"/>
            <a:ext cx="8328600" cy="4112100"/>
          </a:xfrm>
          <a:prstGeom prst="roundRect">
            <a:avLst>
              <a:gd fmla="val 7851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1"/>
          <p:cNvSpPr txBox="1"/>
          <p:nvPr>
            <p:ph type="title"/>
          </p:nvPr>
        </p:nvSpPr>
        <p:spPr>
          <a:xfrm>
            <a:off x="949725" y="807200"/>
            <a:ext cx="3280200" cy="97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3200"/>
              <a:buFont typeface="Roboto"/>
              <a:buNone/>
              <a:defRPr b="1" sz="3200">
                <a:solidFill>
                  <a:srgbClr val="013E5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1"/>
          <p:cNvSpPr txBox="1"/>
          <p:nvPr/>
        </p:nvSpPr>
        <p:spPr>
          <a:xfrm>
            <a:off x="831800" y="4131013"/>
            <a:ext cx="814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424242"/>
                </a:solidFill>
              </a:rPr>
              <a:t>Follow Us</a:t>
            </a:r>
            <a:endParaRPr b="1" sz="800">
              <a:solidFill>
                <a:srgbClr val="424242"/>
              </a:solidFill>
            </a:endParaRPr>
          </a:p>
        </p:txBody>
      </p:sp>
      <p:pic>
        <p:nvPicPr>
          <p:cNvPr id="106" name="Google Shape;106;p11" title="linkedin_white_logo-removebg-preview.png">
            <a:hlinkClick r:id="rId2"/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2025" y="4190600"/>
            <a:ext cx="207925" cy="18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1" title="youtube_logo_white_png-removebg-preview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88007" y="4162601"/>
            <a:ext cx="262543" cy="2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1" title="X_logo-removebg-preview (1)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34508" y="4187371"/>
            <a:ext cx="207925" cy="18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1"/>
          <p:cNvSpPr txBox="1"/>
          <p:nvPr/>
        </p:nvSpPr>
        <p:spPr>
          <a:xfrm>
            <a:off x="2995118" y="4131013"/>
            <a:ext cx="123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rgbClr val="424242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info@aletheatech.com</a:t>
            </a:r>
            <a:endParaRPr sz="800">
              <a:solidFill>
                <a:srgbClr val="424242"/>
              </a:solidFill>
            </a:endParaRPr>
          </a:p>
        </p:txBody>
      </p:sp>
      <p:sp>
        <p:nvSpPr>
          <p:cNvPr id="110" name="Google Shape;110;p11"/>
          <p:cNvSpPr txBox="1"/>
          <p:nvPr/>
        </p:nvSpPr>
        <p:spPr>
          <a:xfrm>
            <a:off x="2471486" y="4131025"/>
            <a:ext cx="664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424242"/>
                </a:solidFill>
              </a:rPr>
              <a:t>Reach Us</a:t>
            </a:r>
            <a:endParaRPr b="1" sz="800">
              <a:solidFill>
                <a:srgbClr val="424242"/>
              </a:solidFill>
            </a:endParaRPr>
          </a:p>
        </p:txBody>
      </p:sp>
      <p:sp>
        <p:nvSpPr>
          <p:cNvPr id="111" name="Google Shape;111;p11"/>
          <p:cNvSpPr txBox="1"/>
          <p:nvPr/>
        </p:nvSpPr>
        <p:spPr>
          <a:xfrm>
            <a:off x="2340889" y="3987431"/>
            <a:ext cx="24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|</a:t>
            </a:r>
            <a:endParaRPr sz="2200"/>
          </a:p>
        </p:txBody>
      </p:sp>
      <p:sp>
        <p:nvSpPr>
          <p:cNvPr id="112" name="Google Shape;112;p11"/>
          <p:cNvSpPr/>
          <p:nvPr>
            <p:ph idx="2" type="pic"/>
          </p:nvPr>
        </p:nvSpPr>
        <p:spPr>
          <a:xfrm>
            <a:off x="4635025" y="807200"/>
            <a:ext cx="3968700" cy="3275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fo Slide 2">
  <p:cSld name="SECTION_TITLE_AND_DESCRIPTION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"/>
          <p:cNvSpPr/>
          <p:nvPr/>
        </p:nvSpPr>
        <p:spPr>
          <a:xfrm>
            <a:off x="77700" y="106425"/>
            <a:ext cx="2880600" cy="4761600"/>
          </a:xfrm>
          <a:prstGeom prst="roundRect">
            <a:avLst>
              <a:gd fmla="val 2344" name="adj"/>
            </a:avLst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2"/>
          <p:cNvSpPr txBox="1"/>
          <p:nvPr>
            <p:ph idx="1" type="subTitle"/>
          </p:nvPr>
        </p:nvSpPr>
        <p:spPr>
          <a:xfrm>
            <a:off x="171575" y="1202375"/>
            <a:ext cx="2638800" cy="3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2"/>
          <p:cNvSpPr txBox="1"/>
          <p:nvPr>
            <p:ph idx="2" type="body"/>
          </p:nvPr>
        </p:nvSpPr>
        <p:spPr>
          <a:xfrm>
            <a:off x="3263050" y="466775"/>
            <a:ext cx="5507400" cy="40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●"/>
              <a:defRPr>
                <a:solidFill>
                  <a:srgbClr val="424242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○"/>
              <a:defRPr>
                <a:solidFill>
                  <a:srgbClr val="424242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■"/>
              <a:defRPr>
                <a:solidFill>
                  <a:srgbClr val="424242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●"/>
              <a:defRPr>
                <a:solidFill>
                  <a:srgbClr val="424242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○"/>
              <a:defRPr>
                <a:solidFill>
                  <a:srgbClr val="424242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■"/>
              <a:defRPr>
                <a:solidFill>
                  <a:srgbClr val="424242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●"/>
              <a:defRPr>
                <a:solidFill>
                  <a:srgbClr val="424242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○"/>
              <a:defRPr>
                <a:solidFill>
                  <a:srgbClr val="424242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■"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17" name="Google Shape;117;p12"/>
          <p:cNvSpPr txBox="1"/>
          <p:nvPr>
            <p:ph type="title"/>
          </p:nvPr>
        </p:nvSpPr>
        <p:spPr>
          <a:xfrm>
            <a:off x="171575" y="368900"/>
            <a:ext cx="25059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ign Slide">
  <p:cSld name="CAPTION_ONL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"/>
          <p:cNvSpPr txBox="1"/>
          <p:nvPr>
            <p:ph idx="1" type="body"/>
          </p:nvPr>
        </p:nvSpPr>
        <p:spPr>
          <a:xfrm>
            <a:off x="139450" y="439308"/>
            <a:ext cx="8651100" cy="44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18287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0" name="Google Shape;120;p13"/>
          <p:cNvSpPr txBox="1"/>
          <p:nvPr>
            <p:ph type="title"/>
          </p:nvPr>
        </p:nvSpPr>
        <p:spPr>
          <a:xfrm>
            <a:off x="139450" y="111775"/>
            <a:ext cx="88158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nd text side">
  <p:cSld name="CAPTION_ONLY_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>
            <p:ph idx="1" type="body"/>
          </p:nvPr>
        </p:nvSpPr>
        <p:spPr>
          <a:xfrm>
            <a:off x="5080000" y="439300"/>
            <a:ext cx="3710400" cy="44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18287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3" name="Google Shape;123;p14"/>
          <p:cNvSpPr txBox="1"/>
          <p:nvPr>
            <p:ph type="title"/>
          </p:nvPr>
        </p:nvSpPr>
        <p:spPr>
          <a:xfrm>
            <a:off x="139450" y="111775"/>
            <a:ext cx="88158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9pPr>
          </a:lstStyle>
          <a:p/>
        </p:txBody>
      </p:sp>
      <p:sp>
        <p:nvSpPr>
          <p:cNvPr id="124" name="Google Shape;124;p14"/>
          <p:cNvSpPr/>
          <p:nvPr>
            <p:ph idx="2" type="pic"/>
          </p:nvPr>
        </p:nvSpPr>
        <p:spPr>
          <a:xfrm>
            <a:off x="215050" y="792075"/>
            <a:ext cx="4774200" cy="3940500"/>
          </a:xfrm>
          <a:prstGeom prst="roundRect">
            <a:avLst>
              <a:gd fmla="val 103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">
  <p:cSld name="CAPTION_ONLY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/>
          <p:nvPr/>
        </p:nvSpPr>
        <p:spPr>
          <a:xfrm>
            <a:off x="254650" y="3307750"/>
            <a:ext cx="2695200" cy="13863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3196070" y="3307750"/>
            <a:ext cx="2695200" cy="13863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6210568" y="3307750"/>
            <a:ext cx="2695200" cy="13863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5"/>
          <p:cNvSpPr txBox="1"/>
          <p:nvPr>
            <p:ph idx="1" type="body"/>
          </p:nvPr>
        </p:nvSpPr>
        <p:spPr>
          <a:xfrm>
            <a:off x="400025" y="3814750"/>
            <a:ext cx="23907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rm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30" name="Google Shape;130;p15"/>
          <p:cNvSpPr txBox="1"/>
          <p:nvPr>
            <p:ph idx="2" type="body"/>
          </p:nvPr>
        </p:nvSpPr>
        <p:spPr>
          <a:xfrm>
            <a:off x="3352005" y="3814750"/>
            <a:ext cx="23907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rm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31" name="Google Shape;131;p15"/>
          <p:cNvSpPr txBox="1"/>
          <p:nvPr>
            <p:ph idx="3" type="body"/>
          </p:nvPr>
        </p:nvSpPr>
        <p:spPr>
          <a:xfrm>
            <a:off x="6362813" y="3814750"/>
            <a:ext cx="23907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rm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32" name="Google Shape;132;p15"/>
          <p:cNvSpPr txBox="1"/>
          <p:nvPr>
            <p:ph idx="4" type="subTitle"/>
          </p:nvPr>
        </p:nvSpPr>
        <p:spPr>
          <a:xfrm>
            <a:off x="400025" y="3459050"/>
            <a:ext cx="23907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33" name="Google Shape;133;p15"/>
          <p:cNvSpPr txBox="1"/>
          <p:nvPr>
            <p:ph idx="5" type="subTitle"/>
          </p:nvPr>
        </p:nvSpPr>
        <p:spPr>
          <a:xfrm>
            <a:off x="3352000" y="3459050"/>
            <a:ext cx="23907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34" name="Google Shape;134;p15"/>
          <p:cNvSpPr txBox="1"/>
          <p:nvPr>
            <p:ph idx="6" type="subTitle"/>
          </p:nvPr>
        </p:nvSpPr>
        <p:spPr>
          <a:xfrm>
            <a:off x="6362825" y="3459050"/>
            <a:ext cx="23907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35" name="Google Shape;135;p15"/>
          <p:cNvSpPr txBox="1"/>
          <p:nvPr>
            <p:ph idx="7" type="body"/>
          </p:nvPr>
        </p:nvSpPr>
        <p:spPr>
          <a:xfrm>
            <a:off x="139450" y="439292"/>
            <a:ext cx="86511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18287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6" name="Google Shape;136;p15"/>
          <p:cNvSpPr txBox="1"/>
          <p:nvPr>
            <p:ph type="title"/>
          </p:nvPr>
        </p:nvSpPr>
        <p:spPr>
          <a:xfrm>
            <a:off x="139450" y="111775"/>
            <a:ext cx="88158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er Slide">
  <p:cSld name="BIG_NUMBER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6" title="HP_logo_630x630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12501" y="2752255"/>
            <a:ext cx="781964" cy="781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/>
          <p:cNvPicPr preferRelativeResize="0"/>
          <p:nvPr/>
        </p:nvPicPr>
        <p:blipFill rotWithShape="1">
          <a:blip r:embed="rId3">
            <a:alphaModFix/>
          </a:blip>
          <a:srcRect b="23261" l="0" r="0" t="23389"/>
          <a:stretch/>
        </p:blipFill>
        <p:spPr>
          <a:xfrm>
            <a:off x="535229" y="1771904"/>
            <a:ext cx="909395" cy="48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3912" y="2873665"/>
            <a:ext cx="909393" cy="5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9975" y="1751232"/>
            <a:ext cx="909399" cy="44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26652" y="1094549"/>
            <a:ext cx="1192232" cy="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0345" y="993691"/>
            <a:ext cx="643440" cy="64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/>
          <p:cNvPicPr preferRelativeResize="0"/>
          <p:nvPr/>
        </p:nvPicPr>
        <p:blipFill rotWithShape="1">
          <a:blip r:embed="rId8">
            <a:alphaModFix/>
          </a:blip>
          <a:srcRect b="15917" l="0" r="0" t="0"/>
          <a:stretch/>
        </p:blipFill>
        <p:spPr>
          <a:xfrm>
            <a:off x="2251852" y="3436902"/>
            <a:ext cx="960975" cy="807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81875" y="2451282"/>
            <a:ext cx="1216246" cy="28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60814" y="3608831"/>
            <a:ext cx="1073274" cy="377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11">
            <a:alphaModFix/>
          </a:blip>
          <a:srcRect b="0" l="10595" r="0" t="0"/>
          <a:stretch/>
        </p:blipFill>
        <p:spPr>
          <a:xfrm>
            <a:off x="477651" y="2848229"/>
            <a:ext cx="859151" cy="59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/>
          <p:cNvPicPr preferRelativeResize="0"/>
          <p:nvPr/>
        </p:nvPicPr>
        <p:blipFill rotWithShape="1">
          <a:blip r:embed="rId12">
            <a:alphaModFix/>
          </a:blip>
          <a:srcRect b="19595" l="0" r="0" t="15263"/>
          <a:stretch/>
        </p:blipFill>
        <p:spPr>
          <a:xfrm>
            <a:off x="6857026" y="1023835"/>
            <a:ext cx="1814096" cy="54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816030" y="856175"/>
            <a:ext cx="1496087" cy="828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651950" y="2267562"/>
            <a:ext cx="844698" cy="64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77648" y="4034554"/>
            <a:ext cx="1134856" cy="593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30627" y="1808940"/>
            <a:ext cx="909400" cy="33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496642" y="4180006"/>
            <a:ext cx="1606579" cy="41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 rotWithShape="1">
          <a:blip r:embed="rId18">
            <a:alphaModFix/>
          </a:blip>
          <a:srcRect b="22271" l="8108" r="8217" t="20254"/>
          <a:stretch/>
        </p:blipFill>
        <p:spPr>
          <a:xfrm>
            <a:off x="7344545" y="2288287"/>
            <a:ext cx="1367755" cy="52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/>
          <p:cNvPicPr preferRelativeResize="0"/>
          <p:nvPr/>
        </p:nvPicPr>
        <p:blipFill rotWithShape="1">
          <a:blip r:embed="rId19">
            <a:alphaModFix/>
          </a:blip>
          <a:srcRect b="31623" l="5845" r="10298" t="31025"/>
          <a:stretch/>
        </p:blipFill>
        <p:spPr>
          <a:xfrm>
            <a:off x="4696474" y="2369674"/>
            <a:ext cx="960975" cy="389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825958" y="1793898"/>
            <a:ext cx="1536537" cy="364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 rotWithShape="1">
          <a:blip r:embed="rId21">
            <a:alphaModFix/>
          </a:blip>
          <a:srcRect b="29892" l="11264" r="12522" t="34544"/>
          <a:stretch/>
        </p:blipFill>
        <p:spPr>
          <a:xfrm>
            <a:off x="6651596" y="3738317"/>
            <a:ext cx="1948093" cy="394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 rotWithShape="1">
          <a:blip r:embed="rId22">
            <a:alphaModFix/>
          </a:blip>
          <a:srcRect b="0" l="25242" r="21199" t="0"/>
          <a:stretch/>
        </p:blipFill>
        <p:spPr>
          <a:xfrm>
            <a:off x="3651950" y="4133007"/>
            <a:ext cx="461957" cy="480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182780" y="2884286"/>
            <a:ext cx="396973" cy="689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6"/>
          <p:cNvPicPr preferRelativeResize="0"/>
          <p:nvPr/>
        </p:nvPicPr>
        <p:blipFill rotWithShape="1">
          <a:blip r:embed="rId24">
            <a:alphaModFix/>
          </a:blip>
          <a:srcRect b="0" l="5527" r="6321" t="0"/>
          <a:stretch/>
        </p:blipFill>
        <p:spPr>
          <a:xfrm>
            <a:off x="2590475" y="1006338"/>
            <a:ext cx="1216250" cy="62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6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410300" y="2267028"/>
            <a:ext cx="1751676" cy="49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342414" y="4257668"/>
            <a:ext cx="960955" cy="42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/>
          <p:cNvPicPr preferRelativeResize="0"/>
          <p:nvPr/>
        </p:nvPicPr>
        <p:blipFill rotWithShape="1">
          <a:blip r:embed="rId27">
            <a:alphaModFix/>
          </a:blip>
          <a:srcRect b="23726" l="15296" r="12071" t="28158"/>
          <a:stretch/>
        </p:blipFill>
        <p:spPr>
          <a:xfrm>
            <a:off x="7429784" y="4110981"/>
            <a:ext cx="1216250" cy="59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 title="sercomm logo.png"/>
          <p:cNvPicPr preferRelativeResize="0"/>
          <p:nvPr/>
        </p:nvPicPr>
        <p:blipFill rotWithShape="1">
          <a:blip r:embed="rId28">
            <a:alphaModFix/>
          </a:blip>
          <a:srcRect b="30814" l="0" r="0" t="25367"/>
          <a:stretch/>
        </p:blipFill>
        <p:spPr>
          <a:xfrm>
            <a:off x="5936597" y="1712900"/>
            <a:ext cx="1287447" cy="39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834362" y="4300428"/>
            <a:ext cx="1496088" cy="33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 title="Telus-removebg-preview.png"/>
          <p:cNvPicPr preferRelativeResize="0"/>
          <p:nvPr/>
        </p:nvPicPr>
        <p:blipFill rotWithShape="1">
          <a:blip r:embed="rId30">
            <a:alphaModFix/>
          </a:blip>
          <a:srcRect b="14378" l="0" r="0" t="16129"/>
          <a:stretch/>
        </p:blipFill>
        <p:spPr>
          <a:xfrm>
            <a:off x="3406768" y="3533582"/>
            <a:ext cx="1536536" cy="597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 title="AT_T-removebg-preview.png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5638492" y="1067786"/>
            <a:ext cx="1046791" cy="430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5606642" y="2984768"/>
            <a:ext cx="701403" cy="43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 title="doc_logo_ALLE-H_000.png"/>
          <p:cNvPicPr preferRelativeResize="0"/>
          <p:nvPr/>
        </p:nvPicPr>
        <p:blipFill rotWithShape="1">
          <a:blip r:embed="rId33">
            <a:alphaModFix/>
          </a:blip>
          <a:srcRect b="-50604" l="-5599" r="-4400" t="-50604"/>
          <a:stretch/>
        </p:blipFill>
        <p:spPr>
          <a:xfrm>
            <a:off x="567714" y="3525435"/>
            <a:ext cx="1606587" cy="544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 rotWithShape="1">
          <a:blip r:embed="rId34">
            <a:alphaModFix/>
          </a:blip>
          <a:srcRect b="29696" l="10982" r="12219" t="22898"/>
          <a:stretch/>
        </p:blipFill>
        <p:spPr>
          <a:xfrm>
            <a:off x="5777951" y="2355649"/>
            <a:ext cx="1446092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 title="Nile_Logo.jpg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4406206" y="3022025"/>
            <a:ext cx="789853" cy="413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6" title="AIDA_logo.svg.png"/>
          <p:cNvPicPr preferRelativeResize="0"/>
          <p:nvPr/>
        </p:nvPicPr>
        <p:blipFill rotWithShape="1">
          <a:blip r:embed="rId36">
            <a:alphaModFix/>
          </a:blip>
          <a:srcRect b="8853" l="0" r="0" t="11751"/>
          <a:stretch/>
        </p:blipFill>
        <p:spPr>
          <a:xfrm>
            <a:off x="6459730" y="2823242"/>
            <a:ext cx="1134855" cy="82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6" title="Airtel-logo.png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7501273" y="1608591"/>
            <a:ext cx="1073280" cy="60373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6"/>
          <p:cNvSpPr txBox="1"/>
          <p:nvPr/>
        </p:nvSpPr>
        <p:spPr>
          <a:xfrm>
            <a:off x="157851" y="358840"/>
            <a:ext cx="5127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Global Customer Base</a:t>
            </a:r>
            <a:endParaRPr b="1" sz="2000">
              <a:solidFill>
                <a:srgbClr val="093053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lank" type="blank">
  <p:cSld name="BLANK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rter divide">
  <p:cSld name="BLANK_2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/>
          <p:nvPr/>
        </p:nvSpPr>
        <p:spPr>
          <a:xfrm>
            <a:off x="200525" y="863600"/>
            <a:ext cx="4285200" cy="17694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8"/>
          <p:cNvSpPr txBox="1"/>
          <p:nvPr>
            <p:ph idx="1" type="body"/>
          </p:nvPr>
        </p:nvSpPr>
        <p:spPr>
          <a:xfrm>
            <a:off x="341109" y="1316675"/>
            <a:ext cx="3962100" cy="11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45700" spcFirstLastPara="1" rIns="91425" wrap="square" tIns="45700">
            <a:norm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79" name="Google Shape;179;p18"/>
          <p:cNvSpPr txBox="1"/>
          <p:nvPr>
            <p:ph idx="2" type="subTitle"/>
          </p:nvPr>
        </p:nvSpPr>
        <p:spPr>
          <a:xfrm>
            <a:off x="341109" y="960985"/>
            <a:ext cx="39102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0" name="Google Shape;180;p18"/>
          <p:cNvSpPr/>
          <p:nvPr/>
        </p:nvSpPr>
        <p:spPr>
          <a:xfrm>
            <a:off x="4663223" y="863600"/>
            <a:ext cx="4285200" cy="17694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8"/>
          <p:cNvSpPr txBox="1"/>
          <p:nvPr>
            <p:ph idx="3" type="body"/>
          </p:nvPr>
        </p:nvSpPr>
        <p:spPr>
          <a:xfrm>
            <a:off x="4803806" y="1316675"/>
            <a:ext cx="3962100" cy="11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45700" spcFirstLastPara="1" rIns="91425" wrap="square" tIns="45700">
            <a:norm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2" name="Google Shape;182;p18"/>
          <p:cNvSpPr txBox="1"/>
          <p:nvPr>
            <p:ph idx="4" type="subTitle"/>
          </p:nvPr>
        </p:nvSpPr>
        <p:spPr>
          <a:xfrm>
            <a:off x="4803806" y="960985"/>
            <a:ext cx="39102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3" name="Google Shape;183;p18"/>
          <p:cNvSpPr/>
          <p:nvPr/>
        </p:nvSpPr>
        <p:spPr>
          <a:xfrm>
            <a:off x="198050" y="2791606"/>
            <a:ext cx="4285200" cy="17694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8"/>
          <p:cNvSpPr txBox="1"/>
          <p:nvPr>
            <p:ph idx="5" type="body"/>
          </p:nvPr>
        </p:nvSpPr>
        <p:spPr>
          <a:xfrm>
            <a:off x="338634" y="3244681"/>
            <a:ext cx="3962100" cy="11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45700" spcFirstLastPara="1" rIns="91425" wrap="square" tIns="45700">
            <a:norm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5" name="Google Shape;185;p18"/>
          <p:cNvSpPr txBox="1"/>
          <p:nvPr>
            <p:ph idx="6" type="subTitle"/>
          </p:nvPr>
        </p:nvSpPr>
        <p:spPr>
          <a:xfrm>
            <a:off x="338634" y="2888991"/>
            <a:ext cx="39102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6" name="Google Shape;186;p18"/>
          <p:cNvSpPr/>
          <p:nvPr/>
        </p:nvSpPr>
        <p:spPr>
          <a:xfrm>
            <a:off x="4660748" y="2791606"/>
            <a:ext cx="4285200" cy="1769400"/>
          </a:xfrm>
          <a:prstGeom prst="roundRect">
            <a:avLst>
              <a:gd fmla="val 8986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8"/>
          <p:cNvSpPr txBox="1"/>
          <p:nvPr>
            <p:ph idx="7" type="body"/>
          </p:nvPr>
        </p:nvSpPr>
        <p:spPr>
          <a:xfrm>
            <a:off x="4801331" y="3244681"/>
            <a:ext cx="3962100" cy="11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45700" spcFirstLastPara="1" rIns="91425" wrap="square" tIns="45700">
            <a:norm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●"/>
              <a:defRPr sz="1100">
                <a:solidFill>
                  <a:srgbClr val="424242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○"/>
              <a:defRPr sz="1100">
                <a:solidFill>
                  <a:srgbClr val="424242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Char char="■"/>
              <a:defRPr sz="11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8" name="Google Shape;188;p18"/>
          <p:cNvSpPr txBox="1"/>
          <p:nvPr>
            <p:ph idx="8" type="subTitle"/>
          </p:nvPr>
        </p:nvSpPr>
        <p:spPr>
          <a:xfrm>
            <a:off x="4801331" y="2888991"/>
            <a:ext cx="39102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300"/>
              <a:buNone/>
              <a:defRPr b="1" sz="1300">
                <a:solidFill>
                  <a:srgbClr val="42424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189" name="Google Shape;189;p18"/>
          <p:cNvSpPr txBox="1"/>
          <p:nvPr>
            <p:ph type="title"/>
          </p:nvPr>
        </p:nvSpPr>
        <p:spPr>
          <a:xfrm>
            <a:off x="158750" y="317500"/>
            <a:ext cx="8815800" cy="4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/>
          <p:nvPr/>
        </p:nvSpPr>
        <p:spPr>
          <a:xfrm>
            <a:off x="710350" y="2418400"/>
            <a:ext cx="569400" cy="616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0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6200" lIns="96200" spcFirstLastPara="1" rIns="96200" wrap="square" tIns="9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8">
              <a:solidFill>
                <a:srgbClr val="FFFFFF"/>
              </a:solidFill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283725" y="612825"/>
            <a:ext cx="8532000" cy="4119300"/>
          </a:xfrm>
          <a:prstGeom prst="roundRect">
            <a:avLst>
              <a:gd fmla="val 5521" name="adj"/>
            </a:avLst>
          </a:prstGeom>
          <a:solidFill>
            <a:srgbClr val="EDF0F1"/>
          </a:solidFill>
          <a:ln>
            <a:noFill/>
          </a:ln>
        </p:spPr>
        <p:txBody>
          <a:bodyPr anchorCtr="0" anchor="ctr" bIns="96200" lIns="96200" spcFirstLastPara="1" rIns="96200" wrap="square" tIns="9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698035" y="1456400"/>
            <a:ext cx="569400" cy="61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6200" lIns="96200" spcFirstLastPara="1" rIns="96200" wrap="square" tIns="9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8">
              <a:solidFill>
                <a:srgbClr val="FFFFFF"/>
              </a:solidFill>
            </a:endParaRPr>
          </a:p>
        </p:txBody>
      </p:sp>
      <p:pic>
        <p:nvPicPr>
          <p:cNvPr id="194" name="Google Shape;194;p19" title="20250529_135531.jpg"/>
          <p:cNvPicPr preferRelativeResize="0"/>
          <p:nvPr/>
        </p:nvPicPr>
        <p:blipFill rotWithShape="1">
          <a:blip r:embed="rId2">
            <a:alphaModFix/>
          </a:blip>
          <a:srcRect b="10023" l="6017" r="6017" t="21611"/>
          <a:stretch/>
        </p:blipFill>
        <p:spPr>
          <a:xfrm>
            <a:off x="5499825" y="1212710"/>
            <a:ext cx="3064200" cy="1530000"/>
          </a:xfrm>
          <a:prstGeom prst="round2SameRect">
            <a:avLst>
              <a:gd fmla="val 10165" name="adj1"/>
              <a:gd fmla="val 9953" name="adj2"/>
            </a:avLst>
          </a:prstGeom>
          <a:noFill/>
          <a:ln>
            <a:noFill/>
          </a:ln>
        </p:spPr>
      </p:pic>
      <p:pic>
        <p:nvPicPr>
          <p:cNvPr id="195" name="Google Shape;195;p19" title="20250529_135725.jpg"/>
          <p:cNvPicPr preferRelativeResize="0"/>
          <p:nvPr/>
        </p:nvPicPr>
        <p:blipFill rotWithShape="1">
          <a:blip r:embed="rId3">
            <a:alphaModFix/>
          </a:blip>
          <a:srcRect b="0" l="2506" r="11672" t="15276"/>
          <a:stretch/>
        </p:blipFill>
        <p:spPr>
          <a:xfrm>
            <a:off x="5499825" y="2814672"/>
            <a:ext cx="3064200" cy="1703100"/>
          </a:xfrm>
          <a:prstGeom prst="round2SameRect">
            <a:avLst>
              <a:gd fmla="val 9527" name="adj1"/>
              <a:gd fmla="val 15742" name="adj2"/>
            </a:avLst>
          </a:prstGeom>
          <a:noFill/>
          <a:ln>
            <a:noFill/>
          </a:ln>
        </p:spPr>
      </p:pic>
      <p:sp>
        <p:nvSpPr>
          <p:cNvPr id="196" name="Google Shape;196;p19"/>
          <p:cNvSpPr/>
          <p:nvPr/>
        </p:nvSpPr>
        <p:spPr>
          <a:xfrm>
            <a:off x="698035" y="2427400"/>
            <a:ext cx="569400" cy="61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6200" lIns="96200" spcFirstLastPara="1" rIns="96200" wrap="square" tIns="9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8">
              <a:solidFill>
                <a:srgbClr val="FFFFFF"/>
              </a:solidFill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698035" y="3398400"/>
            <a:ext cx="569400" cy="61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6200" lIns="96200" spcFirstLastPara="1" rIns="96200" wrap="square" tIns="96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8">
              <a:solidFill>
                <a:srgbClr val="FFFFFF"/>
              </a:solidFill>
            </a:endParaRPr>
          </a:p>
        </p:txBody>
      </p:sp>
      <p:sp>
        <p:nvSpPr>
          <p:cNvPr id="198" name="Google Shape;198;p19"/>
          <p:cNvSpPr txBox="1"/>
          <p:nvPr>
            <p:ph type="title"/>
          </p:nvPr>
        </p:nvSpPr>
        <p:spPr>
          <a:xfrm>
            <a:off x="139450" y="111775"/>
            <a:ext cx="88158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None/>
              <a:defRPr b="1" sz="2000">
                <a:solidFill>
                  <a:srgbClr val="09305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CUSTOM_4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"/>
          <p:cNvSpPr/>
          <p:nvPr/>
        </p:nvSpPr>
        <p:spPr>
          <a:xfrm>
            <a:off x="-9375" y="4581375"/>
            <a:ext cx="6155400" cy="618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4675" y="4687565"/>
            <a:ext cx="5986800" cy="511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0"/>
          <p:cNvSpPr txBox="1"/>
          <p:nvPr>
            <p:ph type="title"/>
          </p:nvPr>
        </p:nvSpPr>
        <p:spPr>
          <a:xfrm>
            <a:off x="311700" y="449829"/>
            <a:ext cx="85206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20"/>
          <p:cNvSpPr/>
          <p:nvPr/>
        </p:nvSpPr>
        <p:spPr>
          <a:xfrm flipH="1" rot="5400000">
            <a:off x="-39475" y="38750"/>
            <a:ext cx="5200400" cy="5121450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049" y="8"/>
            <a:ext cx="902951" cy="36046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0"/>
          <p:cNvSpPr/>
          <p:nvPr/>
        </p:nvSpPr>
        <p:spPr>
          <a:xfrm flipH="1" rot="-5400000">
            <a:off x="3922688" y="-7537"/>
            <a:ext cx="5214500" cy="5228125"/>
          </a:xfrm>
          <a:prstGeom prst="flowChartManualInput">
            <a:avLst/>
          </a:prstGeom>
          <a:solidFill>
            <a:srgbClr val="1B436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0"/>
          <p:cNvSpPr/>
          <p:nvPr/>
        </p:nvSpPr>
        <p:spPr>
          <a:xfrm>
            <a:off x="5048700" y="3433695"/>
            <a:ext cx="33579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0" lvl="0" marL="0" marR="1397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Alethea Communications Technologies</a:t>
            </a:r>
            <a:endParaRPr sz="1200">
              <a:solidFill>
                <a:srgbClr val="FFFFFF"/>
              </a:solidFill>
            </a:endParaRPr>
          </a:p>
          <a:p>
            <a:pPr indent="0" lvl="0" marL="0" marR="13970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info@aletheatech.com</a:t>
            </a:r>
            <a:endParaRPr sz="12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207" name="Google Shape;2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4050"/>
            <a:ext cx="1962025" cy="63123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/>
          <p:nvPr>
            <p:ph idx="2" type="pic"/>
          </p:nvPr>
        </p:nvSpPr>
        <p:spPr>
          <a:xfrm>
            <a:off x="327900" y="1392076"/>
            <a:ext cx="3600300" cy="2667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09" name="Google Shape;209;p20"/>
          <p:cNvSpPr txBox="1"/>
          <p:nvPr>
            <p:ph idx="3" type="title"/>
          </p:nvPr>
        </p:nvSpPr>
        <p:spPr>
          <a:xfrm>
            <a:off x="5218750" y="1345855"/>
            <a:ext cx="3719400" cy="12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Roboto"/>
              <a:buNone/>
              <a:defRPr sz="3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20"/>
          <p:cNvSpPr txBox="1"/>
          <p:nvPr>
            <p:ph idx="1" type="subTitle"/>
          </p:nvPr>
        </p:nvSpPr>
        <p:spPr>
          <a:xfrm>
            <a:off x="5117350" y="2604958"/>
            <a:ext cx="39222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itle Slide 1">
  <p:cSld name="TITLE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75" y="5381"/>
            <a:ext cx="9144000" cy="48720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>
            <a:off x="2683171" y="376"/>
            <a:ext cx="6460541" cy="4871958"/>
            <a:chOff x="2683200" y="-109475"/>
            <a:chExt cx="6712250" cy="5353800"/>
          </a:xfrm>
        </p:grpSpPr>
        <p:sp>
          <p:nvSpPr>
            <p:cNvPr id="27" name="Google Shape;27;p3"/>
            <p:cNvSpPr/>
            <p:nvPr/>
          </p:nvSpPr>
          <p:spPr>
            <a:xfrm rot="10800000">
              <a:off x="4994150" y="-109475"/>
              <a:ext cx="4401300" cy="5353800"/>
            </a:xfrm>
            <a:prstGeom prst="flowChartDelay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/>
            </a:p>
          </p:txBody>
        </p:sp>
        <p:sp>
          <p:nvSpPr>
            <p:cNvPr id="28" name="Google Shape;28;p3"/>
            <p:cNvSpPr/>
            <p:nvPr/>
          </p:nvSpPr>
          <p:spPr>
            <a:xfrm rot="10800000">
              <a:off x="2683200" y="-109475"/>
              <a:ext cx="4401300" cy="5353800"/>
            </a:xfrm>
            <a:prstGeom prst="flowChartDelay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/>
            </a:p>
          </p:txBody>
        </p:sp>
      </p:grpSp>
      <p:sp>
        <p:nvSpPr>
          <p:cNvPr id="29" name="Google Shape;29;p3"/>
          <p:cNvSpPr/>
          <p:nvPr/>
        </p:nvSpPr>
        <p:spPr>
          <a:xfrm>
            <a:off x="444025" y="389000"/>
            <a:ext cx="8328600" cy="4112100"/>
          </a:xfrm>
          <a:prstGeom prst="roundRect">
            <a:avLst>
              <a:gd fmla="val 7851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3"/>
          <p:cNvSpPr txBox="1"/>
          <p:nvPr>
            <p:ph type="title"/>
          </p:nvPr>
        </p:nvSpPr>
        <p:spPr>
          <a:xfrm>
            <a:off x="944875" y="1935220"/>
            <a:ext cx="31728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700"/>
              <a:buFont typeface="Roboto"/>
              <a:buNone/>
              <a:defRPr b="1" sz="2700">
                <a:solidFill>
                  <a:srgbClr val="013E5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" type="subTitle"/>
          </p:nvPr>
        </p:nvSpPr>
        <p:spPr>
          <a:xfrm>
            <a:off x="949725" y="3675445"/>
            <a:ext cx="31680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7FBC"/>
              </a:buClr>
              <a:buSzPts val="1400"/>
              <a:buNone/>
              <a:defRPr>
                <a:solidFill>
                  <a:srgbClr val="017F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"/>
          <p:cNvSpPr/>
          <p:nvPr>
            <p:ph idx="2" type="pic"/>
          </p:nvPr>
        </p:nvSpPr>
        <p:spPr>
          <a:xfrm>
            <a:off x="4635025" y="807200"/>
            <a:ext cx="3968700" cy="3275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nd text sbs">
  <p:cSld name="TITLE_AND_BODY_1_1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3" name="Google Shape;213;p21"/>
          <p:cNvSpPr txBox="1"/>
          <p:nvPr>
            <p:ph idx="1" type="body"/>
          </p:nvPr>
        </p:nvSpPr>
        <p:spPr>
          <a:xfrm>
            <a:off x="121625" y="515600"/>
            <a:ext cx="8899500" cy="44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4" name="Google Shape;214;p21"/>
          <p:cNvSpPr txBox="1"/>
          <p:nvPr>
            <p:ph idx="12" type="sldNum"/>
          </p:nvPr>
        </p:nvSpPr>
        <p:spPr>
          <a:xfrm>
            <a:off x="8099575" y="4912825"/>
            <a:ext cx="548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x2 grid">
  <p:cSld name="TITLE_AND_TWO_COLUMNS_2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"/>
          <p:cNvSpPr txBox="1"/>
          <p:nvPr>
            <p:ph type="title"/>
          </p:nvPr>
        </p:nvSpPr>
        <p:spPr>
          <a:xfrm>
            <a:off x="121625" y="122000"/>
            <a:ext cx="8899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7" name="Google Shape;217;p22"/>
          <p:cNvSpPr txBox="1"/>
          <p:nvPr>
            <p:ph idx="1" type="body"/>
          </p:nvPr>
        </p:nvSpPr>
        <p:spPr>
          <a:xfrm>
            <a:off x="121625" y="515600"/>
            <a:ext cx="41901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8" name="Google Shape;218;p22"/>
          <p:cNvSpPr txBox="1"/>
          <p:nvPr>
            <p:ph idx="2" type="body"/>
          </p:nvPr>
        </p:nvSpPr>
        <p:spPr>
          <a:xfrm>
            <a:off x="4311725" y="515600"/>
            <a:ext cx="47094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9" name="Google Shape;219;p22"/>
          <p:cNvSpPr txBox="1"/>
          <p:nvPr>
            <p:ph idx="12" type="sldNum"/>
          </p:nvPr>
        </p:nvSpPr>
        <p:spPr>
          <a:xfrm>
            <a:off x="8099575" y="4912825"/>
            <a:ext cx="548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0" name="Google Shape;220;p22"/>
          <p:cNvSpPr txBox="1"/>
          <p:nvPr>
            <p:ph idx="3" type="body"/>
          </p:nvPr>
        </p:nvSpPr>
        <p:spPr>
          <a:xfrm>
            <a:off x="121625" y="2710100"/>
            <a:ext cx="41901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1" name="Google Shape;221;p22"/>
          <p:cNvSpPr txBox="1"/>
          <p:nvPr>
            <p:ph idx="4" type="body"/>
          </p:nvPr>
        </p:nvSpPr>
        <p:spPr>
          <a:xfrm>
            <a:off x="4311725" y="2710100"/>
            <a:ext cx="47094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x1 grid">
  <p:cSld name="TITLE_AND_TWO_COLUMNS_2_1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/>
          <p:nvPr/>
        </p:nvSpPr>
        <p:spPr>
          <a:xfrm>
            <a:off x="157125" y="913225"/>
            <a:ext cx="4288200" cy="3318900"/>
          </a:xfrm>
          <a:prstGeom prst="roundRect">
            <a:avLst>
              <a:gd fmla="val 4142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3"/>
          <p:cNvSpPr txBox="1"/>
          <p:nvPr>
            <p:ph type="title"/>
          </p:nvPr>
        </p:nvSpPr>
        <p:spPr>
          <a:xfrm>
            <a:off x="121625" y="122000"/>
            <a:ext cx="8899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3053"/>
              </a:buClr>
              <a:buSzPts val="2000"/>
              <a:buChar char="●"/>
              <a:defRPr b="1" sz="2000">
                <a:solidFill>
                  <a:srgbClr val="0930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5" name="Google Shape;225;p23"/>
          <p:cNvSpPr txBox="1"/>
          <p:nvPr>
            <p:ph idx="1" type="body"/>
          </p:nvPr>
        </p:nvSpPr>
        <p:spPr>
          <a:xfrm>
            <a:off x="353500" y="1831425"/>
            <a:ext cx="38886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●"/>
              <a:defRPr sz="1400">
                <a:solidFill>
                  <a:srgbClr val="42424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○"/>
              <a:defRPr sz="1200">
                <a:solidFill>
                  <a:srgbClr val="42424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■"/>
              <a:defRPr sz="1200">
                <a:solidFill>
                  <a:srgbClr val="42424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●"/>
              <a:defRPr sz="1200">
                <a:solidFill>
                  <a:srgbClr val="42424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○"/>
              <a:defRPr sz="1200">
                <a:solidFill>
                  <a:srgbClr val="42424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■"/>
              <a:defRPr sz="1200">
                <a:solidFill>
                  <a:srgbClr val="42424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●"/>
              <a:defRPr sz="1200">
                <a:solidFill>
                  <a:srgbClr val="42424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○"/>
              <a:defRPr sz="1200">
                <a:solidFill>
                  <a:srgbClr val="42424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■"/>
              <a:defRPr sz="12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226" name="Google Shape;226;p23"/>
          <p:cNvSpPr/>
          <p:nvPr/>
        </p:nvSpPr>
        <p:spPr>
          <a:xfrm>
            <a:off x="255300" y="1070325"/>
            <a:ext cx="4065300" cy="4713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3"/>
          <p:cNvSpPr txBox="1"/>
          <p:nvPr>
            <p:ph idx="12" type="sldNum"/>
          </p:nvPr>
        </p:nvSpPr>
        <p:spPr>
          <a:xfrm>
            <a:off x="8099575" y="4912825"/>
            <a:ext cx="548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8" name="Google Shape;228;p23"/>
          <p:cNvSpPr txBox="1"/>
          <p:nvPr>
            <p:ph idx="2" type="subTitle"/>
          </p:nvPr>
        </p:nvSpPr>
        <p:spPr>
          <a:xfrm>
            <a:off x="333875" y="1089975"/>
            <a:ext cx="39378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600"/>
              <a:buNone/>
              <a:defRPr b="1" sz="1600">
                <a:solidFill>
                  <a:srgbClr val="22222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23"/>
          <p:cNvSpPr/>
          <p:nvPr/>
        </p:nvSpPr>
        <p:spPr>
          <a:xfrm>
            <a:off x="4689075" y="913225"/>
            <a:ext cx="4288200" cy="3318900"/>
          </a:xfrm>
          <a:prstGeom prst="roundRect">
            <a:avLst>
              <a:gd fmla="val 4142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3"/>
          <p:cNvSpPr txBox="1"/>
          <p:nvPr>
            <p:ph idx="3" type="body"/>
          </p:nvPr>
        </p:nvSpPr>
        <p:spPr>
          <a:xfrm>
            <a:off x="4885450" y="1831425"/>
            <a:ext cx="38886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Char char="●"/>
              <a:defRPr sz="1400">
                <a:solidFill>
                  <a:srgbClr val="424242"/>
                </a:solidFill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○"/>
              <a:defRPr sz="1200">
                <a:solidFill>
                  <a:srgbClr val="424242"/>
                </a:solidFill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■"/>
              <a:defRPr sz="1200">
                <a:solidFill>
                  <a:srgbClr val="424242"/>
                </a:solidFill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●"/>
              <a:defRPr sz="1200">
                <a:solidFill>
                  <a:srgbClr val="424242"/>
                </a:solidFill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○"/>
              <a:defRPr sz="1200">
                <a:solidFill>
                  <a:srgbClr val="424242"/>
                </a:solidFill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■"/>
              <a:defRPr sz="1200">
                <a:solidFill>
                  <a:srgbClr val="424242"/>
                </a:solidFill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●"/>
              <a:defRPr sz="1200">
                <a:solidFill>
                  <a:srgbClr val="424242"/>
                </a:solidFill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○"/>
              <a:defRPr sz="1200">
                <a:solidFill>
                  <a:srgbClr val="424242"/>
                </a:solidFill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Char char="■"/>
              <a:defRPr sz="1200">
                <a:solidFill>
                  <a:srgbClr val="424242"/>
                </a:solidFill>
              </a:defRPr>
            </a:lvl9pPr>
          </a:lstStyle>
          <a:p/>
        </p:txBody>
      </p:sp>
      <p:sp>
        <p:nvSpPr>
          <p:cNvPr id="231" name="Google Shape;231;p23"/>
          <p:cNvSpPr/>
          <p:nvPr/>
        </p:nvSpPr>
        <p:spPr>
          <a:xfrm>
            <a:off x="4787250" y="1070325"/>
            <a:ext cx="4065300" cy="4713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3"/>
          <p:cNvSpPr txBox="1"/>
          <p:nvPr>
            <p:ph idx="4" type="subTitle"/>
          </p:nvPr>
        </p:nvSpPr>
        <p:spPr>
          <a:xfrm>
            <a:off x="4865825" y="1089975"/>
            <a:ext cx="39378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600"/>
              <a:buNone/>
              <a:defRPr b="1" sz="1600">
                <a:solidFill>
                  <a:srgbClr val="2222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4"/>
          <p:cNvSpPr txBox="1"/>
          <p:nvPr>
            <p:ph type="title"/>
          </p:nvPr>
        </p:nvSpPr>
        <p:spPr>
          <a:xfrm>
            <a:off x="121625" y="122000"/>
            <a:ext cx="8899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5" name="Google Shape;235;p24"/>
          <p:cNvSpPr txBox="1"/>
          <p:nvPr>
            <p:ph idx="1" type="body"/>
          </p:nvPr>
        </p:nvSpPr>
        <p:spPr>
          <a:xfrm>
            <a:off x="121625" y="515600"/>
            <a:ext cx="8899500" cy="44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6" name="Google Shape;236;p24"/>
          <p:cNvSpPr txBox="1"/>
          <p:nvPr>
            <p:ph idx="12" type="sldNum"/>
          </p:nvPr>
        </p:nvSpPr>
        <p:spPr>
          <a:xfrm>
            <a:off x="8099575" y="4912825"/>
            <a:ext cx="548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and Awards Slide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/>
          <p:nvPr/>
        </p:nvSpPr>
        <p:spPr>
          <a:xfrm>
            <a:off x="75" y="0"/>
            <a:ext cx="9144000" cy="49194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 rot="10800000">
            <a:off x="4881450" y="-7500"/>
            <a:ext cx="4275000" cy="4919400"/>
          </a:xfrm>
          <a:prstGeom prst="flowChartDelay">
            <a:avLst/>
          </a:prstGeom>
          <a:solidFill>
            <a:schemeClr val="lt1"/>
          </a:solidFill>
          <a:ln>
            <a:noFill/>
          </a:ln>
          <a:effectLst>
            <a:outerShdw blurRad="328613" rotWithShape="0" algn="bl" dir="10800000" dist="123825">
              <a:srgbClr val="000000">
                <a:alpha val="3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 txBox="1"/>
          <p:nvPr/>
        </p:nvSpPr>
        <p:spPr>
          <a:xfrm>
            <a:off x="0" y="843200"/>
            <a:ext cx="4764000" cy="4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b="1" lang="en" sz="1500">
                <a:solidFill>
                  <a:schemeClr val="lt1"/>
                </a:solidFill>
              </a:rPr>
              <a:t>Founded in 2010</a:t>
            </a:r>
            <a:endParaRPr b="1" sz="1500"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Dedicated to perfecting broadband technologies worldwide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Headquarters Bangalore, India; office in San Diego, USA</a:t>
            </a:r>
            <a:endParaRPr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b="1" lang="en" sz="1500">
                <a:solidFill>
                  <a:schemeClr val="lt1"/>
                </a:solidFill>
              </a:rPr>
              <a:t>Mission</a:t>
            </a:r>
            <a:endParaRPr b="1" sz="1500"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Deliver cutting-edge solutions that simplify complex testing processes and ensure the flawless experience of broadband products and services.</a:t>
            </a:r>
            <a:endParaRPr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b="1" lang="en" sz="1500">
                <a:solidFill>
                  <a:schemeClr val="lt1"/>
                </a:solidFill>
              </a:rPr>
              <a:t>Award-winning</a:t>
            </a:r>
            <a:r>
              <a:rPr lang="en" sz="1500">
                <a:solidFill>
                  <a:schemeClr val="lt1"/>
                </a:solidFill>
              </a:rPr>
              <a:t>                          </a:t>
            </a:r>
            <a:r>
              <a:rPr b="1" lang="en" sz="1500">
                <a:solidFill>
                  <a:schemeClr val="lt1"/>
                </a:solidFill>
              </a:rPr>
              <a:t>Product </a:t>
            </a:r>
            <a:r>
              <a:rPr b="1" lang="en" sz="1500">
                <a:solidFill>
                  <a:schemeClr val="lt1"/>
                </a:solidFill>
              </a:rPr>
              <a:t>Series</a:t>
            </a:r>
            <a:endParaRPr b="1" sz="1500"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Universal Wi-Fi Test Solution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Market leader for WiFi-7 testing capabilities</a:t>
            </a:r>
            <a:endParaRPr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7" name="Google Shape;3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650" y="3893325"/>
            <a:ext cx="1296400" cy="2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"/>
          <p:cNvPicPr preferRelativeResize="0"/>
          <p:nvPr/>
        </p:nvPicPr>
        <p:blipFill rotWithShape="1">
          <a:blip r:embed="rId3">
            <a:alphaModFix/>
          </a:blip>
          <a:srcRect b="35091" l="6450" r="67803" t="38810"/>
          <a:stretch/>
        </p:blipFill>
        <p:spPr>
          <a:xfrm>
            <a:off x="7489370" y="1142940"/>
            <a:ext cx="1389600" cy="1417800"/>
          </a:xfrm>
          <a:prstGeom prst="rect">
            <a:avLst/>
          </a:prstGeom>
          <a:noFill/>
          <a:ln cap="flat" cmpd="sng" w="89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9" name="Google Shape;39;p4"/>
          <p:cNvPicPr preferRelativeResize="0"/>
          <p:nvPr/>
        </p:nvPicPr>
        <p:blipFill rotWithShape="1">
          <a:blip r:embed="rId3">
            <a:alphaModFix/>
          </a:blip>
          <a:srcRect b="34021" l="34065" r="38550" t="38109"/>
          <a:stretch/>
        </p:blipFill>
        <p:spPr>
          <a:xfrm>
            <a:off x="6118125" y="1735417"/>
            <a:ext cx="1389600" cy="1417800"/>
          </a:xfrm>
          <a:prstGeom prst="rect">
            <a:avLst/>
          </a:prstGeom>
          <a:noFill/>
          <a:ln cap="flat" cmpd="sng" w="89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" name="Google Shape;40;p4"/>
          <p:cNvPicPr preferRelativeResize="0"/>
          <p:nvPr/>
        </p:nvPicPr>
        <p:blipFill rotWithShape="1">
          <a:blip r:embed="rId3">
            <a:alphaModFix/>
          </a:blip>
          <a:srcRect b="61191" l="6450" r="67803" t="12285"/>
          <a:stretch/>
        </p:blipFill>
        <p:spPr>
          <a:xfrm>
            <a:off x="6118125" y="351924"/>
            <a:ext cx="1389600" cy="1440600"/>
          </a:xfrm>
          <a:prstGeom prst="rect">
            <a:avLst/>
          </a:prstGeom>
          <a:noFill/>
          <a:ln cap="flat" cmpd="sng" w="89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1" name="Google Shape;41;p4"/>
          <p:cNvPicPr preferRelativeResize="0"/>
          <p:nvPr/>
        </p:nvPicPr>
        <p:blipFill rotWithShape="1">
          <a:blip r:embed="rId4">
            <a:alphaModFix/>
          </a:blip>
          <a:srcRect b="0" l="-130" r="130" t="0"/>
          <a:stretch/>
        </p:blipFill>
        <p:spPr>
          <a:xfrm>
            <a:off x="7507578" y="2702022"/>
            <a:ext cx="1353000" cy="1138200"/>
          </a:xfrm>
          <a:prstGeom prst="rect">
            <a:avLst/>
          </a:prstGeom>
          <a:noFill/>
          <a:ln cap="flat" cmpd="sng" w="89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2" name="Google Shape;42;p4" title="blog image sizes (780 x 500 px)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5840" y="3184794"/>
            <a:ext cx="1074026" cy="1492381"/>
          </a:xfrm>
          <a:prstGeom prst="rect">
            <a:avLst/>
          </a:prstGeom>
          <a:noFill/>
          <a:ln cap="flat" cmpd="sng" w="89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" name="Google Shape;43;p4"/>
          <p:cNvSpPr txBox="1"/>
          <p:nvPr/>
        </p:nvSpPr>
        <p:spPr>
          <a:xfrm>
            <a:off x="159973" y="307838"/>
            <a:ext cx="744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Alethea Communications Technologies</a:t>
            </a:r>
            <a:endParaRPr b="1"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 Slide" type="tx">
  <p:cSld name="TITLE_AND_BOD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>
            <a:off x="74396" y="86809"/>
            <a:ext cx="8997300" cy="4769400"/>
          </a:xfrm>
          <a:prstGeom prst="roundRect">
            <a:avLst>
              <a:gd fmla="val 1532" name="adj"/>
            </a:avLst>
          </a:prstGeom>
          <a:noFill/>
          <a:ln>
            <a:noFill/>
          </a:ln>
          <a:effectLst>
            <a:outerShdw blurRad="500063" rotWithShape="0" algn="bl" dir="2880000" dist="123825">
              <a:srgbClr val="021729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5"/>
          <p:cNvSpPr txBox="1"/>
          <p:nvPr>
            <p:ph idx="1" type="subTitle"/>
          </p:nvPr>
        </p:nvSpPr>
        <p:spPr>
          <a:xfrm>
            <a:off x="4843201" y="2747300"/>
            <a:ext cx="3785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500"/>
              <a:buNone/>
              <a:defRPr sz="2500">
                <a:solidFill>
                  <a:srgbClr val="013E5B"/>
                </a:solidFill>
              </a:defRPr>
            </a:lvl9pPr>
          </a:lstStyle>
          <a:p/>
        </p:txBody>
      </p:sp>
      <p:pic>
        <p:nvPicPr>
          <p:cNvPr id="47" name="Google Shape;47;p5" title="unnamed (1).jpg"/>
          <p:cNvPicPr preferRelativeResize="0"/>
          <p:nvPr/>
        </p:nvPicPr>
        <p:blipFill rotWithShape="1">
          <a:blip r:embed="rId2">
            <a:alphaModFix/>
          </a:blip>
          <a:srcRect b="15098" l="0" r="0" t="15098"/>
          <a:stretch/>
        </p:blipFill>
        <p:spPr>
          <a:xfrm>
            <a:off x="421700" y="1239150"/>
            <a:ext cx="3543900" cy="26652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157163" rotWithShape="0" algn="bl" dir="4440000" dist="200025">
              <a:srgbClr val="000000">
                <a:alpha val="8000"/>
              </a:srgbClr>
            </a:outerShdw>
          </a:effectLst>
        </p:spPr>
      </p:pic>
      <p:sp>
        <p:nvSpPr>
          <p:cNvPr id="48" name="Google Shape;48;p5"/>
          <p:cNvSpPr txBox="1"/>
          <p:nvPr>
            <p:ph type="title"/>
          </p:nvPr>
        </p:nvSpPr>
        <p:spPr>
          <a:xfrm>
            <a:off x="4843200" y="1692875"/>
            <a:ext cx="37854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3E5B"/>
              </a:buClr>
              <a:buSzPts val="2800"/>
              <a:buNone/>
              <a:defRPr b="1" sz="2800">
                <a:solidFill>
                  <a:srgbClr val="013E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Blank">
  <p:cSld name="TITLE_AND_BODY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/>
          <p:nvPr/>
        </p:nvSpPr>
        <p:spPr>
          <a:xfrm>
            <a:off x="9506" y="-9431"/>
            <a:ext cx="9144000" cy="49182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Slide 2 (dark theme)" type="twoColTx">
  <p:cSld name="TITLE_AND_TWO_COLUMN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9500" y="-9425"/>
            <a:ext cx="9144000" cy="49182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7"/>
          <p:cNvSpPr txBox="1"/>
          <p:nvPr>
            <p:ph idx="1" type="subTitle"/>
          </p:nvPr>
        </p:nvSpPr>
        <p:spPr>
          <a:xfrm>
            <a:off x="569375" y="879525"/>
            <a:ext cx="3685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type="title"/>
          </p:nvPr>
        </p:nvSpPr>
        <p:spPr>
          <a:xfrm>
            <a:off x="159764" y="308400"/>
            <a:ext cx="61233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ibutors Slide">
  <p:cSld name="TITLE_AND_TWO_COLUMNS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/>
          <p:nvPr/>
        </p:nvSpPr>
        <p:spPr>
          <a:xfrm>
            <a:off x="75" y="0"/>
            <a:ext cx="9144000" cy="49740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8"/>
          <p:cNvSpPr txBox="1"/>
          <p:nvPr/>
        </p:nvSpPr>
        <p:spPr>
          <a:xfrm>
            <a:off x="105250" y="924075"/>
            <a:ext cx="4467900" cy="335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b="1" lang="en" u="sng">
                <a:solidFill>
                  <a:schemeClr val="lt1"/>
                </a:solidFill>
              </a:rPr>
              <a:t>Industry Forum Contributors </a:t>
            </a:r>
            <a:endParaRPr sz="1300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Wireless Broadband Alliance </a:t>
            </a:r>
            <a:endParaRPr sz="1300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Broadband Forum</a:t>
            </a:r>
            <a:endParaRPr sz="1300" u="sng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</a:rPr>
              <a:t> </a:t>
            </a:r>
            <a:endParaRPr u="sng"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b="1" lang="en" u="sng">
                <a:solidFill>
                  <a:schemeClr val="lt1"/>
                </a:solidFill>
              </a:rPr>
              <a:t>Driving Innovation</a:t>
            </a:r>
            <a:endParaRPr b="1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First Wi-Fi 7 </a:t>
            </a:r>
            <a:r>
              <a:rPr lang="en" sz="1300" u="sng">
                <a:solidFill>
                  <a:schemeClr val="lt1"/>
                </a:solidFill>
              </a:rPr>
              <a:t>scale test solution</a:t>
            </a:r>
            <a:endParaRPr sz="1300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First WPA3 test solution</a:t>
            </a:r>
            <a:endParaRPr sz="1300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Wi-Fi Knowledge Summits</a:t>
            </a:r>
            <a:endParaRPr sz="1300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Wi-Fi 7 Webinar series </a:t>
            </a:r>
            <a:endParaRPr sz="1300" u="sng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b="1" lang="en" u="sng">
                <a:solidFill>
                  <a:schemeClr val="lt1"/>
                </a:solidFill>
              </a:rPr>
              <a:t>Technology Partnerships</a:t>
            </a:r>
            <a:endParaRPr b="1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Qualcomm</a:t>
            </a:r>
            <a:endParaRPr sz="1300" u="sng">
              <a:solidFill>
                <a:schemeClr val="lt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</a:pPr>
            <a:r>
              <a:rPr lang="en" sz="1300" u="sng">
                <a:solidFill>
                  <a:schemeClr val="lt1"/>
                </a:solidFill>
              </a:rPr>
              <a:t>Intel</a:t>
            </a:r>
            <a:endParaRPr sz="1300" u="sng">
              <a:solidFill>
                <a:schemeClr val="lt1"/>
              </a:solidFill>
            </a:endParaRPr>
          </a:p>
        </p:txBody>
      </p:sp>
      <p:sp>
        <p:nvSpPr>
          <p:cNvPr id="58" name="Google Shape;58;p8"/>
          <p:cNvSpPr txBox="1"/>
          <p:nvPr/>
        </p:nvSpPr>
        <p:spPr>
          <a:xfrm>
            <a:off x="152579" y="254588"/>
            <a:ext cx="82791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Well-Connected Within Global Broadband Technology Ecosystem</a:t>
            </a:r>
            <a:endParaRPr b="1" sz="2000">
              <a:solidFill>
                <a:schemeClr val="lt1"/>
              </a:solidFill>
            </a:endParaRPr>
          </a:p>
        </p:txBody>
      </p:sp>
      <p:sp>
        <p:nvSpPr>
          <p:cNvPr id="59" name="Google Shape;59;p8"/>
          <p:cNvSpPr/>
          <p:nvPr/>
        </p:nvSpPr>
        <p:spPr>
          <a:xfrm>
            <a:off x="6867700" y="1035325"/>
            <a:ext cx="1752300" cy="876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8"/>
          <p:cNvPicPr preferRelativeResize="0"/>
          <p:nvPr/>
        </p:nvPicPr>
        <p:blipFill rotWithShape="1">
          <a:blip r:embed="rId2">
            <a:alphaModFix/>
          </a:blip>
          <a:srcRect b="0" l="19931" r="18629" t="0"/>
          <a:stretch/>
        </p:blipFill>
        <p:spPr>
          <a:xfrm>
            <a:off x="4828008" y="1079301"/>
            <a:ext cx="1834200" cy="876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1" name="Google Shape;61;p8"/>
          <p:cNvPicPr preferRelativeResize="0"/>
          <p:nvPr/>
        </p:nvPicPr>
        <p:blipFill rotWithShape="1">
          <a:blip r:embed="rId3">
            <a:alphaModFix/>
          </a:blip>
          <a:srcRect b="-52375" l="-8329" r="-8329" t="-52375"/>
          <a:stretch/>
        </p:blipFill>
        <p:spPr>
          <a:xfrm>
            <a:off x="6885730" y="1135323"/>
            <a:ext cx="1713600" cy="661500"/>
          </a:xfrm>
          <a:prstGeom prst="roundRect">
            <a:avLst>
              <a:gd fmla="val 16772" name="adj"/>
            </a:avLst>
          </a:prstGeom>
          <a:noFill/>
          <a:ln>
            <a:noFill/>
          </a:ln>
        </p:spPr>
      </p:pic>
      <p:sp>
        <p:nvSpPr>
          <p:cNvPr id="62" name="Google Shape;62;p8"/>
          <p:cNvSpPr/>
          <p:nvPr/>
        </p:nvSpPr>
        <p:spPr>
          <a:xfrm>
            <a:off x="7287575" y="3847300"/>
            <a:ext cx="871200" cy="661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8"/>
          <p:cNvGrpSpPr/>
          <p:nvPr/>
        </p:nvGrpSpPr>
        <p:grpSpPr>
          <a:xfrm>
            <a:off x="5068988" y="3847292"/>
            <a:ext cx="1819858" cy="661484"/>
            <a:chOff x="5541825" y="2126050"/>
            <a:chExt cx="1682250" cy="607200"/>
          </a:xfrm>
        </p:grpSpPr>
        <p:pic>
          <p:nvPicPr>
            <p:cNvPr id="64" name="Google Shape;64;p8"/>
            <p:cNvPicPr preferRelativeResize="0"/>
            <p:nvPr/>
          </p:nvPicPr>
          <p:blipFill rotWithShape="1">
            <a:blip r:embed="rId4">
              <a:alphaModFix/>
            </a:blip>
            <a:srcRect b="0" l="7726" r="5754" t="0"/>
            <a:stretch/>
          </p:blipFill>
          <p:spPr>
            <a:xfrm>
              <a:off x="5541825" y="2126050"/>
              <a:ext cx="1622400" cy="607200"/>
            </a:xfrm>
            <a:prstGeom prst="roundRect">
              <a:avLst>
                <a:gd fmla="val 16772" name="adj"/>
              </a:avLst>
            </a:prstGeom>
            <a:noFill/>
            <a:ln>
              <a:noFill/>
            </a:ln>
          </p:spPr>
        </p:pic>
        <p:sp>
          <p:nvSpPr>
            <p:cNvPr id="65" name="Google Shape;65;p8"/>
            <p:cNvSpPr txBox="1"/>
            <p:nvPr/>
          </p:nvSpPr>
          <p:spPr>
            <a:xfrm>
              <a:off x="6775575" y="2460900"/>
              <a:ext cx="448500" cy="22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125" lIns="102125" spcFirstLastPara="1" rIns="102125" wrap="square" tIns="1021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5">
                  <a:solidFill>
                    <a:srgbClr val="073763"/>
                  </a:solidFill>
                </a:rPr>
                <a:t>ADC</a:t>
              </a:r>
              <a:endParaRPr b="1" sz="1005">
                <a:solidFill>
                  <a:srgbClr val="073763"/>
                </a:solidFill>
              </a:endParaRPr>
            </a:p>
          </p:txBody>
        </p:sp>
      </p:grpSp>
      <p:pic>
        <p:nvPicPr>
          <p:cNvPr id="66" name="Google Shape;66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625" y="4012737"/>
            <a:ext cx="644025" cy="26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8"/>
          <p:cNvPicPr preferRelativeResize="0"/>
          <p:nvPr/>
        </p:nvPicPr>
        <p:blipFill rotWithShape="1">
          <a:blip r:embed="rId6">
            <a:alphaModFix/>
          </a:blip>
          <a:srcRect b="0" l="16255" r="0" t="6420"/>
          <a:stretch/>
        </p:blipFill>
        <p:spPr>
          <a:xfrm>
            <a:off x="4585650" y="2176200"/>
            <a:ext cx="2062200" cy="1450200"/>
          </a:xfrm>
          <a:prstGeom prst="roundRect">
            <a:avLst>
              <a:gd fmla="val 13404" name="adj"/>
            </a:avLst>
          </a:prstGeom>
          <a:noFill/>
          <a:ln>
            <a:noFill/>
          </a:ln>
        </p:spPr>
      </p:pic>
      <p:pic>
        <p:nvPicPr>
          <p:cNvPr id="68" name="Google Shape;68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50315" y="2163213"/>
            <a:ext cx="2062200" cy="143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fographics Slide" type="titleOnly">
  <p:cSld name="TITLE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0" y="0"/>
            <a:ext cx="9144000" cy="49128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9"/>
          <p:cNvSpPr txBox="1"/>
          <p:nvPr>
            <p:ph type="title"/>
          </p:nvPr>
        </p:nvSpPr>
        <p:spPr>
          <a:xfrm>
            <a:off x="600425" y="950475"/>
            <a:ext cx="3746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" type="subTitle"/>
          </p:nvPr>
        </p:nvSpPr>
        <p:spPr>
          <a:xfrm>
            <a:off x="600425" y="1297700"/>
            <a:ext cx="3685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None/>
              <a:defRPr>
                <a:solidFill>
                  <a:srgbClr val="424242"/>
                </a:solidFill>
              </a:defRPr>
            </a:lvl9pPr>
          </a:lstStyle>
          <a:p/>
        </p:txBody>
      </p:sp>
      <p:pic>
        <p:nvPicPr>
          <p:cNvPr id="73" name="Google Shape;73;p9"/>
          <p:cNvPicPr preferRelativeResize="0"/>
          <p:nvPr/>
        </p:nvPicPr>
        <p:blipFill rotWithShape="1">
          <a:blip r:embed="rId2">
            <a:alphaModFix/>
          </a:blip>
          <a:srcRect b="0" l="7783" r="0" t="0"/>
          <a:stretch/>
        </p:blipFill>
        <p:spPr>
          <a:xfrm>
            <a:off x="74500" y="86850"/>
            <a:ext cx="8997300" cy="4769400"/>
          </a:xfrm>
          <a:prstGeom prst="roundRect">
            <a:avLst>
              <a:gd fmla="val 1638" name="adj"/>
            </a:avLst>
          </a:prstGeom>
          <a:noFill/>
          <a:ln>
            <a:noFill/>
          </a:ln>
        </p:spPr>
      </p:pic>
      <p:sp>
        <p:nvSpPr>
          <p:cNvPr id="74" name="Google Shape;74;p9"/>
          <p:cNvSpPr txBox="1"/>
          <p:nvPr>
            <p:ph idx="2" type="title"/>
          </p:nvPr>
        </p:nvSpPr>
        <p:spPr>
          <a:xfrm>
            <a:off x="160664" y="283609"/>
            <a:ext cx="42249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ustries Slide">
  <p:cSld name="ONE_COLUM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/>
          <p:nvPr/>
        </p:nvSpPr>
        <p:spPr>
          <a:xfrm>
            <a:off x="75" y="0"/>
            <a:ext cx="9144000" cy="4910100"/>
          </a:xfrm>
          <a:prstGeom prst="rect">
            <a:avLst/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0"/>
          <p:cNvSpPr/>
          <p:nvPr/>
        </p:nvSpPr>
        <p:spPr>
          <a:xfrm>
            <a:off x="472800" y="879800"/>
            <a:ext cx="2047200" cy="3746100"/>
          </a:xfrm>
          <a:prstGeom prst="roundRect">
            <a:avLst>
              <a:gd fmla="val 9664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0"/>
          <p:cNvSpPr/>
          <p:nvPr/>
        </p:nvSpPr>
        <p:spPr>
          <a:xfrm>
            <a:off x="2543414" y="879800"/>
            <a:ext cx="2047200" cy="3746100"/>
          </a:xfrm>
          <a:prstGeom prst="roundRect">
            <a:avLst>
              <a:gd fmla="val 9170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0"/>
          <p:cNvSpPr txBox="1"/>
          <p:nvPr/>
        </p:nvSpPr>
        <p:spPr>
          <a:xfrm>
            <a:off x="680123" y="2681695"/>
            <a:ext cx="1696200" cy="87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Enterprise APs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Mesh APs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Home APs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Outdoor APs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</p:txBody>
      </p:sp>
      <p:sp>
        <p:nvSpPr>
          <p:cNvPr id="80" name="Google Shape;80;p10"/>
          <p:cNvSpPr txBox="1"/>
          <p:nvPr/>
        </p:nvSpPr>
        <p:spPr>
          <a:xfrm>
            <a:off x="2709108" y="2681693"/>
            <a:ext cx="1696200" cy="87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Public Wi-Fi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Home Wi-Fi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RDK CPEs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Standards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4616824" y="879800"/>
            <a:ext cx="2047200" cy="3746100"/>
          </a:xfrm>
          <a:prstGeom prst="roundRect">
            <a:avLst>
              <a:gd fmla="val 10914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0"/>
          <p:cNvSpPr txBox="1"/>
          <p:nvPr/>
        </p:nvSpPr>
        <p:spPr>
          <a:xfrm>
            <a:off x="4785445" y="2681683"/>
            <a:ext cx="1696200" cy="87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Satellite Providers Aeroplanes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Trains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Ships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</p:txBody>
      </p:sp>
      <p:sp>
        <p:nvSpPr>
          <p:cNvPr id="83" name="Google Shape;83;p10"/>
          <p:cNvSpPr/>
          <p:nvPr/>
        </p:nvSpPr>
        <p:spPr>
          <a:xfrm>
            <a:off x="6685275" y="879800"/>
            <a:ext cx="2047200" cy="3746100"/>
          </a:xfrm>
          <a:prstGeom prst="roundRect">
            <a:avLst>
              <a:gd fmla="val 9577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4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0"/>
          <p:cNvSpPr txBox="1"/>
          <p:nvPr/>
        </p:nvSpPr>
        <p:spPr>
          <a:xfrm>
            <a:off x="6843560" y="2681683"/>
            <a:ext cx="1696200" cy="87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School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Offices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Hospitals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424242"/>
                </a:solidFill>
                <a:highlight>
                  <a:srgbClr val="FFFFFF"/>
                </a:highlight>
              </a:rPr>
              <a:t>Public Places</a:t>
            </a:r>
            <a:endParaRPr sz="1142">
              <a:solidFill>
                <a:srgbClr val="424242"/>
              </a:solidFill>
              <a:highlight>
                <a:srgbClr val="FFFFFF"/>
              </a:highlight>
            </a:endParaRPr>
          </a:p>
        </p:txBody>
      </p:sp>
      <p:pic>
        <p:nvPicPr>
          <p:cNvPr id="85" name="Google Shape;85;p10" title="wifi oems (1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580" y="1448414"/>
            <a:ext cx="1493105" cy="1834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0" title="service provider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0674" y="1448799"/>
            <a:ext cx="1493105" cy="183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" title="transportatio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9027" y="1448770"/>
            <a:ext cx="1493105" cy="1833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0" title="enterprises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6640" y="1448806"/>
            <a:ext cx="1493105" cy="18336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0"/>
          <p:cNvSpPr txBox="1"/>
          <p:nvPr/>
        </p:nvSpPr>
        <p:spPr>
          <a:xfrm>
            <a:off x="641014" y="3560372"/>
            <a:ext cx="1696200" cy="9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142"/>
              </a:spcBef>
              <a:spcAft>
                <a:spcPts val="1142"/>
              </a:spcAft>
              <a:buClr>
                <a:srgbClr val="000000"/>
              </a:buClr>
              <a:buSzPts val="1047"/>
              <a:buFont typeface="Arial"/>
              <a:buNone/>
            </a:pPr>
            <a:r>
              <a:rPr lang="en" sz="856">
                <a:solidFill>
                  <a:srgbClr val="000000"/>
                </a:solidFill>
              </a:rPr>
              <a:t>Wi-Fi OEMs and ODMs use Alethea’s products and services for comprehensive end-to-end testing across the product development lifecycle.</a:t>
            </a:r>
            <a:endParaRPr sz="856">
              <a:solidFill>
                <a:srgbClr val="424242"/>
              </a:solidFill>
            </a:endParaRPr>
          </a:p>
        </p:txBody>
      </p:sp>
      <p:sp>
        <p:nvSpPr>
          <p:cNvPr id="90" name="Google Shape;90;p10"/>
          <p:cNvSpPr txBox="1"/>
          <p:nvPr/>
        </p:nvSpPr>
        <p:spPr>
          <a:xfrm>
            <a:off x="2709108" y="3560372"/>
            <a:ext cx="1696200" cy="9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142"/>
              </a:spcBef>
              <a:spcAft>
                <a:spcPts val="1142"/>
              </a:spcAft>
              <a:buClr>
                <a:srgbClr val="000000"/>
              </a:buClr>
              <a:buSzPts val="1047"/>
              <a:buFont typeface="Arial"/>
              <a:buNone/>
            </a:pPr>
            <a:r>
              <a:rPr lang="en" sz="856">
                <a:solidFill>
                  <a:srgbClr val="000000"/>
                </a:solidFill>
              </a:rPr>
              <a:t>Service Providers leverage Alethea’s solutions to evaluate and ensure end-user Wi-Fi experience before, during, and after network deployment.</a:t>
            </a:r>
            <a:endParaRPr sz="856">
              <a:solidFill>
                <a:srgbClr val="424242"/>
              </a:solidFill>
            </a:endParaRPr>
          </a:p>
        </p:txBody>
      </p:sp>
      <p:sp>
        <p:nvSpPr>
          <p:cNvPr id="91" name="Google Shape;91;p10"/>
          <p:cNvSpPr txBox="1"/>
          <p:nvPr/>
        </p:nvSpPr>
        <p:spPr>
          <a:xfrm>
            <a:off x="4757707" y="3560372"/>
            <a:ext cx="1696200" cy="10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142"/>
              </a:spcBef>
              <a:spcAft>
                <a:spcPts val="1142"/>
              </a:spcAft>
              <a:buClr>
                <a:srgbClr val="000000"/>
              </a:buClr>
              <a:buSzPts val="1047"/>
              <a:buFont typeface="Arial"/>
              <a:buNone/>
            </a:pPr>
            <a:r>
              <a:rPr lang="en" sz="856">
                <a:solidFill>
                  <a:srgbClr val="000000"/>
                </a:solidFill>
              </a:rPr>
              <a:t>Connectivity providers in aviation, rail, and other transport sectors rely on Alethea to validate and optimize the passenger Wi-Fi experience.</a:t>
            </a:r>
            <a:endParaRPr sz="856">
              <a:solidFill>
                <a:srgbClr val="424242"/>
              </a:solidFill>
            </a:endParaRPr>
          </a:p>
        </p:txBody>
      </p:sp>
      <p:sp>
        <p:nvSpPr>
          <p:cNvPr id="92" name="Google Shape;92;p10"/>
          <p:cNvSpPr txBox="1"/>
          <p:nvPr/>
        </p:nvSpPr>
        <p:spPr>
          <a:xfrm>
            <a:off x="6877807" y="3560372"/>
            <a:ext cx="1696200" cy="10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00" lIns="87000" spcFirstLastPara="1" rIns="87000" wrap="square" tIns="870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142"/>
              </a:spcBef>
              <a:spcAft>
                <a:spcPts val="1142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6">
                <a:solidFill>
                  <a:schemeClr val="dk1"/>
                </a:solidFill>
              </a:rPr>
              <a:t>Enterprises use Alethea’s solutions to test and fine-tune their Wi-Fi networks in controlled staging environments before live deployment.</a:t>
            </a:r>
            <a:endParaRPr sz="856"/>
          </a:p>
        </p:txBody>
      </p:sp>
      <p:sp>
        <p:nvSpPr>
          <p:cNvPr id="93" name="Google Shape;93;p10"/>
          <p:cNvSpPr txBox="1"/>
          <p:nvPr/>
        </p:nvSpPr>
        <p:spPr>
          <a:xfrm>
            <a:off x="472800" y="1088190"/>
            <a:ext cx="2044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42">
                <a:solidFill>
                  <a:srgbClr val="013E5B"/>
                </a:solidFill>
              </a:rPr>
              <a:t>  OEMs/ODMs</a:t>
            </a:r>
            <a:endParaRPr sz="1600">
              <a:solidFill>
                <a:srgbClr val="013E5B"/>
              </a:solidFill>
            </a:endParaRPr>
          </a:p>
        </p:txBody>
      </p:sp>
      <p:sp>
        <p:nvSpPr>
          <p:cNvPr id="94" name="Google Shape;94;p10"/>
          <p:cNvSpPr txBox="1"/>
          <p:nvPr/>
        </p:nvSpPr>
        <p:spPr>
          <a:xfrm>
            <a:off x="2546150" y="1088190"/>
            <a:ext cx="2044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42">
                <a:solidFill>
                  <a:srgbClr val="013E5B"/>
                </a:solidFill>
              </a:rPr>
              <a:t>  Service Providers</a:t>
            </a:r>
            <a:endParaRPr b="1" sz="1342">
              <a:solidFill>
                <a:srgbClr val="013E5B"/>
              </a:solidFill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4615700" y="1088190"/>
            <a:ext cx="2044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42">
                <a:solidFill>
                  <a:srgbClr val="013E5B"/>
                </a:solidFill>
              </a:rPr>
              <a:t>     Transportation</a:t>
            </a:r>
            <a:endParaRPr b="1" sz="1342">
              <a:solidFill>
                <a:srgbClr val="013E5B"/>
              </a:solidFill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6703650" y="1088190"/>
            <a:ext cx="20445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42">
                <a:solidFill>
                  <a:srgbClr val="013E5B"/>
                </a:solidFill>
              </a:rPr>
              <a:t> </a:t>
            </a:r>
            <a:r>
              <a:rPr b="1" lang="en" sz="1342">
                <a:solidFill>
                  <a:srgbClr val="013E5B"/>
                </a:solidFill>
              </a:rPr>
              <a:t>Enterprises</a:t>
            </a:r>
            <a:endParaRPr b="1" sz="1342">
              <a:solidFill>
                <a:srgbClr val="013E5B"/>
              </a:solidFill>
            </a:endParaRPr>
          </a:p>
        </p:txBody>
      </p:sp>
      <p:sp>
        <p:nvSpPr>
          <p:cNvPr id="97" name="Google Shape;97;p10"/>
          <p:cNvSpPr txBox="1"/>
          <p:nvPr/>
        </p:nvSpPr>
        <p:spPr>
          <a:xfrm>
            <a:off x="120000" y="93552"/>
            <a:ext cx="82791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Solutions</a:t>
            </a:r>
            <a:endParaRPr b="1"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9144000" cy="5148000"/>
          </a:xfrm>
          <a:prstGeom prst="roundRect">
            <a:avLst>
              <a:gd fmla="val 0" name="adj"/>
            </a:avLst>
          </a:prstGeom>
          <a:solidFill>
            <a:srgbClr val="0930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grpSp>
        <p:nvGrpSpPr>
          <p:cNvPr id="7" name="Google Shape;7;p1"/>
          <p:cNvGrpSpPr/>
          <p:nvPr/>
        </p:nvGrpSpPr>
        <p:grpSpPr>
          <a:xfrm>
            <a:off x="0" y="4915133"/>
            <a:ext cx="9144000" cy="228255"/>
            <a:chOff x="2135" y="4915013"/>
            <a:chExt cx="9144000" cy="228255"/>
          </a:xfrm>
        </p:grpSpPr>
        <p:sp>
          <p:nvSpPr>
            <p:cNvPr id="8" name="Google Shape;8;p1"/>
            <p:cNvSpPr/>
            <p:nvPr/>
          </p:nvSpPr>
          <p:spPr>
            <a:xfrm>
              <a:off x="2135" y="4920368"/>
              <a:ext cx="9144000" cy="222900"/>
            </a:xfrm>
            <a:prstGeom prst="rect">
              <a:avLst/>
            </a:prstGeom>
            <a:solidFill>
              <a:srgbClr val="0930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pic>
          <p:nvPicPr>
            <p:cNvPr id="9" name="Google Shape;9;p1" title="alethea logo w73xh34 cm (4).png"/>
            <p:cNvPicPr preferRelativeResize="0"/>
            <p:nvPr/>
          </p:nvPicPr>
          <p:blipFill rotWithShape="1">
            <a:blip r:embed="rId1">
              <a:alphaModFix/>
            </a:blip>
            <a:srcRect b="14142" l="-2268" r="-3206" t="14142"/>
            <a:stretch/>
          </p:blipFill>
          <p:spPr>
            <a:xfrm>
              <a:off x="566350" y="4915013"/>
              <a:ext cx="692449" cy="2193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0;p1"/>
            <p:cNvSpPr txBox="1"/>
            <p:nvPr/>
          </p:nvSpPr>
          <p:spPr>
            <a:xfrm>
              <a:off x="2725050" y="4969763"/>
              <a:ext cx="3693900" cy="1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FF"/>
                  </a:solidFill>
                </a:rPr>
                <a:t>© 2026 Alethea Communications Technologies | Confidential</a:t>
              </a:r>
              <a:endParaRPr sz="700">
                <a:solidFill>
                  <a:srgbClr val="FFFFFF"/>
                </a:solidFill>
              </a:endParaRPr>
            </a:p>
          </p:txBody>
        </p:sp>
        <p:sp>
          <p:nvSpPr>
            <p:cNvPr id="11" name="Google Shape;11;p1"/>
            <p:cNvSpPr txBox="1"/>
            <p:nvPr/>
          </p:nvSpPr>
          <p:spPr>
            <a:xfrm>
              <a:off x="7310670" y="4969763"/>
              <a:ext cx="1676400" cy="1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FF"/>
                  </a:solidFill>
                </a:rPr>
                <a:t>www.aletheatech.com</a:t>
              </a:r>
              <a:endParaRPr sz="700">
                <a:solidFill>
                  <a:srgbClr val="FFFFFF"/>
                </a:solidFill>
              </a:endParaRPr>
            </a:p>
          </p:txBody>
        </p:sp>
      </p:grpSp>
      <p:sp>
        <p:nvSpPr>
          <p:cNvPr id="12" name="Google Shape;12;p1"/>
          <p:cNvSpPr/>
          <p:nvPr/>
        </p:nvSpPr>
        <p:spPr>
          <a:xfrm>
            <a:off x="73350" y="102651"/>
            <a:ext cx="8997300" cy="4769400"/>
          </a:xfrm>
          <a:prstGeom prst="roundRect">
            <a:avLst>
              <a:gd fmla="val 1532" name="adj"/>
            </a:avLst>
          </a:prstGeom>
          <a:solidFill>
            <a:schemeClr val="lt1"/>
          </a:solidFill>
          <a:ln>
            <a:noFill/>
          </a:ln>
          <a:effectLst>
            <a:outerShdw blurRad="500063" rotWithShape="0" algn="bl" dir="2880000" dist="123825">
              <a:srgbClr val="021729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4.png"/><Relationship Id="rId4" Type="http://schemas.openxmlformats.org/officeDocument/2006/relationships/image" Target="../media/image56.png"/><Relationship Id="rId5" Type="http://schemas.openxmlformats.org/officeDocument/2006/relationships/image" Target="../media/image6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2.png"/><Relationship Id="rId4" Type="http://schemas.openxmlformats.org/officeDocument/2006/relationships/image" Target="../media/image73.png"/><Relationship Id="rId5" Type="http://schemas.openxmlformats.org/officeDocument/2006/relationships/image" Target="../media/image7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5.png"/><Relationship Id="rId4" Type="http://schemas.openxmlformats.org/officeDocument/2006/relationships/image" Target="../media/image78.png"/><Relationship Id="rId5" Type="http://schemas.openxmlformats.org/officeDocument/2006/relationships/image" Target="../media/image6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6.png"/><Relationship Id="rId4" Type="http://schemas.openxmlformats.org/officeDocument/2006/relationships/image" Target="../media/image72.png"/><Relationship Id="rId5" Type="http://schemas.openxmlformats.org/officeDocument/2006/relationships/image" Target="../media/image8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4.png"/><Relationship Id="rId4" Type="http://schemas.openxmlformats.org/officeDocument/2006/relationships/image" Target="../media/image8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9.png"/><Relationship Id="rId4" Type="http://schemas.openxmlformats.org/officeDocument/2006/relationships/image" Target="../media/image7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0.png"/><Relationship Id="rId4" Type="http://schemas.openxmlformats.org/officeDocument/2006/relationships/image" Target="../media/image8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7.png"/><Relationship Id="rId4" Type="http://schemas.openxmlformats.org/officeDocument/2006/relationships/image" Target="../media/image8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3.png"/><Relationship Id="rId4" Type="http://schemas.openxmlformats.org/officeDocument/2006/relationships/image" Target="../media/image6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5.png"/><Relationship Id="rId4" Type="http://schemas.openxmlformats.org/officeDocument/2006/relationships/image" Target="../media/image5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"/>
          <p:cNvSpPr txBox="1"/>
          <p:nvPr>
            <p:ph type="title"/>
          </p:nvPr>
        </p:nvSpPr>
        <p:spPr>
          <a:xfrm>
            <a:off x="5218750" y="1345855"/>
            <a:ext cx="3719400" cy="12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lt1"/>
                </a:solidFill>
              </a:rPr>
              <a:t>Wi-Fi 7 Experimental Insights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lt1"/>
                </a:solidFill>
              </a:rPr>
              <a:t>MLO, OFDMA, and MU-MIMO</a:t>
            </a:r>
            <a:endParaRPr/>
          </a:p>
        </p:txBody>
      </p:sp>
      <p:sp>
        <p:nvSpPr>
          <p:cNvPr id="242" name="Google Shape;242;p25"/>
          <p:cNvSpPr txBox="1"/>
          <p:nvPr>
            <p:ph type="title"/>
          </p:nvPr>
        </p:nvSpPr>
        <p:spPr>
          <a:xfrm>
            <a:off x="944875" y="1649708"/>
            <a:ext cx="3172800" cy="202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Wi-Fi 7 Experimental Insights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MLO, OFDMA, and MU-MIMO</a:t>
            </a:r>
            <a:endParaRPr/>
          </a:p>
        </p:txBody>
      </p:sp>
      <p:sp>
        <p:nvSpPr>
          <p:cNvPr id="243" name="Google Shape;243;p25"/>
          <p:cNvSpPr txBox="1"/>
          <p:nvPr>
            <p:ph idx="1" type="subTitle"/>
          </p:nvPr>
        </p:nvSpPr>
        <p:spPr>
          <a:xfrm>
            <a:off x="949725" y="3675445"/>
            <a:ext cx="3168000" cy="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4" name="Google Shape;244;p25" title="unnamed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732" l="0" r="0" t="8732"/>
          <a:stretch/>
        </p:blipFill>
        <p:spPr>
          <a:xfrm>
            <a:off x="4635025" y="807200"/>
            <a:ext cx="3968700" cy="3275700"/>
          </a:xfrm>
          <a:prstGeom prst="roundRect">
            <a:avLst>
              <a:gd fmla="val 16667" name="adj"/>
            </a:avLst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MLO EMLSR Test Results - AP1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310" name="Google Shape;310;p34"/>
          <p:cNvSpPr txBox="1"/>
          <p:nvPr/>
        </p:nvSpPr>
        <p:spPr>
          <a:xfrm>
            <a:off x="836400" y="3713025"/>
            <a:ext cx="336000" cy="1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4"/>
          <p:cNvSpPr txBox="1"/>
          <p:nvPr/>
        </p:nvSpPr>
        <p:spPr>
          <a:xfrm>
            <a:off x="396300" y="3546300"/>
            <a:ext cx="4755600" cy="7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Takeaways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Multi client performance of MLO clients is better than Non MLO clients if the incumbent band is same</a:t>
            </a:r>
            <a:endParaRPr i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  <p:sp>
        <p:nvSpPr>
          <p:cNvPr id="312" name="Google Shape;312;p34"/>
          <p:cNvSpPr txBox="1"/>
          <p:nvPr/>
        </p:nvSpPr>
        <p:spPr>
          <a:xfrm>
            <a:off x="509350" y="888875"/>
            <a:ext cx="3625500" cy="25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34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612" y="616799"/>
            <a:ext cx="4076411" cy="254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4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1375" y="532675"/>
            <a:ext cx="2878901" cy="177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4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1362" y="2461075"/>
            <a:ext cx="3022985" cy="186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MLO EMLSR Test Results - AP1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321" name="Google Shape;321;p35"/>
          <p:cNvSpPr txBox="1"/>
          <p:nvPr/>
        </p:nvSpPr>
        <p:spPr>
          <a:xfrm>
            <a:off x="836400" y="3713025"/>
            <a:ext cx="336000" cy="1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5"/>
          <p:cNvSpPr txBox="1"/>
          <p:nvPr/>
        </p:nvSpPr>
        <p:spPr>
          <a:xfrm>
            <a:off x="396300" y="3546300"/>
            <a:ext cx="47556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Takeaways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Multi client performance of MLO clients is better than Non MLO clients if the incumbent band is same</a:t>
            </a:r>
            <a:endParaRPr i="1"/>
          </a:p>
        </p:txBody>
      </p:sp>
      <p:pic>
        <p:nvPicPr>
          <p:cNvPr id="323" name="Google Shape;323;p35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275" y="568125"/>
            <a:ext cx="4213026" cy="258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5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3966" y="537776"/>
            <a:ext cx="3186000" cy="1969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5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3978" y="2633925"/>
            <a:ext cx="3182683" cy="19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MLO EMLSR Test Results - AP2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331" name="Google Shape;331;p36"/>
          <p:cNvSpPr txBox="1"/>
          <p:nvPr/>
        </p:nvSpPr>
        <p:spPr>
          <a:xfrm>
            <a:off x="836400" y="3713025"/>
            <a:ext cx="336000" cy="1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6"/>
          <p:cNvSpPr txBox="1"/>
          <p:nvPr/>
        </p:nvSpPr>
        <p:spPr>
          <a:xfrm>
            <a:off x="396300" y="3546300"/>
            <a:ext cx="4755600" cy="7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Takeaways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Multi client performance of MLO clients is better than Non MLO clients if the incumbent band is same</a:t>
            </a:r>
            <a:endParaRPr i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  <p:sp>
        <p:nvSpPr>
          <p:cNvPr id="333" name="Google Shape;333;p36"/>
          <p:cNvSpPr txBox="1"/>
          <p:nvPr/>
        </p:nvSpPr>
        <p:spPr>
          <a:xfrm>
            <a:off x="509350" y="888875"/>
            <a:ext cx="3625500" cy="25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4" name="Google Shape;334;p36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450" y="580950"/>
            <a:ext cx="4162450" cy="259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6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3450" y="578200"/>
            <a:ext cx="2938425" cy="180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6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3425" y="2356736"/>
            <a:ext cx="2980275" cy="180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7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MLO EMLSR Test Results - AP2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342" name="Google Shape;342;p37"/>
          <p:cNvSpPr txBox="1"/>
          <p:nvPr/>
        </p:nvSpPr>
        <p:spPr>
          <a:xfrm>
            <a:off x="836400" y="3713025"/>
            <a:ext cx="336000" cy="1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7"/>
          <p:cNvSpPr txBox="1"/>
          <p:nvPr/>
        </p:nvSpPr>
        <p:spPr>
          <a:xfrm>
            <a:off x="396300" y="3546300"/>
            <a:ext cx="47556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Takeaways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Multi client performance of MLO clients is better than Non MLO clients if the incumbent band is same</a:t>
            </a:r>
            <a:endParaRPr i="1"/>
          </a:p>
        </p:txBody>
      </p:sp>
      <p:pic>
        <p:nvPicPr>
          <p:cNvPr id="344" name="Google Shape;344;p3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249" y="568126"/>
            <a:ext cx="4205550" cy="2620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7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9999" y="568150"/>
            <a:ext cx="2990174" cy="184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7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0000" y="2333700"/>
            <a:ext cx="2990154" cy="184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8"/>
          <p:cNvSpPr txBox="1"/>
          <p:nvPr>
            <p:ph type="title"/>
          </p:nvPr>
        </p:nvSpPr>
        <p:spPr>
          <a:xfrm>
            <a:off x="4843200" y="1692875"/>
            <a:ext cx="3785400" cy="105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OFDMA Tests </a:t>
            </a:r>
            <a:endParaRPr/>
          </a:p>
        </p:txBody>
      </p:sp>
      <p:sp>
        <p:nvSpPr>
          <p:cNvPr id="352" name="Google Shape;352;p38"/>
          <p:cNvSpPr txBox="1"/>
          <p:nvPr>
            <p:ph idx="1" type="subTitle"/>
          </p:nvPr>
        </p:nvSpPr>
        <p:spPr>
          <a:xfrm>
            <a:off x="4725375" y="2571750"/>
            <a:ext cx="10896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VoIP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3" name="Google Shape;353;p38"/>
          <p:cNvSpPr txBox="1"/>
          <p:nvPr>
            <p:ph idx="1" type="subTitle"/>
          </p:nvPr>
        </p:nvSpPr>
        <p:spPr>
          <a:xfrm>
            <a:off x="5815000" y="2571750"/>
            <a:ext cx="10896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UDP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4" name="Google Shape;354;p38"/>
          <p:cNvSpPr txBox="1"/>
          <p:nvPr>
            <p:ph idx="1" type="subTitle"/>
          </p:nvPr>
        </p:nvSpPr>
        <p:spPr>
          <a:xfrm>
            <a:off x="6925047" y="2571750"/>
            <a:ext cx="10896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TCP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9"/>
          <p:cNvSpPr txBox="1"/>
          <p:nvPr>
            <p:ph type="title"/>
          </p:nvPr>
        </p:nvSpPr>
        <p:spPr>
          <a:xfrm>
            <a:off x="139450" y="111775"/>
            <a:ext cx="8815800" cy="42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OFDMA Test Setup</a:t>
            </a:r>
            <a:endParaRPr/>
          </a:p>
        </p:txBody>
      </p:sp>
      <p:sp>
        <p:nvSpPr>
          <p:cNvPr id="360" name="Google Shape;360;p39"/>
          <p:cNvSpPr txBox="1"/>
          <p:nvPr>
            <p:ph idx="1" type="body"/>
          </p:nvPr>
        </p:nvSpPr>
        <p:spPr>
          <a:xfrm>
            <a:off x="5080000" y="439300"/>
            <a:ext cx="3710400" cy="4408200"/>
          </a:xfrm>
          <a:prstGeom prst="rect">
            <a:avLst/>
          </a:prstGeom>
        </p:spPr>
        <p:txBody>
          <a:bodyPr anchorCtr="0" anchor="ctr" bIns="91425" lIns="91425" spcFirstLastPara="1" rIns="18287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RF Isolated Setup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Upto 12 clients usable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Traffic Server supports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Iperf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Asterisk server for SIP Calls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1" name="Google Shape;361;p39" title="extra images and reference videos (32).png"/>
          <p:cNvPicPr preferRelativeResize="0"/>
          <p:nvPr/>
        </p:nvPicPr>
        <p:blipFill rotWithShape="1">
          <a:blip r:embed="rId3">
            <a:alphaModFix/>
          </a:blip>
          <a:srcRect b="0" l="0" r="0" t="-1937"/>
          <a:stretch/>
        </p:blipFill>
        <p:spPr>
          <a:xfrm>
            <a:off x="231450" y="537475"/>
            <a:ext cx="4072500" cy="4305300"/>
          </a:xfrm>
          <a:prstGeom prst="roundRect">
            <a:avLst>
              <a:gd fmla="val 2744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0"/>
          <p:cNvSpPr txBox="1"/>
          <p:nvPr>
            <p:ph idx="1" type="body"/>
          </p:nvPr>
        </p:nvSpPr>
        <p:spPr>
          <a:xfrm>
            <a:off x="121625" y="515600"/>
            <a:ext cx="8899500" cy="44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7" name="Google Shape;367;p4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250" y="754975"/>
            <a:ext cx="4010835" cy="248003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0"/>
          <p:cNvSpPr txBox="1"/>
          <p:nvPr/>
        </p:nvSpPr>
        <p:spPr>
          <a:xfrm>
            <a:off x="890525" y="3479950"/>
            <a:ext cx="71874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OFDMA seem to provide very little benefit for a simple VoIP use case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OFDMA Allocation does not seem to kick-in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Tests were repeated multiple time with multiple APs (Enterprise &amp; Home).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  <p:pic>
        <p:nvPicPr>
          <p:cNvPr id="369" name="Google Shape;369;p4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0225" y="805250"/>
            <a:ext cx="3857250" cy="2385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0"/>
          <p:cNvSpPr txBox="1"/>
          <p:nvPr>
            <p:ph type="title"/>
          </p:nvPr>
        </p:nvSpPr>
        <p:spPr>
          <a:xfrm>
            <a:off x="139182" y="128592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OFDMA VoIP Test Results</a:t>
            </a:r>
            <a:endParaRPr sz="2000">
              <a:solidFill>
                <a:srgbClr val="09305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4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675" y="820362"/>
            <a:ext cx="4006176" cy="247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4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675" y="836005"/>
            <a:ext cx="4071855" cy="251776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1"/>
          <p:cNvSpPr txBox="1"/>
          <p:nvPr/>
        </p:nvSpPr>
        <p:spPr>
          <a:xfrm>
            <a:off x="890525" y="3479950"/>
            <a:ext cx="71874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tests show marginal or no improvement.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UL OFDMA seems broken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  <p:sp>
        <p:nvSpPr>
          <p:cNvPr id="378" name="Google Shape;378;p41"/>
          <p:cNvSpPr txBox="1"/>
          <p:nvPr>
            <p:ph type="title"/>
          </p:nvPr>
        </p:nvSpPr>
        <p:spPr>
          <a:xfrm>
            <a:off x="139182" y="128592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OFDMA Throughput Tests UD</a:t>
            </a:r>
            <a:r>
              <a:rPr b="1" lang="en" sz="2000">
                <a:solidFill>
                  <a:srgbClr val="093053"/>
                </a:solidFill>
              </a:rPr>
              <a:t>P</a:t>
            </a:r>
            <a:endParaRPr b="1" sz="2000">
              <a:solidFill>
                <a:srgbClr val="093053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74814"/>
            <a:ext cx="4068699" cy="251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2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3500" y="929522"/>
            <a:ext cx="4068720" cy="251582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42"/>
          <p:cNvSpPr txBox="1"/>
          <p:nvPr/>
        </p:nvSpPr>
        <p:spPr>
          <a:xfrm>
            <a:off x="890525" y="3479950"/>
            <a:ext cx="71874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tests show marginal or no improvement in both directions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  <p:sp>
        <p:nvSpPr>
          <p:cNvPr id="386" name="Google Shape;386;p42"/>
          <p:cNvSpPr txBox="1"/>
          <p:nvPr>
            <p:ph type="title"/>
          </p:nvPr>
        </p:nvSpPr>
        <p:spPr>
          <a:xfrm>
            <a:off x="139182" y="128592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OFDMA Throughput Tests TCP</a:t>
            </a:r>
            <a:endParaRPr b="1" sz="2000">
              <a:solidFill>
                <a:srgbClr val="09305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3"/>
          <p:cNvSpPr txBox="1"/>
          <p:nvPr>
            <p:ph type="title"/>
          </p:nvPr>
        </p:nvSpPr>
        <p:spPr>
          <a:xfrm>
            <a:off x="121625" y="150875"/>
            <a:ext cx="88995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SIP Call Results Wi-Fi 6 </a:t>
            </a:r>
            <a:r>
              <a:rPr b="1" lang="en" sz="2000">
                <a:solidFill>
                  <a:srgbClr val="093053"/>
                </a:solidFill>
              </a:rPr>
              <a:t>(Wi-Fi KS 2022)</a:t>
            </a:r>
            <a:endParaRPr b="1" sz="2000">
              <a:solidFill>
                <a:srgbClr val="093053"/>
              </a:solidFill>
            </a:endParaRPr>
          </a:p>
        </p:txBody>
      </p:sp>
      <p:sp>
        <p:nvSpPr>
          <p:cNvPr id="392" name="Google Shape;392;p43"/>
          <p:cNvSpPr txBox="1"/>
          <p:nvPr>
            <p:ph idx="1" type="body"/>
          </p:nvPr>
        </p:nvSpPr>
        <p:spPr>
          <a:xfrm>
            <a:off x="121625" y="515600"/>
            <a:ext cx="8899500" cy="86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Test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6+6 SIP calls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12+12 SIP calls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93" name="Google Shape;393;p43"/>
          <p:cNvGraphicFramePr/>
          <p:nvPr/>
        </p:nvGraphicFramePr>
        <p:xfrm>
          <a:off x="8763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{73BE4EFE-37DF-42E9-8983-6B30A933F1C8}</a:tableStyleId>
              </a:tblPr>
              <a:tblGrid>
                <a:gridCol w="1447800"/>
                <a:gridCol w="1447800"/>
                <a:gridCol w="1447800"/>
                <a:gridCol w="1447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Latency (ms)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Jitter (ms)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Loss (%)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OFDMA OFF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22.98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17.49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0.04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OFDMA ON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12.62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7.99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4" name="Google Shape;394;p43"/>
          <p:cNvGraphicFramePr/>
          <p:nvPr/>
        </p:nvGraphicFramePr>
        <p:xfrm>
          <a:off x="876300" y="3295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{73BE4EFE-37DF-42E9-8983-6B30A933F1C8}</a:tableStyleId>
              </a:tblPr>
              <a:tblGrid>
                <a:gridCol w="1466850"/>
                <a:gridCol w="1466850"/>
                <a:gridCol w="1466850"/>
                <a:gridCol w="14668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Latency (ms)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Jitter (ms)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Loss (%)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OFDMA OFF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85.93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33.64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1.48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OFDMA ON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29.28</a:t>
                      </a:r>
                      <a:endParaRPr sz="12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19.68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</a:t>
                      </a:r>
                      <a:endParaRPr sz="12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</a:tr>
            </a:tbl>
          </a:graphicData>
        </a:graphic>
      </p:graphicFrame>
      <p:sp>
        <p:nvSpPr>
          <p:cNvPr id="395" name="Google Shape;395;p43"/>
          <p:cNvSpPr txBox="1"/>
          <p:nvPr/>
        </p:nvSpPr>
        <p:spPr>
          <a:xfrm>
            <a:off x="7153825" y="2430275"/>
            <a:ext cx="167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 Frames 83%</a:t>
            </a:r>
            <a:endParaRPr/>
          </a:p>
        </p:txBody>
      </p:sp>
      <p:pic>
        <p:nvPicPr>
          <p:cNvPr id="396" name="Google Shape;3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6100" y="392075"/>
            <a:ext cx="2095500" cy="204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8500" y="2754275"/>
            <a:ext cx="2046033" cy="2046033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3"/>
          <p:cNvSpPr txBox="1"/>
          <p:nvPr/>
        </p:nvSpPr>
        <p:spPr>
          <a:xfrm>
            <a:off x="7230025" y="4716275"/>
            <a:ext cx="167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 Frames 93%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"/>
          <p:cNvSpPr/>
          <p:nvPr/>
        </p:nvSpPr>
        <p:spPr>
          <a:xfrm>
            <a:off x="121620" y="1447650"/>
            <a:ext cx="4376100" cy="2248200"/>
          </a:xfrm>
          <a:prstGeom prst="roundRect">
            <a:avLst>
              <a:gd fmla="val 5217" name="adj"/>
            </a:avLst>
          </a:prstGeom>
          <a:solidFill>
            <a:srgbClr val="EDF2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6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093053"/>
                </a:solidFill>
              </a:rPr>
              <a:t>Wi-Fi 7: New Features &amp; Enhancements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251" name="Google Shape;251;p26"/>
          <p:cNvSpPr txBox="1"/>
          <p:nvPr/>
        </p:nvSpPr>
        <p:spPr>
          <a:xfrm>
            <a:off x="258534" y="2136037"/>
            <a:ext cx="39444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Multi-Link Operation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320 MHz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4096 QAM</a:t>
            </a:r>
            <a:endParaRPr/>
          </a:p>
        </p:txBody>
      </p:sp>
      <p:sp>
        <p:nvSpPr>
          <p:cNvPr id="252" name="Google Shape;252;p26"/>
          <p:cNvSpPr txBox="1"/>
          <p:nvPr/>
        </p:nvSpPr>
        <p:spPr>
          <a:xfrm>
            <a:off x="632925" y="1545775"/>
            <a:ext cx="35328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New Features</a:t>
            </a:r>
            <a:endParaRPr b="1"/>
          </a:p>
        </p:txBody>
      </p:sp>
      <p:sp>
        <p:nvSpPr>
          <p:cNvPr id="253" name="Google Shape;253;p26"/>
          <p:cNvSpPr/>
          <p:nvPr/>
        </p:nvSpPr>
        <p:spPr>
          <a:xfrm>
            <a:off x="4571995" y="1447650"/>
            <a:ext cx="4376100" cy="2248200"/>
          </a:xfrm>
          <a:prstGeom prst="roundRect">
            <a:avLst>
              <a:gd fmla="val 5217" name="adj"/>
            </a:avLst>
          </a:prstGeom>
          <a:solidFill>
            <a:srgbClr val="EDF2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6"/>
          <p:cNvSpPr txBox="1"/>
          <p:nvPr/>
        </p:nvSpPr>
        <p:spPr>
          <a:xfrm>
            <a:off x="4705184" y="2136037"/>
            <a:ext cx="39444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OFDMA enhancements (+ MRU)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MU-MIMO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Preamble Puncturing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R-TWT</a:t>
            </a:r>
            <a:endParaRPr/>
          </a:p>
        </p:txBody>
      </p:sp>
      <p:sp>
        <p:nvSpPr>
          <p:cNvPr id="255" name="Google Shape;255;p26"/>
          <p:cNvSpPr txBox="1"/>
          <p:nvPr/>
        </p:nvSpPr>
        <p:spPr>
          <a:xfrm>
            <a:off x="4990708" y="1545775"/>
            <a:ext cx="35328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Enhanced Features</a:t>
            </a:r>
            <a:endParaRPr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4"/>
          <p:cNvSpPr txBox="1"/>
          <p:nvPr>
            <p:ph type="title"/>
          </p:nvPr>
        </p:nvSpPr>
        <p:spPr>
          <a:xfrm>
            <a:off x="121625" y="122000"/>
            <a:ext cx="88995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DL Throughput Results Wi-Fi 6 (Wi-Fi KS 2022)</a:t>
            </a:r>
            <a:endParaRPr/>
          </a:p>
        </p:txBody>
      </p:sp>
      <p:sp>
        <p:nvSpPr>
          <p:cNvPr id="404" name="Google Shape;404;p44"/>
          <p:cNvSpPr txBox="1"/>
          <p:nvPr>
            <p:ph idx="1" type="body"/>
          </p:nvPr>
        </p:nvSpPr>
        <p:spPr>
          <a:xfrm>
            <a:off x="121625" y="515600"/>
            <a:ext cx="8899500" cy="44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Test done with iperf3 and a ping running in parallel for 12 clients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05" name="Google Shape;405;p44"/>
          <p:cNvGraphicFramePr/>
          <p:nvPr/>
        </p:nvGraphicFramePr>
        <p:xfrm>
          <a:off x="723900" y="131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{73BE4EFE-37DF-42E9-8983-6B30A933F1C8}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Aggregate Throughput (Mbps)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Latency (ms)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Loss (%)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OFDMA OFF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507</a:t>
                      </a:r>
                      <a:endParaRPr sz="10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104.87</a:t>
                      </a:r>
                      <a:endParaRPr sz="10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2.69</a:t>
                      </a:r>
                      <a:endParaRPr sz="10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</a:rPr>
                        <a:t>OFDMA ON</a:t>
                      </a:r>
                      <a:endParaRPr b="1" sz="1000">
                        <a:solidFill>
                          <a:schemeClr val="lt1"/>
                        </a:solidFill>
                      </a:endParaRPr>
                    </a:p>
                  </a:txBody>
                  <a:tcPr marT="19050" marB="19050" marR="28575" marL="28575" anchor="b">
                    <a:solidFill>
                      <a:srgbClr val="1155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423</a:t>
                      </a:r>
                      <a:endParaRPr sz="10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79.53</a:t>
                      </a:r>
                      <a:endParaRPr sz="10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3.1</a:t>
                      </a:r>
                      <a:endParaRPr sz="1000"/>
                    </a:p>
                  </a:txBody>
                  <a:tcPr marT="19050" marB="19050" marR="28575" marL="28575" anchor="b">
                    <a:solidFill>
                      <a:srgbClr val="C9DAF8"/>
                    </a:solidFill>
                  </a:tcPr>
                </a:tc>
              </a:tr>
            </a:tbl>
          </a:graphicData>
        </a:graphic>
      </p:graphicFrame>
      <p:sp>
        <p:nvSpPr>
          <p:cNvPr id="406" name="Google Shape;406;p44"/>
          <p:cNvSpPr txBox="1"/>
          <p:nvPr/>
        </p:nvSpPr>
        <p:spPr>
          <a:xfrm>
            <a:off x="829225" y="3116075"/>
            <a:ext cx="167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 Frames 11%</a:t>
            </a:r>
            <a:endParaRPr/>
          </a:p>
        </p:txBody>
      </p:sp>
      <p:pic>
        <p:nvPicPr>
          <p:cNvPr id="407" name="Google Shape;40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1713" y="2535813"/>
            <a:ext cx="2326957" cy="2326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5"/>
          <p:cNvSpPr txBox="1"/>
          <p:nvPr>
            <p:ph type="title"/>
          </p:nvPr>
        </p:nvSpPr>
        <p:spPr>
          <a:xfrm>
            <a:off x="4843200" y="1692875"/>
            <a:ext cx="3785400" cy="105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 MIMO Tests </a:t>
            </a:r>
            <a:endParaRPr/>
          </a:p>
        </p:txBody>
      </p:sp>
      <p:sp>
        <p:nvSpPr>
          <p:cNvPr id="413" name="Google Shape;413;p45"/>
          <p:cNvSpPr txBox="1"/>
          <p:nvPr>
            <p:ph idx="1" type="subTitle"/>
          </p:nvPr>
        </p:nvSpPr>
        <p:spPr>
          <a:xfrm>
            <a:off x="4725017" y="2571750"/>
            <a:ext cx="10896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UDP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4" name="Google Shape;414;p45"/>
          <p:cNvSpPr txBox="1"/>
          <p:nvPr>
            <p:ph idx="1" type="subTitle"/>
          </p:nvPr>
        </p:nvSpPr>
        <p:spPr>
          <a:xfrm>
            <a:off x="5835064" y="2571750"/>
            <a:ext cx="10896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TCP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6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B4364"/>
                </a:solidFill>
              </a:rPr>
              <a:t>MU MIMO</a:t>
            </a:r>
            <a:r>
              <a:rPr b="1" lang="en" sz="2000">
                <a:solidFill>
                  <a:srgbClr val="1B4364"/>
                </a:solidFill>
              </a:rPr>
              <a:t> Test Setup</a:t>
            </a:r>
            <a:endParaRPr sz="2000">
              <a:solidFill>
                <a:srgbClr val="1B4364"/>
              </a:solidFill>
            </a:endParaRPr>
          </a:p>
        </p:txBody>
      </p:sp>
      <p:pic>
        <p:nvPicPr>
          <p:cNvPr id="420" name="Google Shape;420;p46" title="extra images and reference videos (33).png"/>
          <p:cNvPicPr preferRelativeResize="0"/>
          <p:nvPr/>
        </p:nvPicPr>
        <p:blipFill rotWithShape="1">
          <a:blip r:embed="rId3">
            <a:alphaModFix/>
          </a:blip>
          <a:srcRect b="70" l="0" r="0" t="60"/>
          <a:stretch/>
        </p:blipFill>
        <p:spPr>
          <a:xfrm>
            <a:off x="1014209" y="1165899"/>
            <a:ext cx="4371973" cy="321944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1" name="Google Shape;421;p46"/>
          <p:cNvSpPr txBox="1"/>
          <p:nvPr/>
        </p:nvSpPr>
        <p:spPr>
          <a:xfrm>
            <a:off x="5913725" y="1743025"/>
            <a:ext cx="2658900" cy="30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Large RF Isolated Setup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2 MU MIMO client</a:t>
            </a:r>
            <a:r>
              <a:rPr lang="en"/>
              <a:t>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Traffic: iperf TCP DL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7"/>
          <p:cNvSpPr txBox="1"/>
          <p:nvPr>
            <p:ph type="title"/>
          </p:nvPr>
        </p:nvSpPr>
        <p:spPr>
          <a:xfrm>
            <a:off x="105075" y="118725"/>
            <a:ext cx="8520600" cy="39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1B4364"/>
                </a:solidFill>
              </a:rPr>
              <a:t>DL MU-MIMO with Wi-Fi 7</a:t>
            </a:r>
            <a:endParaRPr b="1" sz="2000">
              <a:solidFill>
                <a:srgbClr val="1B4364"/>
              </a:solidFill>
            </a:endParaRPr>
          </a:p>
        </p:txBody>
      </p:sp>
      <p:pic>
        <p:nvPicPr>
          <p:cNvPr id="427" name="Google Shape;427;p47" title="Screenshot from 2026-04-12 23-17-4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648" y="685155"/>
            <a:ext cx="4473947" cy="2853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28" name="Google Shape;428;p47"/>
          <p:cNvGraphicFramePr/>
          <p:nvPr/>
        </p:nvGraphicFramePr>
        <p:xfrm>
          <a:off x="5874805" y="14068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{73BE4EFE-37DF-42E9-8983-6B30A933F1C8}</a:tableStyleId>
              </a:tblPr>
              <a:tblGrid>
                <a:gridCol w="1276075"/>
                <a:gridCol w="1276075"/>
              </a:tblGrid>
              <a:tr h="234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rgbClr val="093053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93053"/>
                          </a:solidFill>
                        </a:rPr>
                        <a:t>Efficiency</a:t>
                      </a:r>
                      <a:endParaRPr b="1">
                        <a:solidFill>
                          <a:srgbClr val="093053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EEEEEE"/>
                    </a:solidFill>
                  </a:tcPr>
                </a:tc>
              </a:tr>
              <a:tr h="234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TCP DL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30%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234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UDP DL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46%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29" name="Google Shape;429;p47"/>
          <p:cNvSpPr txBox="1"/>
          <p:nvPr/>
        </p:nvSpPr>
        <p:spPr>
          <a:xfrm>
            <a:off x="718554" y="3540122"/>
            <a:ext cx="71874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Observations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Tests were done with multiple positions of clients in the RF Tent.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Best Efficiency position is selected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In most other positions, very little improvement is observed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Setup is </a:t>
            </a:r>
            <a:r>
              <a:rPr i="1" lang="en"/>
              <a:t>susceptible</a:t>
            </a:r>
            <a:r>
              <a:rPr i="1" lang="en"/>
              <a:t> to Wi-Fi interference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8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B4364"/>
                </a:solidFill>
              </a:rPr>
              <a:t>Summary</a:t>
            </a:r>
            <a:endParaRPr sz="2000">
              <a:solidFill>
                <a:srgbClr val="1B4364"/>
              </a:solidFill>
            </a:endParaRPr>
          </a:p>
        </p:txBody>
      </p:sp>
      <p:sp>
        <p:nvSpPr>
          <p:cNvPr id="435" name="Google Shape;435;p48"/>
          <p:cNvSpPr txBox="1"/>
          <p:nvPr>
            <p:ph idx="1" type="body"/>
          </p:nvPr>
        </p:nvSpPr>
        <p:spPr>
          <a:xfrm>
            <a:off x="121625" y="515600"/>
            <a:ext cx="8899500" cy="441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48"/>
          <p:cNvSpPr txBox="1"/>
          <p:nvPr/>
        </p:nvSpPr>
        <p:spPr>
          <a:xfrm>
            <a:off x="572949" y="3310000"/>
            <a:ext cx="6855600" cy="12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Lot of scope for more tests to do, More data to be collected for Course Correction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437" name="Google Shape;437;p48"/>
          <p:cNvSpPr txBox="1"/>
          <p:nvPr/>
        </p:nvSpPr>
        <p:spPr>
          <a:xfrm>
            <a:off x="640825" y="796675"/>
            <a:ext cx="6787800" cy="2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MLO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MLMR STR    	✅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EMLSR         	✅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OFDMA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VoIP 		❌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Throughput  	❌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MU-MIMO 		❓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9"/>
          <p:cNvSpPr txBox="1"/>
          <p:nvPr>
            <p:ph type="title"/>
          </p:nvPr>
        </p:nvSpPr>
        <p:spPr>
          <a:xfrm>
            <a:off x="793875" y="2256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B4364"/>
                </a:solidFill>
              </a:rPr>
              <a:t>Questions</a:t>
            </a:r>
            <a:endParaRPr sz="2000">
              <a:solidFill>
                <a:srgbClr val="1B4364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7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Experiments that would be covered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261" name="Google Shape;261;p27"/>
          <p:cNvSpPr txBox="1"/>
          <p:nvPr>
            <p:ph idx="1" type="body"/>
          </p:nvPr>
        </p:nvSpPr>
        <p:spPr>
          <a:xfrm>
            <a:off x="121625" y="515600"/>
            <a:ext cx="8899500" cy="441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MLO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MLMR STR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EMLSR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OFDMA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VoIP 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Throughput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MU-MIMO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Simple use case with 2 clients</a:t>
            </a:r>
            <a:endParaRPr sz="16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8"/>
          <p:cNvSpPr txBox="1"/>
          <p:nvPr>
            <p:ph idx="1" type="subTitle"/>
          </p:nvPr>
        </p:nvSpPr>
        <p:spPr>
          <a:xfrm>
            <a:off x="4843201" y="2747300"/>
            <a:ext cx="37854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Asymmetric BW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Link Usage with Attenuation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8"/>
          <p:cNvSpPr txBox="1"/>
          <p:nvPr>
            <p:ph type="title"/>
          </p:nvPr>
        </p:nvSpPr>
        <p:spPr>
          <a:xfrm>
            <a:off x="4843200" y="1692875"/>
            <a:ext cx="3785400" cy="105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MLO MLMR Tests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MLO MLMR STR Test Setup</a:t>
            </a:r>
            <a:endParaRPr sz="2000">
              <a:solidFill>
                <a:srgbClr val="093053"/>
              </a:solidFill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945850" y="3455857"/>
            <a:ext cx="4054200" cy="9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RF Isolated Setup</a:t>
            </a:r>
            <a:br>
              <a:rPr lang="en"/>
            </a:br>
            <a:r>
              <a:rPr lang="en"/>
              <a:t>Control over 3 </a:t>
            </a:r>
            <a:r>
              <a:rPr lang="en"/>
              <a:t>bands</a:t>
            </a:r>
            <a:r>
              <a:rPr lang="en"/>
              <a:t> </a:t>
            </a:r>
            <a:r>
              <a:rPr lang="en"/>
              <a:t>separately</a:t>
            </a:r>
            <a:r>
              <a:rPr lang="en"/>
              <a:t> via attenuator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Traffic: iperf TCP DL</a:t>
            </a:r>
            <a:endParaRPr/>
          </a:p>
        </p:txBody>
      </p:sp>
      <p:pic>
        <p:nvPicPr>
          <p:cNvPr id="274" name="Google Shape;274;p29" title="extra images and reference videos (30).png"/>
          <p:cNvPicPr preferRelativeResize="0"/>
          <p:nvPr/>
        </p:nvPicPr>
        <p:blipFill rotWithShape="1">
          <a:blip r:embed="rId3">
            <a:alphaModFix/>
          </a:blip>
          <a:srcRect b="3000" l="833" r="1224" t="-3000"/>
          <a:stretch/>
        </p:blipFill>
        <p:spPr>
          <a:xfrm>
            <a:off x="662000" y="1397550"/>
            <a:ext cx="7503524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Test Results - MLMR Asymmetric BW Link Usage</a:t>
            </a:r>
            <a:endParaRPr sz="2000">
              <a:solidFill>
                <a:srgbClr val="093053"/>
              </a:solidFill>
            </a:endParaRPr>
          </a:p>
        </p:txBody>
      </p:sp>
      <p:pic>
        <p:nvPicPr>
          <p:cNvPr id="280" name="Google Shape;280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4505" y="636004"/>
            <a:ext cx="4308576" cy="266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830" y="636008"/>
            <a:ext cx="4246263" cy="2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0"/>
          <p:cNvSpPr txBox="1"/>
          <p:nvPr/>
        </p:nvSpPr>
        <p:spPr>
          <a:xfrm>
            <a:off x="1087300" y="3525916"/>
            <a:ext cx="64803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Key Takeaways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distribution of packets is proportional to the BW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Throughput increase is in line with total BW</a:t>
            </a:r>
            <a:endParaRPr i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Test Results - MLMR Attenuation v/s Link Usage</a:t>
            </a:r>
            <a:endParaRPr sz="2000">
              <a:solidFill>
                <a:srgbClr val="093053"/>
              </a:solidFill>
            </a:endParaRPr>
          </a:p>
        </p:txBody>
      </p:sp>
      <p:pic>
        <p:nvPicPr>
          <p:cNvPr id="288" name="Google Shape;288;p3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925" y="667640"/>
            <a:ext cx="3884425" cy="24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8258" y="697996"/>
            <a:ext cx="3724987" cy="229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1"/>
          <p:cNvSpPr txBox="1"/>
          <p:nvPr/>
        </p:nvSpPr>
        <p:spPr>
          <a:xfrm>
            <a:off x="970350" y="3140740"/>
            <a:ext cx="64803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This is “MLO RvR” with lesser steps.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20+20 BW is used for the test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</p:txBody>
      </p:sp>
      <p:sp>
        <p:nvSpPr>
          <p:cNvPr id="291" name="Google Shape;291;p31"/>
          <p:cNvSpPr txBox="1"/>
          <p:nvPr/>
        </p:nvSpPr>
        <p:spPr>
          <a:xfrm>
            <a:off x="852925" y="4023350"/>
            <a:ext cx="64803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Key Takeaway: </a:t>
            </a:r>
            <a:br>
              <a:rPr i="1" lang="en"/>
            </a:br>
            <a:r>
              <a:rPr i="1" lang="en"/>
              <a:t>The distribution of traffic goes towards 2.4 GHz as attenuation increases.</a:t>
            </a:r>
            <a:endParaRPr i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2"/>
          <p:cNvSpPr txBox="1"/>
          <p:nvPr>
            <p:ph idx="1" type="subTitle"/>
          </p:nvPr>
        </p:nvSpPr>
        <p:spPr>
          <a:xfrm>
            <a:off x="4843201" y="2623475"/>
            <a:ext cx="3785400" cy="42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Multi-client Throughput DL,UL</a:t>
            </a:r>
            <a:endParaRPr b="1" sz="16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32"/>
          <p:cNvSpPr txBox="1"/>
          <p:nvPr>
            <p:ph type="title"/>
          </p:nvPr>
        </p:nvSpPr>
        <p:spPr>
          <a:xfrm>
            <a:off x="4843200" y="1692875"/>
            <a:ext cx="3785400" cy="105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MLO EMLSR Tests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3"/>
          <p:cNvSpPr txBox="1"/>
          <p:nvPr>
            <p:ph type="title"/>
          </p:nvPr>
        </p:nvSpPr>
        <p:spPr>
          <a:xfrm>
            <a:off x="121625" y="122000"/>
            <a:ext cx="7260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93053"/>
                </a:solidFill>
              </a:rPr>
              <a:t>MLO EMLSR Test Setup</a:t>
            </a:r>
            <a:endParaRPr sz="2000">
              <a:solidFill>
                <a:srgbClr val="093053"/>
              </a:solidFill>
            </a:endParaRPr>
          </a:p>
        </p:txBody>
      </p:sp>
      <p:pic>
        <p:nvPicPr>
          <p:cNvPr id="303" name="Google Shape;303;p33" title="extra images and reference videos (31).png"/>
          <p:cNvPicPr preferRelativeResize="0"/>
          <p:nvPr/>
        </p:nvPicPr>
        <p:blipFill rotWithShape="1">
          <a:blip r:embed="rId3">
            <a:alphaModFix/>
          </a:blip>
          <a:srcRect b="0" l="1086" r="1076" t="0"/>
          <a:stretch/>
        </p:blipFill>
        <p:spPr>
          <a:xfrm>
            <a:off x="700075" y="1559150"/>
            <a:ext cx="7503524" cy="168898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3"/>
          <p:cNvSpPr txBox="1"/>
          <p:nvPr/>
        </p:nvSpPr>
        <p:spPr>
          <a:xfrm>
            <a:off x="945850" y="3477978"/>
            <a:ext cx="4054200" cy="9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RF Isolated Setup</a:t>
            </a:r>
            <a:br>
              <a:rPr lang="en"/>
            </a:br>
            <a:r>
              <a:rPr lang="en"/>
              <a:t>5 clients used in the test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Traffic: iperf TCP DL, UL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