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5"/>
    <p:sldMasterId id="214748367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6858000" cx="12192000"/>
  <p:notesSz cx="6858000" cy="9144000"/>
  <p:embeddedFontLst>
    <p:embeddedFont>
      <p:font typeface="Helvetica Neue"/>
      <p:regular r:id="rId40"/>
      <p:bold r:id="rId41"/>
      <p:italic r:id="rId42"/>
      <p:boldItalic r:id="rId43"/>
    </p:embeddedFont>
    <p:embeddedFont>
      <p:font typeface="Helvetica Neue Light"/>
      <p:regular r:id="rId44"/>
      <p:bold r:id="rId45"/>
      <p:italic r:id="rId46"/>
      <p:boldItalic r:id="rId47"/>
    </p:embeddedFont>
    <p:embeddedFont>
      <p:font typeface="Gill Sans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Nishant Mallya"/>
  <p:cmAuthor clrIdx="1" id="1" initials="" lastIdx="1" name="Asvin Kumar Muthuranga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F1A94F-C626-4495-98FD-EDA754DE556B}">
  <a:tblStyle styleId="{E2F1A94F-C626-4495-98FD-EDA754DE55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44" Type="http://schemas.openxmlformats.org/officeDocument/2006/relationships/font" Target="fonts/HelveticaNeueLight-regular.fntdata"/><Relationship Id="rId43" Type="http://schemas.openxmlformats.org/officeDocument/2006/relationships/font" Target="fonts/HelveticaNeue-boldItalic.fntdata"/><Relationship Id="rId46" Type="http://schemas.openxmlformats.org/officeDocument/2006/relationships/font" Target="fonts/HelveticaNeueLight-italic.fntdata"/><Relationship Id="rId45" Type="http://schemas.openxmlformats.org/officeDocument/2006/relationships/font" Target="fonts/HelveticaNeueLigh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GillSans-regular.fntdata"/><Relationship Id="rId47" Type="http://schemas.openxmlformats.org/officeDocument/2006/relationships/font" Target="fonts/HelveticaNeueLight-boldItalic.fntdata"/><Relationship Id="rId49" Type="http://schemas.openxmlformats.org/officeDocument/2006/relationships/font" Target="fonts/GillSans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9T10:43:40.432">
    <p:pos x="155" y="652"/>
    <p:text>challenges to Wi-Fi 6E adoption.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05-19T10:45:32.258">
    <p:pos x="155" y="652"/>
    <p:text>Now that I think of it again, we conducted these tests last year when the beacon power on the C-360 was /4 due to the issue.
Just FYI.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3-05-22T03:15:35.389">
    <p:pos x="133" y="158"/>
    <p:text>We can even add a row for MacBook M2 Pro now that we have the results.</p:text>
  </p:cm>
  <p:cm authorId="1" idx="1" dt="2023-05-22T03:15:35.389">
    <p:pos x="133" y="158"/>
    <p:text>Added apple macbook pro to the list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553757197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g22553757197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415c504882_1_1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g2415c504882_1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4699100ce4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4699100ce4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4699100ce4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2553757197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22553757197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553757197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22553757197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55375719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2553757197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15c504882_1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2415c504882_1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15c504882_1_1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2415c504882_1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699100ce4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4699100ce4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4699100ce4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699100ce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4699100ce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4699100ce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15950616e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2415950616e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2553757197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g22553757197_0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2553757197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g22553757197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415c504882_1_1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2415c504882_1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15c504882_1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415c504882_1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15c504882_1_2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g2415c504882_1_2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415c504882_1_2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g2415c504882_1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255375719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255375719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255375719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83d7b59f8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483d7b59f8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483d7b59f8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83d7b59f8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g2483d7b59f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15c504882_1_2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g2415c504882_1_2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15c504882_1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2415c504882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699100ce4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4699100ce4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4699100ce4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2553757197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9" name="Google Shape;489;g22553757197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483d7b59f8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483d7b59f8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2483d7b59f8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415950616e_0_2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2415950616e_0_2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15c504882_1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2415c504882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15c504882_1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2415c504882_1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15c504882_1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g2415c504882_1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15c504882_1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g2415c504882_1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15c504882_1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g2415c504882_1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1_Title 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computer&#10;&#10;Description automatically generated"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10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1121039" y="3073416"/>
            <a:ext cx="9405200" cy="5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8300" lIns="36600" spcFirstLastPara="1" rIns="36600" wrap="square" tIns="183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b="0" i="0" sz="4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1121037" y="3767156"/>
            <a:ext cx="7315200" cy="8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300" lIns="36600" spcFirstLastPara="1" rIns="36600" wrap="square" tIns="183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E"/>
              </a:buClr>
              <a:buSzPts val="1500"/>
              <a:buNone/>
              <a:defRPr sz="2000">
                <a:solidFill>
                  <a:srgbClr val="FFFFF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/>
            </a:lvl2pPr>
            <a:lvl3pPr indent="-228600" lvl="2" marL="13716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indent="-228600" lvl="3" marL="1828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indent="-228600" lvl="4" marL="22860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indent="-228600" lvl="5" marL="27432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indent="-228600" lvl="6" marL="32004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indent="-228600" lvl="7" marL="36576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indent="-228600" lvl="8" marL="411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1711308" y="6492875"/>
            <a:ext cx="5010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50" lIns="130150" spcFirstLastPara="1" rIns="130150" wrap="square" tIns="6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b="0" i="0" lang="en-US" sz="1067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2023. All rights reserved.</a:t>
            </a:r>
            <a:endParaRPr b="0" i="0" sz="66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ista-PP-DRK-v2.jpg" id="121" name="Google Shape;12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39733"/>
            <a:ext cx="12192000" cy="6997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>
            <p:ph type="title"/>
          </p:nvPr>
        </p:nvSpPr>
        <p:spPr>
          <a:xfrm>
            <a:off x="963087" y="440690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b="0" i="0" sz="4500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" type="body"/>
          </p:nvPr>
        </p:nvSpPr>
        <p:spPr>
          <a:xfrm>
            <a:off x="963087" y="2906721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1711299" y="6492875"/>
            <a:ext cx="4309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202</a:t>
            </a:r>
            <a:r>
              <a:rPr lang="en-US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All rights reserved.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609603" y="170151"/>
            <a:ext cx="10972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609603" y="1173476"/>
            <a:ext cx="10972800" cy="49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/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11438523" y="6664990"/>
            <a:ext cx="2631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ista-PP-DRK-v2.jpg" id="134" name="Google Shape;13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22267"/>
            <a:ext cx="12192000" cy="697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9"/>
          <p:cNvSpPr txBox="1"/>
          <p:nvPr>
            <p:ph type="title"/>
          </p:nvPr>
        </p:nvSpPr>
        <p:spPr>
          <a:xfrm>
            <a:off x="1264473" y="3831332"/>
            <a:ext cx="9405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75" lIns="130175" spcFirstLastPara="1" rIns="130175" wrap="square" tIns="650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1264473" y="4525071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E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indent="-2286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indent="-2286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indent="-2286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/>
        </p:txBody>
      </p:sp>
      <p:sp>
        <p:nvSpPr>
          <p:cNvPr id="138" name="Google Shape;138;p19"/>
          <p:cNvSpPr txBox="1"/>
          <p:nvPr/>
        </p:nvSpPr>
        <p:spPr>
          <a:xfrm>
            <a:off x="1711299" y="6492875"/>
            <a:ext cx="4269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202</a:t>
            </a:r>
            <a:r>
              <a:rPr lang="en-US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All rights reserved.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609603" y="170151"/>
            <a:ext cx="10972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609600" y="1125739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 b="0" i="0"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 b="0" i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b="0" i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 b="0" i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8735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indent="-38735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indent="-38735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indent="-38735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/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20"/>
          <p:cNvSpPr txBox="1"/>
          <p:nvPr>
            <p:ph idx="2" type="body"/>
          </p:nvPr>
        </p:nvSpPr>
        <p:spPr>
          <a:xfrm>
            <a:off x="6197603" y="1125739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 b="0" i="0"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 b="0" i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b="0" i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 b="0" i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8735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indent="-38735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indent="-38735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indent="-38735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>
            <a:off x="609603" y="170151"/>
            <a:ext cx="10972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609615" y="1128717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b="1" sz="2800"/>
            </a:lvl2pPr>
            <a:lvl3pPr indent="-228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b="1" sz="2500"/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b="1" sz="2300"/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b="1" sz="2300"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6pPr>
            <a:lvl7pPr indent="-2286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7pPr>
            <a:lvl8pPr indent="-2286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8pPr>
            <a:lvl9pPr indent="-2286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9pPr>
          </a:lstStyle>
          <a:p/>
        </p:txBody>
      </p:sp>
      <p:sp>
        <p:nvSpPr>
          <p:cNvPr id="147" name="Google Shape;147;p21"/>
          <p:cNvSpPr txBox="1"/>
          <p:nvPr>
            <p:ph idx="2" type="body"/>
          </p:nvPr>
        </p:nvSpPr>
        <p:spPr>
          <a:xfrm>
            <a:off x="609615" y="17684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0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 b="0" i="0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 b="0" i="0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b="0" i="0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 b="0" i="0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indent="-37465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indent="-37465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indent="-37465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/>
        </p:txBody>
      </p:sp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21"/>
          <p:cNvSpPr txBox="1"/>
          <p:nvPr>
            <p:ph idx="3" type="body"/>
          </p:nvPr>
        </p:nvSpPr>
        <p:spPr>
          <a:xfrm>
            <a:off x="6195484" y="1128717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b="1" sz="2800"/>
            </a:lvl2pPr>
            <a:lvl3pPr indent="-228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b="1" sz="2500"/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b="1" sz="2300"/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b="1" sz="2300"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6pPr>
            <a:lvl7pPr indent="-2286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7pPr>
            <a:lvl8pPr indent="-2286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8pPr>
            <a:lvl9pPr indent="-2286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9pPr>
          </a:lstStyle>
          <a:p/>
        </p:txBody>
      </p:sp>
      <p:sp>
        <p:nvSpPr>
          <p:cNvPr id="150" name="Google Shape;150;p21"/>
          <p:cNvSpPr txBox="1"/>
          <p:nvPr>
            <p:ph idx="4" type="body"/>
          </p:nvPr>
        </p:nvSpPr>
        <p:spPr>
          <a:xfrm>
            <a:off x="6195484" y="17684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0" i="0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 b="0" i="0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 b="0" i="0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b="0" i="0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 b="0" i="0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indent="-37465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indent="-37465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indent="-37465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609620" y="273057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Helvetica Neue"/>
              <a:buNone/>
              <a:defRPr b="0" i="0" sz="2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4766733" y="273061"/>
            <a:ext cx="68157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0" i="0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92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-"/>
              <a:defRPr b="0" i="0"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≫"/>
              <a:defRPr b="0" i="0" sz="1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•"/>
              <a:defRPr b="0" i="0" sz="1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-"/>
              <a:defRPr b="0" i="0" sz="1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indent="-406400" lvl="6" marL="3200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indent="-406400" lvl="7" marL="3657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indent="-4064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/>
        </p:txBody>
      </p:sp>
      <p:sp>
        <p:nvSpPr>
          <p:cNvPr id="154" name="Google Shape;154;p22"/>
          <p:cNvSpPr txBox="1"/>
          <p:nvPr>
            <p:ph idx="2" type="body"/>
          </p:nvPr>
        </p:nvSpPr>
        <p:spPr>
          <a:xfrm>
            <a:off x="609620" y="1435104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i="0"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indent="-2286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indent="-2286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indent="-2286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/>
        </p:txBody>
      </p: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963087" y="440690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4500"/>
              <a:buFont typeface="Helvetica Neue"/>
              <a:buNone/>
              <a:defRPr b="0" i="0" sz="45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963087" y="2906721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9" name="Google Shape;159;p23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500"/>
              <a:buFont typeface="Arial"/>
              <a:buNone/>
              <a:defRPr b="0" i="0" sz="45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Merriweather Sans"/>
              <a:buNone/>
              <a:defRPr b="0" i="0" sz="40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Merriweather Sans"/>
              <a:buNone/>
              <a:defRPr b="0" i="0" sz="35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Merriweather Sans"/>
              <a:buNone/>
              <a:defRPr b="0" i="1" sz="28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2389720" y="4800605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Helvetica Neue"/>
              <a:buNone/>
              <a:defRPr b="1" sz="2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2389720" y="536736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indent="-2286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indent="-2286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indent="-2286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/>
        </p:txBody>
      </p:sp>
      <p:sp>
        <p:nvSpPr>
          <p:cNvPr id="164" name="Google Shape;164;p24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x">
  <p:cSld name="TITLE_AND_BOD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336552" y="1435117"/>
            <a:ext cx="115251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300"/>
              <a:buFont typeface="Arial"/>
              <a:buNone/>
              <a:defRPr sz="33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7" name="Google Shape;167;p25"/>
          <p:cNvSpPr txBox="1"/>
          <p:nvPr>
            <p:ph idx="1" type="body"/>
          </p:nvPr>
        </p:nvSpPr>
        <p:spPr>
          <a:xfrm>
            <a:off x="336552" y="3708417"/>
            <a:ext cx="11525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500"/>
              <a:buFont typeface="Arial"/>
              <a:buNone/>
              <a:defRPr sz="2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35353"/>
              </a:buClr>
              <a:buSzPts val="2500"/>
              <a:buFont typeface="Arial"/>
              <a:buNone/>
              <a:defRPr sz="2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35353"/>
              </a:buClr>
              <a:buSzPts val="2500"/>
              <a:buFont typeface="Arial"/>
              <a:buNone/>
              <a:defRPr sz="2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35353"/>
              </a:buClr>
              <a:buSzPts val="2500"/>
              <a:buFont typeface="Arial"/>
              <a:buNone/>
              <a:defRPr sz="2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35353"/>
              </a:buClr>
              <a:buSzPts val="2500"/>
              <a:buFont typeface="Arial"/>
              <a:buNone/>
              <a:defRPr sz="2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Arista Theme" showMasterSp="0">
  <p:cSld name="Basic Arista Theme">
    <p:bg>
      <p:bgPr>
        <a:solidFill>
          <a:srgbClr val="FFFF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ista-PP-top-bar.jpg" id="169" name="Google Shape;16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>
            <p:ph type="title"/>
          </p:nvPr>
        </p:nvSpPr>
        <p:spPr>
          <a:xfrm>
            <a:off x="609603" y="536347"/>
            <a:ext cx="10972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609603" y="1539671"/>
            <a:ext cx="10972800" cy="49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  <a:defRPr/>
            </a:lvl2pPr>
            <a:lvl3pPr indent="-3302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≫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1711298" y="6492875"/>
            <a:ext cx="454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4B4B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</a:t>
            </a:r>
            <a:r>
              <a:rPr lang="en-US" sz="1100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r>
              <a:rPr b="0" i="0" lang="en-US" sz="1100" u="none" cap="none" strike="noStrike">
                <a:solidFill>
                  <a:srgbClr val="504B4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All rights reserved.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eparator 2" showMasterSp="0">
  <p:cSld name="Section Separator 2">
    <p:bg>
      <p:bgPr>
        <a:solidFill>
          <a:srgbClr val="41414B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jo_Logo_White_rgb.png" id="175" name="Google Shape;17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96218" y="6456235"/>
            <a:ext cx="914400" cy="153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367692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 txBox="1"/>
          <p:nvPr>
            <p:ph type="ctrTitle"/>
          </p:nvPr>
        </p:nvSpPr>
        <p:spPr>
          <a:xfrm>
            <a:off x="856600" y="4071785"/>
            <a:ext cx="79173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8" name="Google Shape;178;p27"/>
          <p:cNvSpPr txBox="1"/>
          <p:nvPr/>
        </p:nvSpPr>
        <p:spPr>
          <a:xfrm>
            <a:off x="868603" y="6399319"/>
            <a:ext cx="448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Mojo Networks. Confidential Information.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eparator 1" showMasterSp="0">
  <p:cSld name="Section Separator 1">
    <p:bg>
      <p:bgPr>
        <a:solidFill>
          <a:srgbClr val="78A4C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jo_Logo_White_rgb.png" id="180" name="Google Shape;18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96218" y="6456235"/>
            <a:ext cx="914400" cy="15361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367692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856600" y="4071785"/>
            <a:ext cx="79173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3" name="Google Shape;183;p28"/>
          <p:cNvSpPr txBox="1"/>
          <p:nvPr/>
        </p:nvSpPr>
        <p:spPr>
          <a:xfrm>
            <a:off x="868603" y="6399319"/>
            <a:ext cx="448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Mojo Networks. Confidential Information.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Title">
  <p:cSld name="End 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9" name="Google Shape;3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1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212713" y="6492875"/>
            <a:ext cx="10516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300" lIns="36600" spcFirstLastPara="1" rIns="36600" wrap="square" tIns="183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Clr>
                <a:srgbClr val="163058"/>
              </a:buClr>
              <a:buSzPts val="1067"/>
              <a:buFont typeface="Helvetica Neue"/>
              <a:buNone/>
              <a:defRPr sz="1067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6"/>
          <p:cNvSpPr txBox="1"/>
          <p:nvPr/>
        </p:nvSpPr>
        <p:spPr>
          <a:xfrm>
            <a:off x="1711309" y="6492875"/>
            <a:ext cx="4906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50" lIns="130150" spcFirstLastPara="1" rIns="130150" wrap="square" tIns="65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b="0" i="0" lang="en-US" sz="1067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2023. All rights reserved.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 txBox="1"/>
          <p:nvPr/>
        </p:nvSpPr>
        <p:spPr>
          <a:xfrm>
            <a:off x="963087" y="4052973"/>
            <a:ext cx="10363200" cy="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50" lIns="130150" spcFirstLastPara="1" rIns="130150" wrap="square" tIns="65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</a:pPr>
            <a:r>
              <a:rPr b="0" i="0" lang="en-US" sz="3200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arista.com</a:t>
            </a:r>
            <a:endParaRPr b="0" i="0" sz="3200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3582051" y="2493195"/>
            <a:ext cx="4999200" cy="1318127"/>
          </a:xfrm>
          <a:prstGeom prst="rect">
            <a:avLst/>
          </a:prstGeom>
          <a:noFill/>
          <a:ln>
            <a:noFill/>
          </a:ln>
        </p:spPr>
        <p:txBody>
          <a:bodyPr anchorCtr="0" anchor="t" bIns="22825" lIns="45700" spcFirstLastPara="1" rIns="45700" wrap="square" tIns="228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66"/>
              <a:buFont typeface="Helvetica Neue Light"/>
              <a:buNone/>
            </a:pPr>
            <a:r>
              <a:rPr b="0" i="0" lang="en-US" sz="8266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Thank You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ista-PP-bar.jpg" id="96" name="Google Shape;96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37312"/>
            <a:ext cx="12192000" cy="4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>
            <p:ph type="title"/>
          </p:nvPr>
        </p:nvSpPr>
        <p:spPr>
          <a:xfrm>
            <a:off x="609603" y="170151"/>
            <a:ext cx="10972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609603" y="1173476"/>
            <a:ext cx="10972800" cy="49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5075" lIns="130175" spcFirstLastPara="1" rIns="130175" wrap="square" tIns="65075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Merriweather Sans"/>
              <a:buChar char="-"/>
              <a:defRPr b="0" i="0" sz="20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Merriweather Sans"/>
              <a:buChar char="≫"/>
              <a:defRPr b="0" i="0" sz="16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Merriweather Sans"/>
              <a:buChar char="-"/>
              <a:defRPr b="0" i="1" sz="1200" u="none" cap="none" strike="noStrike">
                <a:solidFill>
                  <a:srgbClr val="14131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212712" y="6492873"/>
            <a:ext cx="105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1711299" y="6492875"/>
            <a:ext cx="427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5075" lIns="130175" spcFirstLastPara="1" rIns="130175" wrap="square" tIns="6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Confidential. Copyright © Arista 202</a:t>
            </a:r>
            <a:r>
              <a:rPr lang="en-US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All rights reserved.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>
            <a:off x="-3282471" y="198737"/>
            <a:ext cx="2635067" cy="5103453"/>
            <a:chOff x="-6564942" y="397473"/>
            <a:chExt cx="5270134" cy="10206907"/>
          </a:xfrm>
        </p:grpSpPr>
        <p:sp>
          <p:nvSpPr>
            <p:cNvPr id="102" name="Google Shape;102;p15"/>
            <p:cNvSpPr txBox="1"/>
            <p:nvPr/>
          </p:nvSpPr>
          <p:spPr>
            <a:xfrm>
              <a:off x="-6564942" y="8972980"/>
              <a:ext cx="3787200" cy="16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058"/>
                </a:buClr>
                <a:buSzPts val="1500"/>
                <a:buFont typeface="Helvetica Neue"/>
                <a:buNone/>
              </a:pPr>
              <a:r>
                <a:rPr b="0" i="0" lang="en-US" sz="1500" u="none" cap="none" strike="noStrike">
                  <a:solidFill>
                    <a:srgbClr val="16305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Alternate text color: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058"/>
                </a:buClr>
                <a:buSzPts val="1500"/>
                <a:buFont typeface="Helvetica Neue"/>
                <a:buNone/>
              </a:pPr>
              <a:r>
                <a:rPr b="0" i="0" lang="en-US" sz="1500" u="none" cap="none" strike="noStrike">
                  <a:solidFill>
                    <a:srgbClr val="16305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Hex color# 112346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 txBox="1"/>
            <p:nvPr/>
          </p:nvSpPr>
          <p:spPr>
            <a:xfrm>
              <a:off x="-6564942" y="397473"/>
              <a:ext cx="40167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058"/>
                </a:buClr>
                <a:buSzPts val="1500"/>
                <a:buFont typeface="Helvetica Neue"/>
                <a:buNone/>
              </a:pPr>
              <a:r>
                <a:rPr b="0" i="0" lang="en-US" sz="1500" u="none" cap="none" strike="noStrike">
                  <a:solidFill>
                    <a:srgbClr val="16305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ARISTA color Palette</a:t>
              </a:r>
              <a:endParaRPr b="0" i="0" sz="1500" u="none" cap="none" strike="noStrike">
                <a:solidFill>
                  <a:srgbClr val="16305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-6514142" y="1016913"/>
              <a:ext cx="1329900" cy="1329900"/>
            </a:xfrm>
            <a:prstGeom prst="rect">
              <a:avLst/>
            </a:prstGeom>
            <a:solidFill>
              <a:srgbClr val="16325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-4705425" y="1016913"/>
              <a:ext cx="1329900" cy="1329900"/>
            </a:xfrm>
            <a:prstGeom prst="rect">
              <a:avLst/>
            </a:prstGeom>
            <a:solidFill>
              <a:srgbClr val="58595A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6514142" y="2825828"/>
              <a:ext cx="869100" cy="869100"/>
            </a:xfrm>
            <a:prstGeom prst="rect">
              <a:avLst/>
            </a:prstGeom>
            <a:solidFill>
              <a:srgbClr val="25678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415008" y="2825828"/>
              <a:ext cx="869100" cy="869100"/>
            </a:xfrm>
            <a:prstGeom prst="rect">
              <a:avLst/>
            </a:prstGeom>
            <a:solidFill>
              <a:srgbClr val="5588B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-4340574" y="2825828"/>
              <a:ext cx="869100" cy="869100"/>
            </a:xfrm>
            <a:prstGeom prst="rect">
              <a:avLst/>
            </a:prstGeom>
            <a:solidFill>
              <a:srgbClr val="221F2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-3241440" y="2825828"/>
              <a:ext cx="869100" cy="869100"/>
            </a:xfrm>
            <a:prstGeom prst="rect">
              <a:avLst/>
            </a:prstGeom>
            <a:solidFill>
              <a:srgbClr val="929598"/>
            </a:solidFill>
            <a:ln cap="flat" cmpd="sng" w="9525">
              <a:solidFill>
                <a:srgbClr val="92959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-2163908" y="2825828"/>
              <a:ext cx="869100" cy="869100"/>
            </a:xfrm>
            <a:prstGeom prst="rect">
              <a:avLst/>
            </a:prstGeom>
            <a:solidFill>
              <a:srgbClr val="BBBDBE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6514141" y="5366003"/>
              <a:ext cx="781800" cy="781800"/>
            </a:xfrm>
            <a:prstGeom prst="rect">
              <a:avLst/>
            </a:prstGeom>
            <a:solidFill>
              <a:srgbClr val="E8D754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-5471661" y="5366003"/>
              <a:ext cx="781800" cy="781800"/>
            </a:xfrm>
            <a:prstGeom prst="rect">
              <a:avLst/>
            </a:prstGeom>
            <a:solidFill>
              <a:srgbClr val="B39E2E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-4461394" y="5366003"/>
              <a:ext cx="781800" cy="781800"/>
            </a:xfrm>
            <a:prstGeom prst="rect">
              <a:avLst/>
            </a:prstGeom>
            <a:solidFill>
              <a:srgbClr val="ACC37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-3428492" y="5366003"/>
              <a:ext cx="781800" cy="781800"/>
            </a:xfrm>
            <a:prstGeom prst="rect">
              <a:avLst/>
            </a:prstGeom>
            <a:solidFill>
              <a:srgbClr val="6A8236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-6514141" y="6462898"/>
              <a:ext cx="781800" cy="781800"/>
            </a:xfrm>
            <a:prstGeom prst="rect">
              <a:avLst/>
            </a:prstGeom>
            <a:solidFill>
              <a:srgbClr val="ACD13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-5471661" y="6462898"/>
              <a:ext cx="781800" cy="781800"/>
            </a:xfrm>
            <a:prstGeom prst="rect">
              <a:avLst/>
            </a:prstGeom>
            <a:solidFill>
              <a:srgbClr val="FD661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-4461394" y="6462898"/>
              <a:ext cx="781800" cy="781800"/>
            </a:xfrm>
            <a:prstGeom prst="rect">
              <a:avLst/>
            </a:prstGeom>
            <a:solidFill>
              <a:srgbClr val="FAAF4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-6514142" y="8002403"/>
              <a:ext cx="869100" cy="869100"/>
            </a:xfrm>
            <a:prstGeom prst="rect">
              <a:avLst/>
            </a:prstGeom>
            <a:solidFill>
              <a:srgbClr val="16325B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-6514142" y="4057429"/>
              <a:ext cx="869100" cy="869100"/>
            </a:xfrm>
            <a:prstGeom prst="rect">
              <a:avLst/>
            </a:prstGeom>
            <a:solidFill>
              <a:srgbClr val="E0872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900"/>
                <a:buFont typeface="Gill Sans"/>
                <a:buNone/>
              </a:pPr>
              <a:r>
                <a:t/>
              </a:r>
              <a:endParaRPr b="0" i="0" sz="900" u="none" cap="none" strike="noStrike">
                <a:solidFill>
                  <a:srgbClr val="FFFFF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svin@arista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3.xml"/><Relationship Id="rId4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3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wifi-ks.org/_files/ugd/4b9f8f_ec7cb8a3441b41d39cceba488c3865d8.pdf" TargetMode="External"/><Relationship Id="rId4" Type="http://schemas.openxmlformats.org/officeDocument/2006/relationships/hyperlink" Target="https://www.mist.com/documentation/practical-considerations-for-deploying-wi-fi-6e/" TargetMode="External"/><Relationship Id="rId5" Type="http://schemas.openxmlformats.org/officeDocument/2006/relationships/hyperlink" Target="https://www.arista.com/assets/data/pdf/Datasheets/Arista_Wi-Fi6E_FAQ.pdf" TargetMode="External"/><Relationship Id="rId6" Type="http://schemas.openxmlformats.org/officeDocument/2006/relationships/hyperlink" Target="https://www.youtube.com/watch?v=WEvOhJxXRPQ" TargetMode="External"/><Relationship Id="rId7" Type="http://schemas.openxmlformats.org/officeDocument/2006/relationships/hyperlink" Target="https://www.extremenetworks.com/extreme-networks-blog/saddle-up-and-get-ready-for-wi-fi-6e-everything-is-bigger-in-6-ghz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Relationship Id="rId4" Type="http://schemas.openxmlformats.org/officeDocument/2006/relationships/image" Target="../media/image13.jp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2.xml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4.png"/><Relationship Id="rId13" Type="http://schemas.openxmlformats.org/officeDocument/2006/relationships/image" Target="../media/image17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5" Type="http://schemas.openxmlformats.org/officeDocument/2006/relationships/image" Target="../media/image20.png"/><Relationship Id="rId14" Type="http://schemas.openxmlformats.org/officeDocument/2006/relationships/image" Target="../media/image29.png"/><Relationship Id="rId16" Type="http://schemas.openxmlformats.org/officeDocument/2006/relationships/image" Target="../media/image23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27.jp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/>
        </p:nvSpPr>
        <p:spPr>
          <a:xfrm>
            <a:off x="6960067" y="6127667"/>
            <a:ext cx="50360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65050" lIns="130150" spcFirstLastPara="1" rIns="130150" wrap="square" tIns="65050">
            <a:noAutofit/>
          </a:bodyPr>
          <a:lstStyle/>
          <a:p>
            <a:pPr indent="0" lvl="0" marL="121917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FFFF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2224350" y="2362450"/>
            <a:ext cx="77433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8800" lIns="97625" spcFirstLastPara="1" rIns="97625" wrap="square" tIns="4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E"/>
                </a:solidFill>
              </a:rPr>
              <a:t>Wi-Fi 6E – Practical considerations with Migration strategy</a:t>
            </a:r>
            <a:endParaRPr sz="3400">
              <a:solidFill>
                <a:srgbClr val="FFFFFE"/>
              </a:solidFill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3791700" y="3671370"/>
            <a:ext cx="46086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875" lIns="259625" spcFirstLastPara="1" rIns="259625" wrap="square" tIns="129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rPr lang="en-US" sz="1800">
                <a:solidFill>
                  <a:srgbClr val="FFFFFE"/>
                </a:solidFill>
              </a:rPr>
              <a:t>Asvin </a:t>
            </a:r>
            <a:endParaRPr sz="1800">
              <a:solidFill>
                <a:srgbClr val="FFFFF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asvin@arista.com</a:t>
            </a:r>
            <a:endParaRPr sz="1800">
              <a:solidFill>
                <a:srgbClr val="FFFFF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t/>
            </a:r>
            <a:endParaRPr sz="1800">
              <a:solidFill>
                <a:srgbClr val="FFFFF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rPr lang="en-US" sz="1800">
                <a:solidFill>
                  <a:srgbClr val="FFFFFE"/>
                </a:solidFill>
              </a:rPr>
              <a:t>Wi-Fi Solution test, Arista Networks, Inc</a:t>
            </a:r>
            <a:endParaRPr b="0" i="0" sz="1800" u="none" cap="none" strike="noStrik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8"/>
          <p:cNvSpPr txBox="1"/>
          <p:nvPr/>
        </p:nvSpPr>
        <p:spPr>
          <a:xfrm>
            <a:off x="333268" y="2241500"/>
            <a:ext cx="111456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Moving on to Migration Strategy!</a:t>
            </a:r>
            <a:endParaRPr sz="3700"/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SSID </a:t>
            </a:r>
            <a:r>
              <a:rPr lang="en-US" sz="2400">
                <a:solidFill>
                  <a:schemeClr val="dk1"/>
                </a:solidFill>
              </a:rPr>
              <a:t>strategy</a:t>
            </a:r>
            <a:endParaRPr sz="2400"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TxPower strategy</a:t>
            </a:r>
            <a:endParaRPr sz="2400"/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Client association behavior</a:t>
            </a:r>
            <a:endParaRPr sz="2400"/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Roaming across the 6 GHz band</a:t>
            </a:r>
            <a:endParaRPr sz="2400"/>
          </a:p>
        </p:txBody>
      </p:sp>
      <p:sp>
        <p:nvSpPr>
          <p:cNvPr id="315" name="Google Shape;315;p38"/>
          <p:cNvSpPr txBox="1"/>
          <p:nvPr/>
        </p:nvSpPr>
        <p:spPr>
          <a:xfrm>
            <a:off x="247600" y="1036325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192"/>
            <a:ext cx="12192001" cy="643161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FFFFFE"/>
                </a:solidFill>
              </a:rPr>
              <a:t>SSID Strategy </a:t>
            </a:r>
            <a:r>
              <a:rPr lang="en-US" sz="3700">
                <a:solidFill>
                  <a:srgbClr val="FFFFFE"/>
                </a:solidFill>
              </a:rPr>
              <a:t>recommendation</a:t>
            </a:r>
            <a:endParaRPr b="0" i="0" sz="1900" u="none" cap="none" strike="noStrik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247600" y="1036325"/>
            <a:ext cx="11377200" cy="3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Char char="●"/>
            </a:pPr>
            <a:r>
              <a:rPr lang="en-US" sz="2100">
                <a:solidFill>
                  <a:srgbClr val="CCCCCC"/>
                </a:solidFill>
              </a:rPr>
              <a:t>With additional availability of 6 GHz spectrum - Creative band planning can be achieved for various Wi-Fi use cases</a:t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CCCC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Char char="●"/>
            </a:pPr>
            <a:r>
              <a:rPr lang="en-US" sz="2100">
                <a:solidFill>
                  <a:srgbClr val="CCCCCC"/>
                </a:solidFill>
              </a:rPr>
              <a:t>Enable WPA3 first observe &amp; then adopt 6 GHz</a:t>
            </a:r>
            <a:endParaRPr sz="2100">
              <a:solidFill>
                <a:srgbClr val="CCCCCC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Char char="●"/>
            </a:pPr>
            <a:r>
              <a:rPr lang="en-US" sz="2100">
                <a:solidFill>
                  <a:srgbClr val="CCCCCC"/>
                </a:solidFill>
              </a:rPr>
              <a:t>Enable WPA3/OWE Transition mode on 6 GHz multiband SSIDs </a:t>
            </a:r>
            <a:endParaRPr sz="2100">
              <a:solidFill>
                <a:srgbClr val="CCCCCC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Char char="●"/>
            </a:pPr>
            <a:r>
              <a:rPr lang="en-US" sz="2100">
                <a:solidFill>
                  <a:srgbClr val="CCCCCC"/>
                </a:solidFill>
              </a:rPr>
              <a:t>Engage &amp; Configure MDM for WPA3 support</a:t>
            </a:r>
            <a:endParaRPr sz="2100">
              <a:solidFill>
                <a:srgbClr val="CCCCCC"/>
              </a:solidFill>
            </a:endParaRPr>
          </a:p>
        </p:txBody>
      </p:sp>
      <p:graphicFrame>
        <p:nvGraphicFramePr>
          <p:cNvPr id="323" name="Google Shape;323;p39"/>
          <p:cNvGraphicFramePr/>
          <p:nvPr/>
        </p:nvGraphicFramePr>
        <p:xfrm>
          <a:off x="792700" y="197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3429000"/>
                <a:gridCol w="3095625"/>
                <a:gridCol w="3762375"/>
              </a:tblGrid>
              <a:tr h="413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b="1" lang="en-US" sz="1700">
                          <a:solidFill>
                            <a:schemeClr val="lt1"/>
                          </a:solidFill>
                        </a:rPr>
                        <a:t>Radio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lt1"/>
                          </a:solidFill>
                        </a:rPr>
                        <a:t>Access category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b="1" lang="en-US" sz="1700">
                          <a:solidFill>
                            <a:schemeClr val="lt1"/>
                          </a:solidFill>
                        </a:rPr>
                        <a:t>Application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2.4 GHz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Best-effort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Legacy client device, IOT Wi-Fi device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5.0 GHz + 6 GHz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Critical application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Voice over WiFi calls, etc 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625" y="844500"/>
            <a:ext cx="5793400" cy="52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 txBox="1"/>
          <p:nvPr/>
        </p:nvSpPr>
        <p:spPr>
          <a:xfrm>
            <a:off x="274568" y="151800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dk1"/>
                </a:solidFill>
                <a:highlight>
                  <a:schemeClr val="lt1"/>
                </a:highlight>
              </a:rPr>
              <a:t>MDM Configuration</a:t>
            </a:r>
            <a:endParaRPr b="0" i="0" sz="19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1"/>
          <p:cNvSpPr txBox="1"/>
          <p:nvPr/>
        </p:nvSpPr>
        <p:spPr>
          <a:xfrm>
            <a:off x="333268" y="2241500"/>
            <a:ext cx="1114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Why 20/40 MHz reuse plan still dominant in 5 GHz instead of 80 MHz or higher bandwidth?</a:t>
            </a:r>
            <a:endParaRPr i="0" sz="3600" u="none" cap="none" strike="noStrike">
              <a:solidFill>
                <a:schemeClr val="accent5"/>
              </a:solidFill>
            </a:endParaRPr>
          </a:p>
        </p:txBody>
      </p:sp>
      <p:sp>
        <p:nvSpPr>
          <p:cNvPr id="337" name="Google Shape;337;p41"/>
          <p:cNvSpPr txBox="1"/>
          <p:nvPr/>
        </p:nvSpPr>
        <p:spPr>
          <a:xfrm>
            <a:off x="247600" y="1036325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</p:txBody>
      </p:sp>
      <p:sp>
        <p:nvSpPr>
          <p:cNvPr id="338" name="Google Shape;338;p41"/>
          <p:cNvSpPr txBox="1"/>
          <p:nvPr/>
        </p:nvSpPr>
        <p:spPr>
          <a:xfrm>
            <a:off x="574225" y="711275"/>
            <a:ext cx="5456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TX Power Strategy</a:t>
            </a:r>
            <a:endParaRPr sz="3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/>
          <p:nvPr/>
        </p:nvSpPr>
        <p:spPr>
          <a:xfrm>
            <a:off x="574200" y="349525"/>
            <a:ext cx="1000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Helvetica Neue"/>
                <a:ea typeface="Helvetica Neue"/>
                <a:cs typeface="Helvetica Neue"/>
                <a:sym typeface="Helvetica Neue"/>
              </a:rPr>
              <a:t>5 GHz: SNR degrades as the channel width increase!</a:t>
            </a:r>
            <a:endParaRPr sz="3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44" name="Google Shape;344;p42"/>
          <p:cNvGraphicFramePr/>
          <p:nvPr/>
        </p:nvGraphicFramePr>
        <p:xfrm>
          <a:off x="696250" y="212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2571750"/>
                <a:gridCol w="2571750"/>
                <a:gridCol w="2571750"/>
                <a:gridCol w="2571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BW(MHz)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RSSI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Noise Floor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Resulting SNR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-90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80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160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5" name="Google Shape;345;p42"/>
          <p:cNvSpPr txBox="1"/>
          <p:nvPr/>
        </p:nvSpPr>
        <p:spPr>
          <a:xfrm>
            <a:off x="654850" y="4280575"/>
            <a:ext cx="10369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Key take-away: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20/40 MHz channel reuse plan still dominant in 5 GHz instead of 80 MHz in some sites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There is simply not enough 5 GHz frequency space in 5 GHz &amp; co-channel interference is guaranteed to occur!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Performance would drop significantly when doubling channel width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/>
        </p:nvSpPr>
        <p:spPr>
          <a:xfrm>
            <a:off x="574200" y="349525"/>
            <a:ext cx="10008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Helvetica Neue"/>
                <a:ea typeface="Helvetica Neue"/>
                <a:cs typeface="Helvetica Neue"/>
                <a:sym typeface="Helvetica Neue"/>
              </a:rPr>
              <a:t>6 GHz: SNR remain constant as the channel width increase!</a:t>
            </a:r>
            <a:endParaRPr sz="3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1" name="Google Shape;351;p43"/>
          <p:cNvGraphicFramePr/>
          <p:nvPr/>
        </p:nvGraphicFramePr>
        <p:xfrm>
          <a:off x="696250" y="212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2571750"/>
                <a:gridCol w="2571750"/>
                <a:gridCol w="2571750"/>
                <a:gridCol w="2571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BW(MHz)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RSSI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Noise Floor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Resulting SNR (dB)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-90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-62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80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-59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160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-56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-81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/>
          <p:nvPr/>
        </p:nvSpPr>
        <p:spPr>
          <a:xfrm>
            <a:off x="212693" y="251925"/>
            <a:ext cx="1114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Helvetica Neue"/>
                <a:ea typeface="Helvetica Neue"/>
                <a:cs typeface="Helvetica Neue"/>
                <a:sym typeface="Helvetica Neue"/>
              </a:rPr>
              <a:t>6 GHz: SNR remain constant as the channel width increase!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4"/>
          <p:cNvPicPr preferRelativeResize="0"/>
          <p:nvPr/>
        </p:nvPicPr>
        <p:blipFill rotWithShape="1">
          <a:blip r:embed="rId3">
            <a:alphaModFix/>
          </a:blip>
          <a:srcRect b="0" l="2725" r="2979" t="0"/>
          <a:stretch/>
        </p:blipFill>
        <p:spPr>
          <a:xfrm>
            <a:off x="6048550" y="1837138"/>
            <a:ext cx="5748125" cy="11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 rotWithShape="1">
          <a:blip r:embed="rId4">
            <a:alphaModFix/>
          </a:blip>
          <a:srcRect b="32314" l="0" r="2931" t="5170"/>
          <a:stretch/>
        </p:blipFill>
        <p:spPr>
          <a:xfrm>
            <a:off x="514050" y="3876675"/>
            <a:ext cx="5224275" cy="200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38" y="1514026"/>
            <a:ext cx="5710388" cy="181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 rotWithShape="1">
          <a:blip r:embed="rId4">
            <a:alphaModFix/>
          </a:blip>
          <a:srcRect b="0" l="4865" r="6998" t="70648"/>
          <a:stretch/>
        </p:blipFill>
        <p:spPr>
          <a:xfrm>
            <a:off x="6116800" y="4136550"/>
            <a:ext cx="4743451" cy="94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4"/>
          <p:cNvSpPr txBox="1"/>
          <p:nvPr/>
        </p:nvSpPr>
        <p:spPr>
          <a:xfrm>
            <a:off x="6181200" y="5383750"/>
            <a:ext cx="5501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New transmit power rules favor the use of large bandwidth channel !!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3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5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lt1"/>
                </a:solidFill>
              </a:rPr>
              <a:t>TX Power Strategy</a:t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294300" y="1330750"/>
            <a:ext cx="109824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How 6 GHz compares to 5 GHz</a:t>
            </a:r>
            <a:endParaRPr sz="21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Path Loss - 6 GHz will not go as far as 5 GHz</a:t>
            </a:r>
            <a:endParaRPr sz="2100">
              <a:solidFill>
                <a:schemeClr val="lt1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Cell size - Will be smaller compared to 5 GHz</a:t>
            </a:r>
            <a:endParaRPr sz="2100">
              <a:solidFill>
                <a:schemeClr val="lt1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Obstacles - Loss will be relatively high compared to 5 GHz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We’ll know this very well!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So, don’t operate in same power level. Increase the power level by 3 dB </a:t>
            </a: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6"/>
          <p:cNvSpPr txBox="1"/>
          <p:nvPr/>
        </p:nvSpPr>
        <p:spPr>
          <a:xfrm>
            <a:off x="298350" y="225350"/>
            <a:ext cx="59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75" y="841063"/>
            <a:ext cx="5347724" cy="26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237450" y="79100"/>
            <a:ext cx="11476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dk1"/>
                </a:solidFill>
              </a:rPr>
              <a:t>How big is </a:t>
            </a:r>
            <a:r>
              <a:rPr lang="en-US" sz="3700">
                <a:solidFill>
                  <a:schemeClr val="dk1"/>
                </a:solidFill>
              </a:rPr>
              <a:t>6 GHz</a:t>
            </a:r>
            <a:r>
              <a:rPr lang="en-US" sz="3700">
                <a:solidFill>
                  <a:schemeClr val="dk1"/>
                </a:solidFill>
              </a:rPr>
              <a:t> cell be, compared to a </a:t>
            </a:r>
            <a:r>
              <a:rPr lang="en-US" sz="3700">
                <a:solidFill>
                  <a:schemeClr val="dk1"/>
                </a:solidFill>
              </a:rPr>
              <a:t>5 GHz</a:t>
            </a:r>
            <a:r>
              <a:rPr lang="en-US" sz="3700">
                <a:solidFill>
                  <a:schemeClr val="dk1"/>
                </a:solidFill>
              </a:rPr>
              <a:t> cell?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125" y="3561362"/>
            <a:ext cx="5641223" cy="2776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 txBox="1"/>
          <p:nvPr/>
        </p:nvSpPr>
        <p:spPr>
          <a:xfrm>
            <a:off x="5819400" y="1512775"/>
            <a:ext cx="4039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←5 GHz in 40MHz with EIRP=15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9" name="Google Shape;379;p46"/>
          <p:cNvSpPr txBox="1"/>
          <p:nvPr/>
        </p:nvSpPr>
        <p:spPr>
          <a:xfrm>
            <a:off x="145700" y="4793225"/>
            <a:ext cx="5240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6 GHz in 80MHz with EIRP =18→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46"/>
          <p:cNvSpPr/>
          <p:nvPr/>
        </p:nvSpPr>
        <p:spPr>
          <a:xfrm>
            <a:off x="9679900" y="1129937"/>
            <a:ext cx="2364552" cy="207327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6"/>
          <p:cNvSpPr txBox="1"/>
          <p:nvPr/>
        </p:nvSpPr>
        <p:spPr>
          <a:xfrm>
            <a:off x="10010625" y="1666825"/>
            <a:ext cx="1703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Answer is pretty much the same!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7"/>
          <p:cNvSpPr txBox="1"/>
          <p:nvPr/>
        </p:nvSpPr>
        <p:spPr>
          <a:xfrm>
            <a:off x="298350" y="225350"/>
            <a:ext cx="59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47"/>
          <p:cNvSpPr txBox="1"/>
          <p:nvPr/>
        </p:nvSpPr>
        <p:spPr>
          <a:xfrm>
            <a:off x="237443" y="79100"/>
            <a:ext cx="1114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5 GHz (40 MHz) vs </a:t>
            </a:r>
            <a:r>
              <a:rPr lang="en-US" sz="3200">
                <a:solidFill>
                  <a:schemeClr val="dk1"/>
                </a:solidFill>
              </a:rPr>
              <a:t>6 GHz (80 MHz)</a:t>
            </a:r>
            <a:r>
              <a:rPr lang="en-US" sz="3200">
                <a:solidFill>
                  <a:schemeClr val="dk1"/>
                </a:solidFill>
              </a:rPr>
              <a:t> coverage  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0" y="863725"/>
            <a:ext cx="5458099" cy="271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5361" y="3637675"/>
            <a:ext cx="5394739" cy="27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7"/>
          <p:cNvSpPr txBox="1"/>
          <p:nvPr/>
        </p:nvSpPr>
        <p:spPr>
          <a:xfrm>
            <a:off x="6079350" y="1549925"/>
            <a:ext cx="347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←5 GHz in 40 MHz 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47"/>
          <p:cNvSpPr txBox="1"/>
          <p:nvPr/>
        </p:nvSpPr>
        <p:spPr>
          <a:xfrm>
            <a:off x="2155175" y="4805600"/>
            <a:ext cx="334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6 GHz in 80 MHz →</a:t>
            </a:r>
            <a:endParaRPr sz="2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-50" y="8900"/>
            <a:ext cx="12192000" cy="6435600"/>
          </a:xfrm>
          <a:prstGeom prst="rect">
            <a:avLst/>
          </a:prstGeom>
          <a:solidFill>
            <a:srgbClr val="4141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 txBox="1"/>
          <p:nvPr/>
        </p:nvSpPr>
        <p:spPr>
          <a:xfrm>
            <a:off x="303400" y="842450"/>
            <a:ext cx="6093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lt2"/>
                </a:solidFill>
              </a:rPr>
              <a:t>Is upgrading from 5 GHz as simple as replacing the existing deployment with a Wi-Fi 6E AP?</a:t>
            </a:r>
            <a:endParaRPr b="0" i="0" sz="21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303399" y="4258100"/>
            <a:ext cx="5853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8A4C8"/>
                </a:solidFill>
              </a:rPr>
              <a:t>Let’s find out!</a:t>
            </a:r>
            <a:br>
              <a:rPr lang="en-US" sz="2400">
                <a:solidFill>
                  <a:srgbClr val="78A4C8"/>
                </a:solidFill>
              </a:rPr>
            </a:br>
            <a:r>
              <a:rPr lang="en-US" sz="2400">
                <a:solidFill>
                  <a:srgbClr val="78A4C8"/>
                </a:solidFill>
              </a:rPr>
              <a:t>We got data &amp; few nuances to share which shall help your upgrade seamless!</a:t>
            </a:r>
            <a:endParaRPr sz="2400">
              <a:solidFill>
                <a:srgbClr val="78A4C8"/>
              </a:solidFill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2338" y="842450"/>
            <a:ext cx="4010025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10215575" y="1018550"/>
            <a:ext cx="10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2"/>
                </a:solidFill>
              </a:rPr>
              <a:t>Wi-Fi 6E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7777175" y="3857900"/>
            <a:ext cx="10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2"/>
                </a:solidFill>
              </a:rPr>
              <a:t>Wi-Fi 4/5/6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3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8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lt1"/>
                </a:solidFill>
              </a:rPr>
              <a:t>6 GHz design recommendation</a:t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453625" y="1118225"/>
            <a:ext cx="990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453625" y="1962300"/>
            <a:ext cx="111456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If you already have capacity based 5 GHz design plan </a:t>
            </a:r>
            <a:endParaRPr sz="2100">
              <a:solidFill>
                <a:schemeClr val="lt1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- Rip &amp; replace with Wi-Fi 6E would just do!</a:t>
            </a:r>
            <a:endParaRPr sz="21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In case of new deployment, proper RF design for 6 GHz can be considered</a:t>
            </a: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 txBox="1"/>
          <p:nvPr/>
        </p:nvSpPr>
        <p:spPr>
          <a:xfrm>
            <a:off x="333268" y="2241500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Wi-Fi 6E client behavior!</a:t>
            </a:r>
            <a:endParaRPr i="0" sz="3600" u="none" cap="none" strike="noStrike">
              <a:solidFill>
                <a:schemeClr val="accent5"/>
              </a:solidFill>
            </a:endParaRPr>
          </a:p>
        </p:txBody>
      </p:sp>
      <p:sp>
        <p:nvSpPr>
          <p:cNvPr id="407" name="Google Shape;407;p49"/>
          <p:cNvSpPr txBox="1"/>
          <p:nvPr/>
        </p:nvSpPr>
        <p:spPr>
          <a:xfrm>
            <a:off x="247600" y="1036325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0"/>
            <a:ext cx="12192001" cy="6431613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0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dk2"/>
                </a:solidFill>
              </a:rPr>
              <a:t> Wi-Fi 6E Client behavior</a:t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0"/>
          <p:cNvSpPr txBox="1"/>
          <p:nvPr/>
        </p:nvSpPr>
        <p:spPr>
          <a:xfrm>
            <a:off x="247613" y="931550"/>
            <a:ext cx="11777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Major client vendors start supporting Wi-Fi 6E but AP discovery mechanism are bit different.</a:t>
            </a:r>
            <a:endParaRPr sz="2100">
              <a:solidFill>
                <a:schemeClr val="lt1"/>
              </a:solidFill>
            </a:endParaRPr>
          </a:p>
        </p:txBody>
      </p:sp>
      <p:graphicFrame>
        <p:nvGraphicFramePr>
          <p:cNvPr id="415" name="Google Shape;415;p50"/>
          <p:cNvGraphicFramePr/>
          <p:nvPr/>
        </p:nvGraphicFramePr>
        <p:xfrm>
          <a:off x="509813" y="160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2157200"/>
                <a:gridCol w="1947450"/>
                <a:gridCol w="1947450"/>
                <a:gridCol w="2366925"/>
                <a:gridCol w="2429425"/>
              </a:tblGrid>
              <a:tr h="433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Client Model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OS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IN-BAND discovery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Out-Of-</a:t>
                      </a: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-BAND discovery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</a:rPr>
                        <a:t>Comment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896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iPad Pro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IOS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Not Supported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 only out-of-band discovery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iPad require 2.4 or 5.0 GHz band to discovery 6 Ghz channel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Samsung S22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Android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Google pixel 7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Android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9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Intel 11ax 210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Windows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9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Apple Macbook Pro M2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MacOS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Not 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Supported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Apple M2 Pro</a:t>
                      </a:r>
                      <a:r>
                        <a:rPr lang="en-US" sz="1600">
                          <a:solidFill>
                            <a:schemeClr val="lt1"/>
                          </a:solidFill>
                        </a:rPr>
                        <a:t> require 2.4 or 5.0 GHz band to discovery 6 GHz channel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1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2A2A2A"/>
                </a:solidFill>
              </a:rPr>
              <a:t>Roaming and Client discovery Strategy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1"/>
          <p:cNvSpPr txBox="1"/>
          <p:nvPr/>
        </p:nvSpPr>
        <p:spPr>
          <a:xfrm>
            <a:off x="212700" y="1068388"/>
            <a:ext cx="11507400" cy="6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For better roaming, account for 6 GHz losses and plan for 3 dB or more higher power</a:t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Enable PSC channel as 6 GHz client usually probe on these channels.</a:t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Avoid 6 GHz only SSID – Apple device fail to connect using IN-BAND discovery method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Have either 5GHz or 2.4 GHz SSID when deploying 6 GHz. Client use OUT-OF-BAND discovery method using RNR IE to discovery 6 GHz band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Make use of large set of non-overlapping </a:t>
            </a:r>
            <a:r>
              <a:rPr lang="en-US" sz="2100">
                <a:solidFill>
                  <a:srgbClr val="424242"/>
                </a:solidFill>
              </a:rPr>
              <a:t>6 GHz</a:t>
            </a:r>
            <a:r>
              <a:rPr lang="en-US" sz="2100">
                <a:solidFill>
                  <a:srgbClr val="424242"/>
                </a:solidFill>
              </a:rPr>
              <a:t> band channel. Configure 80 MHz by default.</a:t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</p:txBody>
      </p:sp>
      <p:pic>
        <p:nvPicPr>
          <p:cNvPr id="422" name="Google Shape;422;p51"/>
          <p:cNvPicPr preferRelativeResize="0"/>
          <p:nvPr/>
        </p:nvPicPr>
        <p:blipFill rotWithShape="1">
          <a:blip r:embed="rId3">
            <a:alphaModFix/>
          </a:blip>
          <a:srcRect b="7927" l="1174" r="4074" t="0"/>
          <a:stretch/>
        </p:blipFill>
        <p:spPr>
          <a:xfrm>
            <a:off x="1597600" y="1633750"/>
            <a:ext cx="6524624" cy="17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-8"/>
            <a:ext cx="12192001" cy="643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/>
          <p:nvPr/>
        </p:nvSpPr>
        <p:spPr>
          <a:xfrm>
            <a:off x="25" y="-50"/>
            <a:ext cx="12192000" cy="6431700"/>
          </a:xfrm>
          <a:prstGeom prst="rect">
            <a:avLst/>
          </a:prstGeom>
          <a:solidFill>
            <a:srgbClr val="FFFFFE">
              <a:alpha val="452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2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2A2A2A"/>
                </a:solidFill>
              </a:rPr>
              <a:t>Apple iPad </a:t>
            </a:r>
            <a:r>
              <a:rPr lang="en-US" sz="3700">
                <a:solidFill>
                  <a:srgbClr val="2A2A2A"/>
                </a:solidFill>
              </a:rPr>
              <a:t>Pro</a:t>
            </a:r>
            <a:r>
              <a:rPr lang="en-US" sz="3700">
                <a:solidFill>
                  <a:srgbClr val="2A2A2A"/>
                </a:solidFill>
              </a:rPr>
              <a:t> behaviour 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212700" y="863000"/>
            <a:ext cx="11377200" cy="5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Understand bit more on </a:t>
            </a:r>
            <a:r>
              <a:rPr lang="en-US" sz="2100">
                <a:solidFill>
                  <a:srgbClr val="424242"/>
                </a:solidFill>
              </a:rPr>
              <a:t>6 GHz</a:t>
            </a:r>
            <a:r>
              <a:rPr lang="en-US" sz="2100">
                <a:solidFill>
                  <a:srgbClr val="424242"/>
                </a:solidFill>
              </a:rPr>
              <a:t> probe pattern</a:t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iPad ignore FILS sent by the AP on its primary 6 GHz channel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It also ignores unsolicited probe responses sent by the AP on its primary 6GHz channel if we enable them explicitly.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iPad doesn't actively scan 6 GHz to discovery new SSIDs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2424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It requires SSID on either 2.4 GHz or 5.0 GHz band</a:t>
            </a:r>
            <a:endParaRPr sz="2100">
              <a:solidFill>
                <a:srgbClr val="424242"/>
              </a:solidFill>
            </a:endParaRPr>
          </a:p>
        </p:txBody>
      </p:sp>
      <p:graphicFrame>
        <p:nvGraphicFramePr>
          <p:cNvPr id="431" name="Google Shape;431;p52"/>
          <p:cNvGraphicFramePr/>
          <p:nvPr/>
        </p:nvGraphicFramePr>
        <p:xfrm>
          <a:off x="523200" y="145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1792175"/>
                <a:gridCol w="1028075"/>
                <a:gridCol w="1151900"/>
                <a:gridCol w="3101725"/>
                <a:gridCol w="4071750"/>
              </a:tblGrid>
              <a:tr h="396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Type of Probe Request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Condition to Send Probe Request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Purpose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525252"/>
                          </a:solidFill>
                        </a:rPr>
                        <a:t>Destination Address</a:t>
                      </a:r>
                      <a:endParaRPr b="1"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525252"/>
                          </a:solidFill>
                        </a:rPr>
                        <a:t>BSSID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525252"/>
                          </a:solidFill>
                        </a:rPr>
                        <a:t>SSID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Broadcast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Wildcard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Wildcard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Not Allowed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Ban indiscriminate probe responses from all BSSs from all ESSs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Broadcast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Wildcard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SSID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Not more than 1 per 20 ms.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Probe ESS but with reduced frequency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Broadcast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Wildcard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Not more than 3 per 20 ms.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525252"/>
                          </a:solidFill>
                        </a:rPr>
                        <a:t>Probe specific BSS with reduced frequency</a:t>
                      </a:r>
                      <a:endParaRPr sz="1200">
                        <a:solidFill>
                          <a:srgbClr val="52525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2525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1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 txBox="1"/>
          <p:nvPr/>
        </p:nvSpPr>
        <p:spPr>
          <a:xfrm>
            <a:off x="212693" y="366225"/>
            <a:ext cx="11145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400">
                <a:solidFill>
                  <a:schemeClr val="lt1"/>
                </a:solidFill>
              </a:rPr>
              <a:t>Low Power Indoor(LPI) - </a:t>
            </a:r>
            <a:endParaRPr sz="3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400">
                <a:solidFill>
                  <a:schemeClr val="lt1"/>
                </a:solidFill>
              </a:rPr>
              <a:t>Apple iPad Pro Behaviour</a:t>
            </a:r>
            <a:endParaRPr b="0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3"/>
          <p:cNvSpPr txBox="1"/>
          <p:nvPr/>
        </p:nvSpPr>
        <p:spPr>
          <a:xfrm>
            <a:off x="212700" y="1535925"/>
            <a:ext cx="4842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D9D9D9"/>
                </a:solidFill>
              </a:rPr>
              <a:t>In field deployment when supporting Apple devices. Ensure to enable 5 GHz or 2.4 GHz SSID which will allow the iPad to use RNR IE included in 2.⅘ GHz beacons indicating about 6 GHz band info for the iPad to connect on 6 GHz band.</a:t>
            </a:r>
            <a:endParaRPr sz="16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525" y="904350"/>
            <a:ext cx="10096973" cy="55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4"/>
          <p:cNvSpPr txBox="1"/>
          <p:nvPr/>
        </p:nvSpPr>
        <p:spPr>
          <a:xfrm>
            <a:off x="740000" y="228950"/>
            <a:ext cx="96012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/>
              <a:t>Apple M2 Pro - </a:t>
            </a:r>
            <a:r>
              <a:rPr lang="en-US" sz="3700">
                <a:solidFill>
                  <a:srgbClr val="2A2A2A"/>
                </a:solidFill>
              </a:rPr>
              <a:t>6 GHz</a:t>
            </a:r>
            <a:r>
              <a:rPr lang="en-US" sz="3700"/>
              <a:t> </a:t>
            </a:r>
            <a:r>
              <a:rPr lang="en-US" sz="3700"/>
              <a:t>connectivity</a:t>
            </a:r>
            <a:endParaRPr sz="3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" name="Google Shape;451;p55"/>
          <p:cNvGraphicFramePr/>
          <p:nvPr/>
        </p:nvGraphicFramePr>
        <p:xfrm>
          <a:off x="606575" y="1705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{E2F1A94F-C626-4495-98FD-EDA754DE556B}</a:tableStyleId>
              </a:tblPr>
              <a:tblGrid>
                <a:gridCol w="2689400"/>
                <a:gridCol w="2689400"/>
                <a:gridCol w="2689400"/>
                <a:gridCol w="26894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Clients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 GHz capable (Yes/No)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Initial</a:t>
                      </a:r>
                      <a:r>
                        <a:rPr lang="en-US"/>
                        <a:t> assoc to </a:t>
                      </a:r>
                      <a:r>
                        <a:rPr lang="en-US"/>
                        <a:t>6 GHz</a:t>
                      </a:r>
                      <a:r>
                        <a:rPr lang="en-US"/>
                        <a:t> AP (Yes/No)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Roam to Target AP in PSC channel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FA8DC"/>
                    </a:solidFill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iPad Pro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Successfully roamed to 6 GHz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Samsung S22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Successfully roamed to 6 GHz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Google pixel 7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Successfully roamed to 6 GHz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Intel 11ax 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Successfully roamed to 6 GHz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Apple Macbook Pro M2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Successfully roamed to 6 GHz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52" name="Google Shape;452;p55"/>
          <p:cNvSpPr txBox="1"/>
          <p:nvPr/>
        </p:nvSpPr>
        <p:spPr>
          <a:xfrm>
            <a:off x="606575" y="310475"/>
            <a:ext cx="9334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dk2"/>
                </a:solidFill>
              </a:rPr>
              <a:t>WiFi 6E Client roaming behavior</a:t>
            </a:r>
            <a:endParaRPr sz="3700">
              <a:solidFill>
                <a:schemeClr val="dk2"/>
              </a:solidFill>
            </a:endParaRPr>
          </a:p>
        </p:txBody>
      </p:sp>
      <p:sp>
        <p:nvSpPr>
          <p:cNvPr id="453" name="Google Shape;453;p55"/>
          <p:cNvSpPr txBox="1"/>
          <p:nvPr/>
        </p:nvSpPr>
        <p:spPr>
          <a:xfrm>
            <a:off x="724950" y="1178525"/>
            <a:ext cx="1016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Disclaimer: Roaming is client driven; Results tend to vary with different driver version!!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"/>
          <p:cNvSpPr/>
          <p:nvPr/>
        </p:nvSpPr>
        <p:spPr>
          <a:xfrm>
            <a:off x="-50" y="8900"/>
            <a:ext cx="12192000" cy="6435600"/>
          </a:xfrm>
          <a:prstGeom prst="rect">
            <a:avLst/>
          </a:prstGeom>
          <a:solidFill>
            <a:srgbClr val="4141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6"/>
          <p:cNvSpPr txBox="1"/>
          <p:nvPr/>
        </p:nvSpPr>
        <p:spPr>
          <a:xfrm>
            <a:off x="303399" y="842450"/>
            <a:ext cx="5500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lt2"/>
                </a:solidFill>
              </a:rPr>
              <a:t>Is upgrading from 5 GHz as simple as replacing the existing deployment with a Wi-Fi 6E AP?</a:t>
            </a:r>
            <a:endParaRPr b="0" i="0" sz="21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6"/>
          <p:cNvSpPr/>
          <p:nvPr/>
        </p:nvSpPr>
        <p:spPr>
          <a:xfrm>
            <a:off x="303399" y="4258100"/>
            <a:ext cx="5853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8A4C8"/>
              </a:solidFill>
            </a:endParaRPr>
          </a:p>
        </p:txBody>
      </p:sp>
      <p:pic>
        <p:nvPicPr>
          <p:cNvPr id="461" name="Google Shape;4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2338" y="842450"/>
            <a:ext cx="4010025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 txBox="1"/>
          <p:nvPr/>
        </p:nvSpPr>
        <p:spPr>
          <a:xfrm>
            <a:off x="10215575" y="1018550"/>
            <a:ext cx="10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2"/>
                </a:solidFill>
              </a:rPr>
              <a:t>Wi-Fi 6E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463" name="Google Shape;463;p56"/>
          <p:cNvSpPr txBox="1"/>
          <p:nvPr/>
        </p:nvSpPr>
        <p:spPr>
          <a:xfrm>
            <a:off x="7777175" y="3857900"/>
            <a:ext cx="10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2"/>
                </a:solidFill>
              </a:rPr>
              <a:t>Wi-Fi 4/5/6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464" name="Google Shape;464;p56"/>
          <p:cNvSpPr/>
          <p:nvPr/>
        </p:nvSpPr>
        <p:spPr>
          <a:xfrm>
            <a:off x="634475" y="4330426"/>
            <a:ext cx="5802948" cy="20028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Even easier with Cognitive 6 GHz Migration recommendations!!!</a:t>
            </a:r>
            <a:endParaRPr sz="2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7"/>
          <p:cNvSpPr/>
          <p:nvPr/>
        </p:nvSpPr>
        <p:spPr>
          <a:xfrm>
            <a:off x="-24075" y="-13775"/>
            <a:ext cx="12282600" cy="64524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725" y="1178875"/>
            <a:ext cx="5817810" cy="455738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7"/>
          <p:cNvSpPr txBox="1"/>
          <p:nvPr/>
        </p:nvSpPr>
        <p:spPr>
          <a:xfrm>
            <a:off x="212700" y="176550"/>
            <a:ext cx="1148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2A2A2A"/>
                </a:solidFill>
              </a:rPr>
              <a:t>Cognitive 6 GHz location level migration recommendation</a:t>
            </a:r>
            <a:endParaRPr sz="3400">
              <a:solidFill>
                <a:srgbClr val="2A2A2A"/>
              </a:solidFill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2470775" y="2433625"/>
            <a:ext cx="67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2.5k </a:t>
            </a:r>
            <a:endParaRPr b="1" sz="1200">
              <a:solidFill>
                <a:srgbClr val="53535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iPads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7"/>
          <p:cNvSpPr/>
          <p:nvPr/>
        </p:nvSpPr>
        <p:spPr>
          <a:xfrm>
            <a:off x="2091650" y="4205275"/>
            <a:ext cx="8211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1k</a:t>
            </a:r>
            <a:r>
              <a:rPr b="1" lang="en-US" sz="1200">
                <a:solidFill>
                  <a:srgbClr val="535353"/>
                </a:solidFill>
              </a:rPr>
              <a:t> </a:t>
            </a:r>
            <a:endParaRPr b="1" sz="1200">
              <a:solidFill>
                <a:srgbClr val="53535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laptops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7"/>
          <p:cNvSpPr/>
          <p:nvPr/>
        </p:nvSpPr>
        <p:spPr>
          <a:xfrm>
            <a:off x="2577425" y="5805475"/>
            <a:ext cx="1133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5K</a:t>
            </a:r>
            <a:r>
              <a:rPr b="1" lang="en-US" sz="1200">
                <a:solidFill>
                  <a:srgbClr val="535353"/>
                </a:solidFill>
              </a:rPr>
              <a:t> </a:t>
            </a:r>
            <a:endParaRPr b="1" sz="1200">
              <a:solidFill>
                <a:srgbClr val="53535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rgbClr val="535353"/>
                </a:solidFill>
              </a:rPr>
              <a:t>smartphones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7"/>
          <p:cNvSpPr/>
          <p:nvPr/>
        </p:nvSpPr>
        <p:spPr>
          <a:xfrm>
            <a:off x="7195175" y="2176450"/>
            <a:ext cx="1973700" cy="309600"/>
          </a:xfrm>
          <a:prstGeom prst="rect">
            <a:avLst/>
          </a:prstGeom>
          <a:solidFill>
            <a:srgbClr val="5487B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2k clients support WPA3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7"/>
          <p:cNvSpPr/>
          <p:nvPr/>
        </p:nvSpPr>
        <p:spPr>
          <a:xfrm>
            <a:off x="7519025" y="2895550"/>
            <a:ext cx="2449800" cy="309600"/>
          </a:xfrm>
          <a:prstGeom prst="rect">
            <a:avLst/>
          </a:prstGeom>
          <a:solidFill>
            <a:srgbClr val="5487B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800 clients which support 6GHz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7"/>
          <p:cNvSpPr/>
          <p:nvPr/>
        </p:nvSpPr>
        <p:spPr>
          <a:xfrm>
            <a:off x="8004800" y="3486100"/>
            <a:ext cx="2792700" cy="309600"/>
          </a:xfrm>
          <a:prstGeom prst="rect">
            <a:avLst/>
          </a:prstGeom>
          <a:solidFill>
            <a:srgbClr val="5487B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1k</a:t>
            </a:r>
            <a:r>
              <a:rPr b="1" lang="en-US" sz="1200">
                <a:solidFill>
                  <a:schemeClr val="lt1"/>
                </a:solidFill>
              </a:rPr>
              <a:t> clients support per location level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7"/>
          <p:cNvSpPr/>
          <p:nvPr/>
        </p:nvSpPr>
        <p:spPr>
          <a:xfrm>
            <a:off x="7366625" y="4600525"/>
            <a:ext cx="3650100" cy="309600"/>
          </a:xfrm>
          <a:prstGeom prst="rect">
            <a:avLst/>
          </a:prstGeom>
          <a:solidFill>
            <a:srgbClr val="5487B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3.4</a:t>
            </a:r>
            <a:r>
              <a:rPr b="1" lang="en-US" sz="1200">
                <a:solidFill>
                  <a:schemeClr val="lt1"/>
                </a:solidFill>
              </a:rPr>
              <a:t>k clients provide cognitive migration strategy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7"/>
          <p:cNvSpPr/>
          <p:nvPr/>
        </p:nvSpPr>
        <p:spPr>
          <a:xfrm>
            <a:off x="7519025" y="4076650"/>
            <a:ext cx="1973700" cy="309600"/>
          </a:xfrm>
          <a:prstGeom prst="rect">
            <a:avLst/>
          </a:prstGeom>
          <a:solidFill>
            <a:srgbClr val="5487B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2k clients support WPA3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accent5"/>
                </a:solidFill>
              </a:rPr>
              <a:t>Recap of Wi-Fi KS 2022</a:t>
            </a:r>
            <a:endParaRPr b="0" i="0" sz="19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247600" y="1036325"/>
            <a:ext cx="121920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</a:pPr>
            <a:r>
              <a:rPr lang="en-US" sz="2100">
                <a:solidFill>
                  <a:schemeClr val="accent5"/>
                </a:solidFill>
              </a:rPr>
              <a:t>Tri-band AP is the way forward!</a:t>
            </a:r>
            <a:endParaRPr sz="2100">
              <a:solidFill>
                <a:schemeClr val="accent5"/>
              </a:solidFill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5"/>
              </a:solidFill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</a:pPr>
            <a:r>
              <a:rPr lang="en-US" sz="2100">
                <a:solidFill>
                  <a:schemeClr val="accent5"/>
                </a:solidFill>
              </a:rPr>
              <a:t>Dual operation mode –</a:t>
            </a:r>
            <a:endParaRPr sz="2100">
              <a:solidFill>
                <a:schemeClr val="accent5"/>
              </a:solidFill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5"/>
              </a:solidFill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</a:pPr>
            <a:r>
              <a:rPr lang="en-US" sz="2100">
                <a:solidFill>
                  <a:schemeClr val="accent5"/>
                </a:solidFill>
              </a:rPr>
              <a:t>Practical consideration – Device ecosystem, </a:t>
            </a:r>
            <a:r>
              <a:rPr lang="en-US" sz="2100">
                <a:solidFill>
                  <a:schemeClr val="accent5"/>
                </a:solidFill>
              </a:rPr>
              <a:t>Challenge to Wi-Fi 6E adoption</a:t>
            </a:r>
            <a:endParaRPr sz="2100">
              <a:solidFill>
                <a:schemeClr val="accent5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- 6E started appearing in high end device</a:t>
            </a:r>
            <a:endParaRPr sz="1800">
              <a:solidFill>
                <a:schemeClr val="accent5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- 2.4GHz not going away anytime soon.</a:t>
            </a:r>
            <a:endParaRPr sz="1800">
              <a:solidFill>
                <a:schemeClr val="accent5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- Dual band clients will be majority for year or two!</a:t>
            </a:r>
            <a:endParaRPr sz="1800">
              <a:solidFill>
                <a:schemeClr val="accent5"/>
              </a:solidFill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  <a:p>
            <a:pPr indent="-374650" lvl="0" marL="3810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•"/>
            </a:pPr>
            <a:r>
              <a:rPr lang="en-US" sz="2100">
                <a:solidFill>
                  <a:schemeClr val="accent5"/>
                </a:solidFill>
              </a:rPr>
              <a:t>Propagation differences between 5GHz vs 6GHz</a:t>
            </a:r>
            <a:endParaRPr sz="2100"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- 5GHz propagates better in free space (~7 to 9dB)</a:t>
            </a:r>
            <a:endParaRPr sz="18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       - For obstacles, 6GHz losses are in general higher than 5GHz</a:t>
            </a:r>
            <a:endParaRPr sz="18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</a:rPr>
              <a:t>	- Channel width must be taken into account – 6GHz channels should be 80/160MHz wide</a:t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8"/>
          <p:cNvSpPr txBox="1"/>
          <p:nvPr/>
        </p:nvSpPr>
        <p:spPr>
          <a:xfrm>
            <a:off x="237443" y="79100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dk1"/>
                </a:solidFill>
              </a:rPr>
              <a:t>Reference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8"/>
          <p:cNvSpPr txBox="1"/>
          <p:nvPr/>
        </p:nvSpPr>
        <p:spPr>
          <a:xfrm>
            <a:off x="521150" y="2156500"/>
            <a:ext cx="102747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6 GHz Deployment: A Reality check - </a:t>
            </a:r>
            <a:r>
              <a:rPr lang="en-US" sz="23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Link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Practical considerations for deploying Wi-Fi 6E, Wes purvis- </a:t>
            </a:r>
            <a:r>
              <a:rPr lang="en-US" sz="23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Link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Arista 6 and 6E FAQ - </a:t>
            </a:r>
            <a:r>
              <a:rPr lang="en-US" sz="23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Link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Practical considerations for </a:t>
            </a: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deploying</a:t>
            </a: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 Wi-Fi 6E, Jatin - </a:t>
            </a:r>
            <a:r>
              <a:rPr lang="en-US" sz="23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Link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Helvetica Neue"/>
                <a:ea typeface="Helvetica Neue"/>
                <a:cs typeface="Helvetica Neue"/>
                <a:sym typeface="Helvetica Neue"/>
              </a:rPr>
              <a:t>Get ready for 6 GHz, David coleman - </a:t>
            </a:r>
            <a:r>
              <a:rPr lang="en-US" sz="23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Link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9"/>
          <p:cNvSpPr txBox="1"/>
          <p:nvPr/>
        </p:nvSpPr>
        <p:spPr>
          <a:xfrm>
            <a:off x="333268" y="2241500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Questions!</a:t>
            </a:r>
            <a:endParaRPr i="0" sz="3600" u="none" cap="none" strike="noStrike">
              <a:solidFill>
                <a:schemeClr val="accent5"/>
              </a:solidFill>
            </a:endParaRPr>
          </a:p>
        </p:txBody>
      </p:sp>
      <p:sp>
        <p:nvSpPr>
          <p:cNvPr id="493" name="Google Shape;493;p59"/>
          <p:cNvSpPr txBox="1"/>
          <p:nvPr/>
        </p:nvSpPr>
        <p:spPr>
          <a:xfrm>
            <a:off x="247600" y="1036325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/>
          <p:nvPr/>
        </p:nvSpPr>
        <p:spPr>
          <a:xfrm>
            <a:off x="0" y="0"/>
            <a:ext cx="12282600" cy="64524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2"/>
          <p:cNvSpPr/>
          <p:nvPr/>
        </p:nvSpPr>
        <p:spPr>
          <a:xfrm>
            <a:off x="7232751" y="3367950"/>
            <a:ext cx="427800" cy="426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accent5"/>
                </a:solidFill>
              </a:rPr>
              <a:t>Recap of Wi-Fi KS 2022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247600" y="1036325"/>
            <a:ext cx="6627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•"/>
            </a:pPr>
            <a:r>
              <a:rPr lang="en-US" sz="2100">
                <a:solidFill>
                  <a:srgbClr val="424242"/>
                </a:solidFill>
              </a:rPr>
              <a:t>Tri-band AP is the way forward!</a:t>
            </a:r>
            <a:endParaRPr sz="2100">
              <a:solidFill>
                <a:srgbClr val="424242"/>
              </a:solidFill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•"/>
            </a:pPr>
            <a:r>
              <a:rPr lang="en-US" sz="2100">
                <a:solidFill>
                  <a:srgbClr val="424242"/>
                </a:solidFill>
              </a:rPr>
              <a:t>Dual operation mode –</a:t>
            </a:r>
            <a:endParaRPr sz="1800">
              <a:solidFill>
                <a:srgbClr val="424242"/>
              </a:solidFill>
            </a:endParaRPr>
          </a:p>
        </p:txBody>
      </p:sp>
      <p:pic>
        <p:nvPicPr>
          <p:cNvPr id="216" name="Google Shape;2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375" y="2286000"/>
            <a:ext cx="1800224" cy="267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 rotWithShape="1">
          <a:blip r:embed="rId4">
            <a:alphaModFix/>
          </a:blip>
          <a:srcRect b="30340" l="8724" r="8101" t="26786"/>
          <a:stretch/>
        </p:blipFill>
        <p:spPr>
          <a:xfrm>
            <a:off x="4878050" y="3288850"/>
            <a:ext cx="2076450" cy="5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5">
            <a:alphaModFix/>
          </a:blip>
          <a:srcRect b="36754" l="8634" r="5455" t="14877"/>
          <a:stretch/>
        </p:blipFill>
        <p:spPr>
          <a:xfrm>
            <a:off x="7938825" y="3288850"/>
            <a:ext cx="1800225" cy="5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/>
          <p:nvPr/>
        </p:nvSpPr>
        <p:spPr>
          <a:xfrm>
            <a:off x="3000375" y="3367950"/>
            <a:ext cx="1467000" cy="31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487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2"/>
          <p:cNvSpPr/>
          <p:nvPr/>
        </p:nvSpPr>
        <p:spPr>
          <a:xfrm>
            <a:off x="5061876" y="2965200"/>
            <a:ext cx="20247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700">
                <a:solidFill>
                  <a:srgbClr val="535353"/>
                </a:solidFill>
              </a:rPr>
              <a:t>2.4 + 5 + 6 GHz</a:t>
            </a:r>
            <a:endParaRPr b="1" i="0" sz="1700" u="none" cap="none" strike="noStrike">
              <a:solidFill>
                <a:srgbClr val="535353"/>
              </a:solidFill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7938822" y="2965200"/>
            <a:ext cx="20247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700">
                <a:solidFill>
                  <a:srgbClr val="535353"/>
                </a:solidFill>
              </a:rPr>
              <a:t>2.4  +  5  +  5 GHz</a:t>
            </a:r>
            <a:endParaRPr b="1" i="0" sz="1700" u="none" cap="none" strike="noStrike">
              <a:solidFill>
                <a:srgbClr val="535353"/>
              </a:solidFill>
            </a:endParaRPr>
          </a:p>
        </p:txBody>
      </p:sp>
      <p:sp>
        <p:nvSpPr>
          <p:cNvPr id="222" name="Google Shape;222;p32"/>
          <p:cNvSpPr/>
          <p:nvPr/>
        </p:nvSpPr>
        <p:spPr>
          <a:xfrm>
            <a:off x="8426650" y="2761500"/>
            <a:ext cx="584100" cy="2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535353"/>
                </a:solidFill>
              </a:rPr>
              <a:t>Lower</a:t>
            </a:r>
            <a:endParaRPr b="1" i="0" sz="1000" u="none" cap="none" strike="noStrike">
              <a:solidFill>
                <a:srgbClr val="535353"/>
              </a:solidFill>
            </a:endParaRPr>
          </a:p>
        </p:txBody>
      </p:sp>
      <p:sp>
        <p:nvSpPr>
          <p:cNvPr id="223" name="Google Shape;223;p32"/>
          <p:cNvSpPr/>
          <p:nvPr/>
        </p:nvSpPr>
        <p:spPr>
          <a:xfrm>
            <a:off x="9154950" y="2761500"/>
            <a:ext cx="584100" cy="2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535353"/>
                </a:solidFill>
              </a:rPr>
              <a:t>Upper</a:t>
            </a:r>
            <a:endParaRPr b="1" i="0" sz="1000" u="none" cap="none" strike="noStrike">
              <a:solidFill>
                <a:srgbClr val="535353"/>
              </a:solidFill>
            </a:endParaRPr>
          </a:p>
        </p:txBody>
      </p:sp>
      <p:sp>
        <p:nvSpPr>
          <p:cNvPr id="224" name="Google Shape;224;p32"/>
          <p:cNvSpPr/>
          <p:nvPr/>
        </p:nvSpPr>
        <p:spPr>
          <a:xfrm>
            <a:off x="7154600" y="3479550"/>
            <a:ext cx="5841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535353"/>
                </a:solidFill>
              </a:rPr>
              <a:t>OR</a:t>
            </a:r>
            <a:endParaRPr b="1" i="0" sz="1000" u="none" cap="none" strike="noStrike">
              <a:solidFill>
                <a:srgbClr val="53535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accent5"/>
                </a:solidFill>
              </a:rPr>
              <a:t>Recap of Wi-Fi KS 2022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247600" y="1036325"/>
            <a:ext cx="974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Practical consideration – Device ecosystem</a:t>
            </a:r>
            <a:endParaRPr sz="1800">
              <a:solidFill>
                <a:srgbClr val="424242"/>
              </a:solidFill>
            </a:endParaRPr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 b="10903" l="3155" r="4848" t="30383"/>
          <a:stretch/>
        </p:blipFill>
        <p:spPr>
          <a:xfrm>
            <a:off x="2338175" y="1950175"/>
            <a:ext cx="9748198" cy="44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 rotWithShape="1">
          <a:blip r:embed="rId3">
            <a:alphaModFix/>
          </a:blip>
          <a:srcRect b="72679" l="0" r="10785" t="0"/>
          <a:stretch/>
        </p:blipFill>
        <p:spPr>
          <a:xfrm>
            <a:off x="377124" y="5322109"/>
            <a:ext cx="3609477" cy="7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377125" y="4578400"/>
            <a:ext cx="3435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Countries Enabling Wi-Fi 6 GHz (Wi-Fi 6E)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accent5"/>
                </a:solidFill>
              </a:rPr>
              <a:t>Recap of Wi-Fi KS 2022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247600" y="1036325"/>
            <a:ext cx="9748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●"/>
            </a:pPr>
            <a:r>
              <a:rPr lang="en-US" sz="2100">
                <a:solidFill>
                  <a:srgbClr val="424242"/>
                </a:solidFill>
              </a:rPr>
              <a:t>Propagation differences between 5 GHz vs 6 GHz</a:t>
            </a:r>
            <a:endParaRPr sz="21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25252"/>
                </a:solidFill>
              </a:rPr>
              <a:t>- In summary, </a:t>
            </a:r>
            <a:r>
              <a:rPr lang="en-US" sz="1800">
                <a:solidFill>
                  <a:srgbClr val="525252"/>
                </a:solidFill>
              </a:rPr>
              <a:t>5 GHz propagates better in free space </a:t>
            </a:r>
            <a:endParaRPr sz="1800">
              <a:solidFill>
                <a:srgbClr val="5252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25252"/>
                </a:solidFill>
              </a:rPr>
              <a:t>       - In case obstacles, 6 GHz losses are in general higher than 5 GHz</a:t>
            </a:r>
            <a:endParaRPr sz="1800">
              <a:solidFill>
                <a:srgbClr val="5252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25252"/>
                </a:solidFill>
              </a:rPr>
              <a:t>	</a:t>
            </a:r>
            <a:endParaRPr sz="2100">
              <a:solidFill>
                <a:srgbClr val="525252"/>
              </a:solidFill>
            </a:endParaRPr>
          </a:p>
        </p:txBody>
      </p:sp>
      <p:pic>
        <p:nvPicPr>
          <p:cNvPr id="240" name="Google Shape;2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036" y="3045299"/>
            <a:ext cx="5660639" cy="304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9253" y="3092450"/>
            <a:ext cx="5111860" cy="2950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2A2A2A"/>
                </a:solidFill>
              </a:rPr>
              <a:t>Practical Considerations – Device Ecosystem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5"/>
          <p:cNvSpPr txBox="1"/>
          <p:nvPr/>
        </p:nvSpPr>
        <p:spPr>
          <a:xfrm>
            <a:off x="335900" y="1204600"/>
            <a:ext cx="55398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Char char="•"/>
            </a:pPr>
            <a:r>
              <a:rPr lang="en-US" sz="1900">
                <a:solidFill>
                  <a:srgbClr val="525252"/>
                </a:solidFill>
              </a:rPr>
              <a:t>State of the device ecosystem</a:t>
            </a:r>
            <a:endParaRPr sz="2800">
              <a:solidFill>
                <a:srgbClr val="52525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900"/>
              <a:buChar char="•"/>
            </a:pPr>
            <a:r>
              <a:rPr lang="en-US" sz="1900">
                <a:solidFill>
                  <a:srgbClr val="525252"/>
                </a:solidFill>
              </a:rPr>
              <a:t>Wi-Fi 6E has started appearing in high end devices</a:t>
            </a:r>
            <a:endParaRPr sz="2400">
              <a:solidFill>
                <a:srgbClr val="525252"/>
              </a:solidFill>
            </a:endParaRPr>
          </a:p>
          <a:p>
            <a:pPr indent="-2222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✔"/>
            </a:pPr>
            <a:r>
              <a:rPr lang="en-US" sz="1800">
                <a:solidFill>
                  <a:srgbClr val="525252"/>
                </a:solidFill>
              </a:rPr>
              <a:t>Wi-Fi 6E Enterprise APs are just about starting to be deployed</a:t>
            </a:r>
            <a:endParaRPr sz="1800">
              <a:solidFill>
                <a:srgbClr val="525252"/>
              </a:solidFill>
            </a:endParaRPr>
          </a:p>
        </p:txBody>
      </p:sp>
      <p:pic>
        <p:nvPicPr>
          <p:cNvPr id="248" name="Google Shape;2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705" y="3445700"/>
            <a:ext cx="6724021" cy="28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/>
          <p:nvPr/>
        </p:nvSpPr>
        <p:spPr>
          <a:xfrm>
            <a:off x="6091200" y="1204600"/>
            <a:ext cx="61008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900"/>
              <a:buChar char="•"/>
            </a:pPr>
            <a:r>
              <a:rPr lang="en-US" sz="1900">
                <a:solidFill>
                  <a:srgbClr val="525252"/>
                </a:solidFill>
              </a:rPr>
              <a:t>2.4 GHz devices are not going away</a:t>
            </a:r>
            <a:endParaRPr sz="2400">
              <a:solidFill>
                <a:srgbClr val="525252"/>
              </a:solidFill>
            </a:endParaRPr>
          </a:p>
          <a:p>
            <a:pPr indent="-2222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✔"/>
            </a:pPr>
            <a:r>
              <a:rPr lang="en-US" sz="1800">
                <a:solidFill>
                  <a:srgbClr val="525252"/>
                </a:solidFill>
              </a:rPr>
              <a:t>Especially in headless devices – printers, barcode scanners, application specific handheld devices, etc.</a:t>
            </a:r>
            <a:endParaRPr sz="1800">
              <a:solidFill>
                <a:srgbClr val="525252"/>
              </a:solidFill>
            </a:endParaRPr>
          </a:p>
          <a:p>
            <a:pPr indent="-2222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✔"/>
            </a:pPr>
            <a:r>
              <a:rPr lang="en-US" sz="1800">
                <a:solidFill>
                  <a:srgbClr val="525252"/>
                </a:solidFill>
              </a:rPr>
              <a:t>Will continue to be around for extended period of time</a:t>
            </a:r>
            <a:endParaRPr sz="1800">
              <a:solidFill>
                <a:srgbClr val="52525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900"/>
              <a:buChar char="•"/>
            </a:pPr>
            <a:r>
              <a:rPr lang="en-US" sz="1900">
                <a:solidFill>
                  <a:srgbClr val="525252"/>
                </a:solidFill>
              </a:rPr>
              <a:t>Dual Band (2.4 &amp; 5 GHz) devices will be a majority for another year or two</a:t>
            </a:r>
            <a:endParaRPr>
              <a:solidFill>
                <a:srgbClr val="525252"/>
              </a:solidFill>
            </a:endParaRPr>
          </a:p>
        </p:txBody>
      </p:sp>
      <p:cxnSp>
        <p:nvCxnSpPr>
          <p:cNvPr id="250" name="Google Shape;250;p35"/>
          <p:cNvCxnSpPr/>
          <p:nvPr/>
        </p:nvCxnSpPr>
        <p:spPr>
          <a:xfrm>
            <a:off x="6104100" y="3567700"/>
            <a:ext cx="36600" cy="2378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424242"/>
                </a:solidFill>
              </a:rPr>
              <a:t>Practical Considerations – Device Ecosystem</a:t>
            </a:r>
            <a:endParaRPr b="0" i="0" sz="1900" u="none" cap="none" strike="noStrik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6"/>
          <p:cNvSpPr txBox="1"/>
          <p:nvPr>
            <p:ph idx="4294967295" type="body"/>
          </p:nvPr>
        </p:nvSpPr>
        <p:spPr>
          <a:xfrm>
            <a:off x="368225" y="1253400"/>
            <a:ext cx="850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Char char="•"/>
            </a:pPr>
            <a:r>
              <a:rPr lang="en-US" sz="2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What is required from the APs?</a:t>
            </a:r>
            <a:endParaRPr sz="21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Arial"/>
              <a:buChar char="-"/>
            </a:pPr>
            <a:r>
              <a:rPr lang="en-US" sz="19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Deployments need to continue tri-band (2.4, 5 and 6 GHz) operations for the foreseeable future</a:t>
            </a:r>
            <a:endParaRPr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Arial"/>
              <a:buChar char="✔"/>
            </a:pPr>
            <a:r>
              <a:rPr lang="en-US" sz="19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Triband APs will be more expensive and require more power to operate</a:t>
            </a:r>
            <a:endParaRPr sz="19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Arial"/>
              <a:buChar char="✔"/>
            </a:pPr>
            <a:r>
              <a:rPr lang="en-US" sz="19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Need to allow these AP’s to be powered up with 802.3at power source as well.</a:t>
            </a:r>
            <a:endParaRPr sz="19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Arial"/>
              <a:buChar char="-"/>
            </a:pPr>
            <a:r>
              <a:rPr lang="en-US" sz="19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Band steering becomes even more important</a:t>
            </a:r>
            <a:endParaRPr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Arial"/>
              <a:buChar char="✔"/>
            </a:pPr>
            <a:r>
              <a:rPr lang="en-US" sz="19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Out-of-band AP discovery</a:t>
            </a:r>
            <a:endParaRPr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/>
          <p:nvPr/>
        </p:nvSpPr>
        <p:spPr>
          <a:xfrm>
            <a:off x="5040750" y="2166000"/>
            <a:ext cx="2659200" cy="2659500"/>
          </a:xfrm>
          <a:prstGeom prst="ellipse">
            <a:avLst/>
          </a:prstGeom>
          <a:solidFill>
            <a:srgbClr val="4472AE">
              <a:alpha val="1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7"/>
          <p:cNvSpPr/>
          <p:nvPr/>
        </p:nvSpPr>
        <p:spPr>
          <a:xfrm>
            <a:off x="5246525" y="2371725"/>
            <a:ext cx="2247900" cy="2247900"/>
          </a:xfrm>
          <a:prstGeom prst="ellipse">
            <a:avLst/>
          </a:prstGeom>
          <a:solidFill>
            <a:srgbClr val="4472AE">
              <a:alpha val="43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5465650" y="2590800"/>
            <a:ext cx="1809900" cy="1809900"/>
          </a:xfrm>
          <a:prstGeom prst="ellipse">
            <a:avLst/>
          </a:prstGeom>
          <a:solidFill>
            <a:srgbClr val="4472AE">
              <a:alpha val="64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7"/>
          <p:cNvSpPr txBox="1"/>
          <p:nvPr/>
        </p:nvSpPr>
        <p:spPr>
          <a:xfrm>
            <a:off x="212693" y="251925"/>
            <a:ext cx="11145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2A2A2A"/>
                </a:solidFill>
              </a:rPr>
              <a:t> The flagship Wi-Fi 6E AP Hardware</a:t>
            </a:r>
            <a:endParaRPr b="0" i="0" sz="1900" u="none" cap="none" strike="noStrik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3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600" y="1503425"/>
            <a:ext cx="3830100" cy="795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37"/>
          <p:cNvSpPr/>
          <p:nvPr/>
        </p:nvSpPr>
        <p:spPr>
          <a:xfrm>
            <a:off x="1031600" y="2298726"/>
            <a:ext cx="38802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Three 4x4:4 Wi-Fi 6E Access radios</a:t>
            </a:r>
            <a:endParaRPr b="1">
              <a:solidFill>
                <a:srgbClr val="52525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Top of the line QCA SoC (Hawkeye 2)</a:t>
            </a:r>
            <a:endParaRPr b="1">
              <a:solidFill>
                <a:srgbClr val="525252"/>
              </a:solidFill>
            </a:endParaRPr>
          </a:p>
        </p:txBody>
      </p:sp>
      <p:cxnSp>
        <p:nvCxnSpPr>
          <p:cNvPr id="268" name="Google Shape;268;p37"/>
          <p:cNvCxnSpPr/>
          <p:nvPr/>
        </p:nvCxnSpPr>
        <p:spPr>
          <a:xfrm rot="10800000">
            <a:off x="5985600" y="1733700"/>
            <a:ext cx="0" cy="85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37"/>
          <p:cNvCxnSpPr/>
          <p:nvPr/>
        </p:nvCxnSpPr>
        <p:spPr>
          <a:xfrm rot="10800000">
            <a:off x="4846500" y="1733700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70" name="Google Shape;270;p37"/>
          <p:cNvCxnSpPr/>
          <p:nvPr/>
        </p:nvCxnSpPr>
        <p:spPr>
          <a:xfrm rot="10800000">
            <a:off x="6560850" y="1733550"/>
            <a:ext cx="0" cy="106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37"/>
          <p:cNvCxnSpPr/>
          <p:nvPr/>
        </p:nvCxnSpPr>
        <p:spPr>
          <a:xfrm>
            <a:off x="6560850" y="1733700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272" name="Google Shape;27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7529" y="1504957"/>
            <a:ext cx="954039" cy="451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Shield Clip Art Black And White Transparent HQ PNG Image |  FreePNGImg" id="273" name="Google Shape;27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8560" y="1502816"/>
            <a:ext cx="440975" cy="438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bile Connection Icons - Download Free Vector Icons | Noun Project" id="274" name="Google Shape;27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1234" y="1420594"/>
            <a:ext cx="622690" cy="6197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WiFi 6E &amp;amp; Routers That Got Announced At CES 2021" id="275" name="Google Shape;275;p37"/>
          <p:cNvPicPr preferRelativeResize="0"/>
          <p:nvPr/>
        </p:nvPicPr>
        <p:blipFill rotWithShape="1">
          <a:blip r:embed="rId7">
            <a:alphaModFix/>
          </a:blip>
          <a:srcRect b="29730" l="8157" r="7218" t="26476"/>
          <a:stretch/>
        </p:blipFill>
        <p:spPr>
          <a:xfrm>
            <a:off x="8205010" y="2015041"/>
            <a:ext cx="759103" cy="21373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/>
          <p:nvPr/>
        </p:nvSpPr>
        <p:spPr>
          <a:xfrm flipH="1">
            <a:off x="9154013" y="1634900"/>
            <a:ext cx="20064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Wi-Fi 6E </a:t>
            </a:r>
            <a:endParaRPr b="1">
              <a:solidFill>
                <a:srgbClr val="52525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Multi-function Radio</a:t>
            </a:r>
            <a:endParaRPr b="1">
              <a:solidFill>
                <a:srgbClr val="525252"/>
              </a:solidFill>
            </a:endParaRPr>
          </a:p>
        </p:txBody>
      </p:sp>
      <p:grpSp>
        <p:nvGrpSpPr>
          <p:cNvPr id="277" name="Google Shape;277;p37"/>
          <p:cNvGrpSpPr/>
          <p:nvPr/>
        </p:nvGrpSpPr>
        <p:grpSpPr>
          <a:xfrm>
            <a:off x="8332395" y="4709562"/>
            <a:ext cx="1409735" cy="529322"/>
            <a:chOff x="7072891" y="-913631"/>
            <a:chExt cx="1409735" cy="529322"/>
          </a:xfrm>
        </p:grpSpPr>
        <p:pic>
          <p:nvPicPr>
            <p:cNvPr descr="IoT Security – Part 5 (ZigBee Protocol - 101)" id="278" name="Google Shape;278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634318" y="-838492"/>
              <a:ext cx="379008" cy="379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uetooth® Technology Website" id="279" name="Google Shape;279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072891" y="-913631"/>
              <a:ext cx="529322" cy="529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.l.e. - Liberal Dictionary" id="280" name="Google Shape;280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045419" y="-834794"/>
              <a:ext cx="437208" cy="3716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37"/>
          <p:cNvGrpSpPr/>
          <p:nvPr/>
        </p:nvGrpSpPr>
        <p:grpSpPr>
          <a:xfrm>
            <a:off x="8209911" y="3165845"/>
            <a:ext cx="2194408" cy="842465"/>
            <a:chOff x="9177610" y="2199179"/>
            <a:chExt cx="2194408" cy="842465"/>
          </a:xfrm>
        </p:grpSpPr>
        <p:pic>
          <p:nvPicPr>
            <p:cNvPr descr="Verify Trusted Platform Module (TPM) Chip on Windows PC | Tutorials" id="282" name="Google Shape;282;p3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177610" y="2199179"/>
              <a:ext cx="842465" cy="842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37"/>
            <p:cNvSpPr/>
            <p:nvPr/>
          </p:nvSpPr>
          <p:spPr>
            <a:xfrm flipH="1">
              <a:off x="10121618" y="2428098"/>
              <a:ext cx="1250400" cy="3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525252"/>
                  </a:solidFill>
                  <a:latin typeface="Calibri"/>
                  <a:ea typeface="Calibri"/>
                  <a:cs typeface="Calibri"/>
                  <a:sym typeface="Calibri"/>
                </a:rPr>
                <a:t>TPM Chip</a:t>
              </a:r>
              <a:endParaRPr>
                <a:solidFill>
                  <a:srgbClr val="525252"/>
                </a:solidFill>
              </a:endParaRPr>
            </a:p>
          </p:txBody>
        </p:sp>
      </p:grpSp>
      <p:grpSp>
        <p:nvGrpSpPr>
          <p:cNvPr id="284" name="Google Shape;284;p37"/>
          <p:cNvGrpSpPr/>
          <p:nvPr/>
        </p:nvGrpSpPr>
        <p:grpSpPr>
          <a:xfrm>
            <a:off x="8209893" y="2642860"/>
            <a:ext cx="2301574" cy="454102"/>
            <a:chOff x="8188427" y="1135264"/>
            <a:chExt cx="2301574" cy="454102"/>
          </a:xfrm>
        </p:grpSpPr>
        <p:pic>
          <p:nvPicPr>
            <p:cNvPr descr="File:USB icon.svg - Wikimedia Commons" id="285" name="Google Shape;285;p3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188427" y="1135264"/>
              <a:ext cx="946046" cy="454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37"/>
            <p:cNvSpPr/>
            <p:nvPr/>
          </p:nvSpPr>
          <p:spPr>
            <a:xfrm flipH="1">
              <a:off x="9239601" y="1150572"/>
              <a:ext cx="1250400" cy="3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525252"/>
                  </a:solidFill>
                </a:rPr>
                <a:t>USB 3.0</a:t>
              </a:r>
              <a:endParaRPr>
                <a:solidFill>
                  <a:srgbClr val="525252"/>
                </a:solidFill>
              </a:endParaRPr>
            </a:p>
          </p:txBody>
        </p:sp>
      </p:grpSp>
      <p:cxnSp>
        <p:nvCxnSpPr>
          <p:cNvPr id="287" name="Google Shape;287;p37"/>
          <p:cNvCxnSpPr/>
          <p:nvPr/>
        </p:nvCxnSpPr>
        <p:spPr>
          <a:xfrm>
            <a:off x="6884700" y="2838600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88" name="Google Shape;288;p37"/>
          <p:cNvCxnSpPr/>
          <p:nvPr/>
        </p:nvCxnSpPr>
        <p:spPr>
          <a:xfrm>
            <a:off x="6884700" y="3648200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89" name="Google Shape;289;p37"/>
          <p:cNvSpPr/>
          <p:nvPr/>
        </p:nvSpPr>
        <p:spPr>
          <a:xfrm flipH="1">
            <a:off x="9795667" y="4828794"/>
            <a:ext cx="1250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IoT Radio</a:t>
            </a:r>
            <a:endParaRPr>
              <a:solidFill>
                <a:srgbClr val="525252"/>
              </a:solidFill>
            </a:endParaRPr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30700" y="3213267"/>
            <a:ext cx="2301575" cy="812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37"/>
          <p:cNvGrpSpPr/>
          <p:nvPr/>
        </p:nvGrpSpPr>
        <p:grpSpPr>
          <a:xfrm>
            <a:off x="2440215" y="4821789"/>
            <a:ext cx="1968114" cy="769336"/>
            <a:chOff x="3934614" y="3990104"/>
            <a:chExt cx="1968114" cy="769336"/>
          </a:xfrm>
        </p:grpSpPr>
        <p:pic>
          <p:nvPicPr>
            <p:cNvPr id="292" name="Google Shape;292;p3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023510" y="3990104"/>
              <a:ext cx="853898" cy="445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934614" y="3999712"/>
              <a:ext cx="860098" cy="4378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37"/>
            <p:cNvSpPr/>
            <p:nvPr/>
          </p:nvSpPr>
          <p:spPr>
            <a:xfrm>
              <a:off x="4731533" y="4067048"/>
              <a:ext cx="364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+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4348428" y="4528740"/>
              <a:ext cx="15543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525252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MACsec capable</a:t>
              </a:r>
              <a:endParaRPr>
                <a:solidFill>
                  <a:srgbClr val="525252"/>
                </a:solidFill>
              </a:endParaRPr>
            </a:p>
          </p:txBody>
        </p:sp>
      </p:grpSp>
      <p:grpSp>
        <p:nvGrpSpPr>
          <p:cNvPr id="296" name="Google Shape;296;p37"/>
          <p:cNvGrpSpPr/>
          <p:nvPr/>
        </p:nvGrpSpPr>
        <p:grpSpPr>
          <a:xfrm>
            <a:off x="6076836" y="5257798"/>
            <a:ext cx="840529" cy="510534"/>
            <a:chOff x="6834604" y="5529162"/>
            <a:chExt cx="868046" cy="440914"/>
          </a:xfrm>
        </p:grpSpPr>
        <p:pic>
          <p:nvPicPr>
            <p:cNvPr descr="FPGA for Artificial Intelligence design | Web development and FPGA for AI" id="297" name="Google Shape;297;p3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834604" y="5529162"/>
              <a:ext cx="440822" cy="440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PGA for Artificial Intelligence design | Web development and FPGA for AI" id="298" name="Google Shape;298;p3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261828" y="5529254"/>
              <a:ext cx="440822" cy="440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" name="Google Shape;299;p37"/>
          <p:cNvSpPr/>
          <p:nvPr/>
        </p:nvSpPr>
        <p:spPr>
          <a:xfrm flipH="1">
            <a:off x="5985600" y="5790575"/>
            <a:ext cx="1023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Dual PoE</a:t>
            </a:r>
            <a:endParaRPr>
              <a:solidFill>
                <a:srgbClr val="525252"/>
              </a:solidFill>
            </a:endParaRPr>
          </a:p>
        </p:txBody>
      </p:sp>
      <p:cxnSp>
        <p:nvCxnSpPr>
          <p:cNvPr id="300" name="Google Shape;300;p37"/>
          <p:cNvCxnSpPr/>
          <p:nvPr/>
        </p:nvCxnSpPr>
        <p:spPr>
          <a:xfrm rot="10800000">
            <a:off x="6437025" y="4117450"/>
            <a:ext cx="0" cy="106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301" name="Google Shape;301;p37"/>
          <p:cNvSpPr/>
          <p:nvPr/>
        </p:nvSpPr>
        <p:spPr>
          <a:xfrm flipH="1">
            <a:off x="1031600" y="3294400"/>
            <a:ext cx="12762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Dual Operations Modes</a:t>
            </a:r>
            <a:endParaRPr>
              <a:solidFill>
                <a:srgbClr val="525252"/>
              </a:solidFill>
            </a:endParaRPr>
          </a:p>
        </p:txBody>
      </p:sp>
      <p:cxnSp>
        <p:nvCxnSpPr>
          <p:cNvPr id="302" name="Google Shape;302;p37"/>
          <p:cNvCxnSpPr/>
          <p:nvPr/>
        </p:nvCxnSpPr>
        <p:spPr>
          <a:xfrm rot="10800000">
            <a:off x="4689300" y="3648200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03" name="Google Shape;303;p37"/>
          <p:cNvSpPr/>
          <p:nvPr/>
        </p:nvSpPr>
        <p:spPr>
          <a:xfrm flipH="1">
            <a:off x="1098275" y="4831150"/>
            <a:ext cx="12762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25252"/>
                </a:solidFill>
              </a:rPr>
              <a:t>Dual 10GbE backhaul</a:t>
            </a:r>
            <a:endParaRPr>
              <a:solidFill>
                <a:srgbClr val="525252"/>
              </a:solidFill>
            </a:endParaRPr>
          </a:p>
        </p:txBody>
      </p:sp>
      <p:cxnSp>
        <p:nvCxnSpPr>
          <p:cNvPr id="304" name="Google Shape;304;p37"/>
          <p:cNvCxnSpPr/>
          <p:nvPr/>
        </p:nvCxnSpPr>
        <p:spPr>
          <a:xfrm rot="10800000">
            <a:off x="3725925" y="4167450"/>
            <a:ext cx="2006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7"/>
          <p:cNvCxnSpPr/>
          <p:nvPr/>
        </p:nvCxnSpPr>
        <p:spPr>
          <a:xfrm rot="10800000">
            <a:off x="3731813" y="4167450"/>
            <a:ext cx="2700" cy="54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06" name="Google Shape;306;p37"/>
          <p:cNvCxnSpPr/>
          <p:nvPr/>
        </p:nvCxnSpPr>
        <p:spPr>
          <a:xfrm>
            <a:off x="6756313" y="4167450"/>
            <a:ext cx="2347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7"/>
          <p:cNvCxnSpPr/>
          <p:nvPr/>
        </p:nvCxnSpPr>
        <p:spPr>
          <a:xfrm flipH="1" rot="10800000">
            <a:off x="9095588" y="4167450"/>
            <a:ext cx="2700" cy="54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308" name="Google Shape;308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32350" y="2545849"/>
            <a:ext cx="1276350" cy="1899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rista Light Template 2014">
  <a:themeElements>
    <a:clrScheme name="Custom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204A6A"/>
      </a:accent1>
      <a:accent2>
        <a:srgbClr val="4472AE"/>
      </a:accent2>
      <a:accent3>
        <a:srgbClr val="97B162"/>
      </a:accent3>
      <a:accent4>
        <a:srgbClr val="C96D2B"/>
      </a:accent4>
      <a:accent5>
        <a:srgbClr val="151631"/>
      </a:accent5>
      <a:accent6>
        <a:srgbClr val="546B29"/>
      </a:accent6>
      <a:hlink>
        <a:srgbClr val="5242FF"/>
      </a:hlink>
      <a:folHlink>
        <a:srgbClr val="97B16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