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5143500" cx="9144000"/>
  <p:notesSz cx="6858000" cy="9144000"/>
  <p:embeddedFontLst>
    <p:embeddedFont>
      <p:font typeface="Roboto Slab"/>
      <p:regular r:id="rId20"/>
      <p:bold r:id="rId21"/>
    </p:embeddedFont>
    <p:embeddedFont>
      <p:font typeface="Robo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5908E0A-E50E-403D-A6D0-45FBF2FFC97B}">
  <a:tblStyle styleId="{15908E0A-E50E-403D-A6D0-45FBF2FFC97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Slab-regular.fntdata"/><Relationship Id="rId22" Type="http://schemas.openxmlformats.org/officeDocument/2006/relationships/font" Target="fonts/Roboto-regular.fntdata"/><Relationship Id="rId21" Type="http://schemas.openxmlformats.org/officeDocument/2006/relationships/font" Target="fonts/RobotoSlab-bold.fntdata"/><Relationship Id="rId24" Type="http://schemas.openxmlformats.org/officeDocument/2006/relationships/font" Target="fonts/Roboto-italic.fntdata"/><Relationship Id="rId23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5" Type="http://schemas.openxmlformats.org/officeDocument/2006/relationships/font" Target="fonts/Roboto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0bac5ffb11_0_0:notes"/>
          <p:cNvSpPr/>
          <p:nvPr>
            <p:ph idx="2" type="sldImg"/>
          </p:nvPr>
        </p:nvSpPr>
        <p:spPr>
          <a:xfrm>
            <a:off x="372717" y="678963"/>
            <a:ext cx="5963400" cy="3394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g10bac5ffb11_0_0:notes"/>
          <p:cNvSpPr txBox="1"/>
          <p:nvPr>
            <p:ph idx="1" type="body"/>
          </p:nvPr>
        </p:nvSpPr>
        <p:spPr>
          <a:xfrm>
            <a:off x="670891" y="4300100"/>
            <a:ext cx="5367000" cy="40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89800" lIns="89800" spcFirstLastPara="1" rIns="89800" wrap="square" tIns="898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1f45868c2d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1f45868c2d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249b884aa73_0_2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249b884aa73_0_2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249b884aa73_0_2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249b884aa73_0_2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1e683bb3a9a_0_6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1e683bb3a9a_0_6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1173013c8c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1173013c8c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f45868c2d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f45868c2d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e683bb3a9a_0_2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e683bb3a9a_0_2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f45868c2d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f45868c2d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112b481c52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112b481c52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112b481c52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112b481c52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112b481c52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2112b481c52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1f45868c2d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1f45868c2d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 1">
  <p:cSld name="Title and body 1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/>
          <p:nvPr>
            <p:ph type="title"/>
          </p:nvPr>
        </p:nvSpPr>
        <p:spPr>
          <a:xfrm>
            <a:off x="121625" y="122000"/>
            <a:ext cx="88995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1" name="Google Shape;61;p13"/>
          <p:cNvSpPr txBox="1"/>
          <p:nvPr>
            <p:ph idx="1" type="body"/>
          </p:nvPr>
        </p:nvSpPr>
        <p:spPr>
          <a:xfrm>
            <a:off x="121625" y="515600"/>
            <a:ext cx="8899500" cy="44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04800" lvl="1" marL="9144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2pPr>
            <a:lvl3pPr indent="-292100" lvl="2" marL="13716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Char char="■"/>
              <a:defRPr/>
            </a:lvl3pPr>
            <a:lvl4pPr indent="-292100" lvl="3" marL="18288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Char char="●"/>
              <a:defRPr/>
            </a:lvl4pPr>
            <a:lvl5pPr indent="-292100" lvl="4" marL="22860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Char char="○"/>
              <a:defRPr/>
            </a:lvl5pPr>
            <a:lvl6pPr indent="-292100" lvl="5" marL="2743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Char char="■"/>
              <a:defRPr/>
            </a:lvl6pPr>
            <a:lvl7pPr indent="-292100" lvl="6" marL="32004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Char char="●"/>
              <a:defRPr/>
            </a:lvl7pPr>
            <a:lvl8pPr indent="-292100" lvl="7" marL="36576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Char char="○"/>
              <a:defRPr/>
            </a:lvl8pPr>
            <a:lvl9pPr indent="-292100" lvl="8" marL="411480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000"/>
              <a:buChar char="■"/>
              <a:defRPr/>
            </a:lvl9pPr>
          </a:lstStyle>
          <a:p/>
        </p:txBody>
      </p:sp>
      <p:sp>
        <p:nvSpPr>
          <p:cNvPr id="62" name="Google Shape;62;p13"/>
          <p:cNvSpPr txBox="1"/>
          <p:nvPr>
            <p:ph idx="12" type="sldNum"/>
          </p:nvPr>
        </p:nvSpPr>
        <p:spPr>
          <a:xfrm>
            <a:off x="8556775" y="4912825"/>
            <a:ext cx="5487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title"/>
          </p:nvPr>
        </p:nvSpPr>
        <p:spPr>
          <a:xfrm>
            <a:off x="5114525" y="1763475"/>
            <a:ext cx="3426300" cy="94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 sz="3600">
                <a:latin typeface="Roboto"/>
                <a:ea typeface="Roboto"/>
                <a:cs typeface="Roboto"/>
                <a:sym typeface="Roboto"/>
              </a:rPr>
              <a:t>MLO Tests</a:t>
            </a:r>
            <a:endParaRPr b="1" sz="3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8" name="Google Shape;68;p14"/>
          <p:cNvSpPr txBox="1"/>
          <p:nvPr>
            <p:ph idx="4294967295" type="subTitle"/>
          </p:nvPr>
        </p:nvSpPr>
        <p:spPr>
          <a:xfrm>
            <a:off x="5406425" y="2571750"/>
            <a:ext cx="3020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Strategy and Coverage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4"/>
          <p:cNvSpPr/>
          <p:nvPr/>
        </p:nvSpPr>
        <p:spPr>
          <a:xfrm flipH="1" rot="5400000">
            <a:off x="172113" y="-170762"/>
            <a:ext cx="5144950" cy="5485025"/>
          </a:xfrm>
          <a:prstGeom prst="flowChartManualInpu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550" y="128775"/>
            <a:ext cx="1414464" cy="50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3"/>
          <p:cNvSpPr/>
          <p:nvPr/>
        </p:nvSpPr>
        <p:spPr>
          <a:xfrm flipH="1" rot="-5400000">
            <a:off x="3299375" y="-700400"/>
            <a:ext cx="5144950" cy="6544300"/>
          </a:xfrm>
          <a:prstGeom prst="flowChartManualInpu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23"/>
          <p:cNvSpPr txBox="1"/>
          <p:nvPr/>
        </p:nvSpPr>
        <p:spPr>
          <a:xfrm>
            <a:off x="201775" y="1110225"/>
            <a:ext cx="3001200" cy="19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MLO Test Setup  Multiple clients (MLD) and Non-MLD clients</a:t>
            </a:r>
            <a:endParaRPr b="1" sz="3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60" name="Google Shape;260;p23"/>
          <p:cNvSpPr/>
          <p:nvPr/>
        </p:nvSpPr>
        <p:spPr>
          <a:xfrm>
            <a:off x="3822057" y="671645"/>
            <a:ext cx="1467000" cy="8814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Router</a:t>
            </a:r>
            <a:endParaRPr/>
          </a:p>
        </p:txBody>
      </p:sp>
      <p:sp>
        <p:nvSpPr>
          <p:cNvPr id="261" name="Google Shape;261;p23"/>
          <p:cNvSpPr/>
          <p:nvPr/>
        </p:nvSpPr>
        <p:spPr>
          <a:xfrm>
            <a:off x="6336657" y="671645"/>
            <a:ext cx="2565000" cy="1433100"/>
          </a:xfrm>
          <a:prstGeom prst="rect">
            <a:avLst/>
          </a:prstGeom>
          <a:solidFill>
            <a:srgbClr val="D0E0E3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MLD Clients</a:t>
            </a:r>
            <a:endParaRPr sz="1000"/>
          </a:p>
        </p:txBody>
      </p:sp>
      <p:cxnSp>
        <p:nvCxnSpPr>
          <p:cNvPr id="262" name="Google Shape;262;p23"/>
          <p:cNvCxnSpPr>
            <a:stCxn id="260" idx="3"/>
            <a:endCxn id="261" idx="1"/>
          </p:cNvCxnSpPr>
          <p:nvPr/>
        </p:nvCxnSpPr>
        <p:spPr>
          <a:xfrm>
            <a:off x="5289057" y="1112345"/>
            <a:ext cx="1047600" cy="2760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263" name="Google Shape;26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65111" y="835096"/>
            <a:ext cx="501348" cy="41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5124348" y="1045199"/>
            <a:ext cx="195501" cy="14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6337749" y="1045199"/>
            <a:ext cx="195501" cy="14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61743" y="1414602"/>
            <a:ext cx="195501" cy="144800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Google Shape;267;p23"/>
          <p:cNvSpPr txBox="1"/>
          <p:nvPr/>
        </p:nvSpPr>
        <p:spPr>
          <a:xfrm>
            <a:off x="4644657" y="380145"/>
            <a:ext cx="1072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RF Chamber 1</a:t>
            </a:r>
            <a:endParaRPr sz="1000"/>
          </a:p>
        </p:txBody>
      </p:sp>
      <p:sp>
        <p:nvSpPr>
          <p:cNvPr id="268" name="Google Shape;268;p23"/>
          <p:cNvSpPr txBox="1"/>
          <p:nvPr/>
        </p:nvSpPr>
        <p:spPr>
          <a:xfrm>
            <a:off x="7159257" y="380145"/>
            <a:ext cx="1072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RF Chamber 2</a:t>
            </a:r>
            <a:endParaRPr sz="1000"/>
          </a:p>
        </p:txBody>
      </p:sp>
      <p:sp>
        <p:nvSpPr>
          <p:cNvPr id="269" name="Google Shape;269;p23"/>
          <p:cNvSpPr/>
          <p:nvPr/>
        </p:nvSpPr>
        <p:spPr>
          <a:xfrm>
            <a:off x="5732107" y="1238105"/>
            <a:ext cx="156600" cy="579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70" name="Google Shape;270;p23"/>
          <p:cNvCxnSpPr/>
          <p:nvPr/>
        </p:nvCxnSpPr>
        <p:spPr>
          <a:xfrm flipH="1" rot="10800000">
            <a:off x="5749503" y="1139551"/>
            <a:ext cx="150900" cy="221100"/>
          </a:xfrm>
          <a:prstGeom prst="straightConnector1">
            <a:avLst/>
          </a:prstGeom>
          <a:noFill/>
          <a:ln cap="flat" cmpd="sng" w="9525">
            <a:solidFill>
              <a:srgbClr val="9900FF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271" name="Google Shape;271;p23"/>
          <p:cNvSpPr/>
          <p:nvPr/>
        </p:nvSpPr>
        <p:spPr>
          <a:xfrm>
            <a:off x="3868282" y="1215345"/>
            <a:ext cx="531900" cy="293100"/>
          </a:xfrm>
          <a:prstGeom prst="rect">
            <a:avLst/>
          </a:prstGeom>
          <a:solidFill>
            <a:srgbClr val="D0E0E3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 link Sniffer</a:t>
            </a:r>
            <a:endParaRPr sz="800"/>
          </a:p>
        </p:txBody>
      </p:sp>
      <p:pic>
        <p:nvPicPr>
          <p:cNvPr id="272" name="Google Shape;272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36657" y="1293545"/>
            <a:ext cx="161544" cy="323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89057" y="1445945"/>
            <a:ext cx="161544" cy="323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84257" y="1369745"/>
            <a:ext cx="161544" cy="323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36657" y="1598345"/>
            <a:ext cx="161544" cy="323088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Google Shape;276;p23"/>
          <p:cNvSpPr txBox="1"/>
          <p:nvPr/>
        </p:nvSpPr>
        <p:spPr>
          <a:xfrm>
            <a:off x="6589957" y="1832945"/>
            <a:ext cx="1285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MLSR/Legacy Link1</a:t>
            </a:r>
            <a:endParaRPr sz="800"/>
          </a:p>
        </p:txBody>
      </p:sp>
      <p:pic>
        <p:nvPicPr>
          <p:cNvPr id="277" name="Google Shape;277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079657" y="1293545"/>
            <a:ext cx="161544" cy="323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32057" y="1445945"/>
            <a:ext cx="161544" cy="323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27257" y="1369745"/>
            <a:ext cx="161544" cy="323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079657" y="1598345"/>
            <a:ext cx="161544" cy="323088"/>
          </a:xfrm>
          <a:prstGeom prst="rect">
            <a:avLst/>
          </a:prstGeom>
          <a:noFill/>
          <a:ln>
            <a:noFill/>
          </a:ln>
        </p:spPr>
      </p:pic>
      <p:sp>
        <p:nvSpPr>
          <p:cNvPr id="281" name="Google Shape;281;p23"/>
          <p:cNvSpPr txBox="1"/>
          <p:nvPr/>
        </p:nvSpPr>
        <p:spPr>
          <a:xfrm>
            <a:off x="7732957" y="1832945"/>
            <a:ext cx="1285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MLSR/Legacy Link2</a:t>
            </a:r>
            <a:endParaRPr sz="800"/>
          </a:p>
        </p:txBody>
      </p:sp>
      <p:pic>
        <p:nvPicPr>
          <p:cNvPr id="282" name="Google Shape;282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17657" y="683945"/>
            <a:ext cx="161544" cy="323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93278" y="683945"/>
            <a:ext cx="161544" cy="323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65257" y="760145"/>
            <a:ext cx="161544" cy="323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17657" y="988745"/>
            <a:ext cx="161544" cy="323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698657" y="683945"/>
            <a:ext cx="161544" cy="323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851057" y="836345"/>
            <a:ext cx="161544" cy="323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17230" y="988745"/>
            <a:ext cx="161544" cy="323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698657" y="988745"/>
            <a:ext cx="161544" cy="323088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Google Shape;290;p23"/>
          <p:cNvSpPr txBox="1"/>
          <p:nvPr/>
        </p:nvSpPr>
        <p:spPr>
          <a:xfrm>
            <a:off x="3566075" y="3120675"/>
            <a:ext cx="2617800" cy="954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 sz="1200">
                <a:solidFill>
                  <a:srgbClr val="000000"/>
                </a:solidFill>
              </a:rPr>
              <a:t>Non MLD clients are configured to associate in static channels (link1/link2)</a:t>
            </a:r>
            <a:endParaRPr sz="12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91" name="Google Shape;291;p23"/>
          <p:cNvSpPr txBox="1"/>
          <p:nvPr/>
        </p:nvSpPr>
        <p:spPr>
          <a:xfrm>
            <a:off x="3934725" y="2713650"/>
            <a:ext cx="1866300" cy="4002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 Considerations</a:t>
            </a:r>
            <a:endParaRPr/>
          </a:p>
        </p:txBody>
      </p:sp>
      <p:sp>
        <p:nvSpPr>
          <p:cNvPr id="292" name="Google Shape;292;p23"/>
          <p:cNvSpPr txBox="1"/>
          <p:nvPr/>
        </p:nvSpPr>
        <p:spPr>
          <a:xfrm>
            <a:off x="6336650" y="3120675"/>
            <a:ext cx="2617800" cy="1662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How does the AP handle MLD vs. legacy clients present in the different links..is there any bias or do legacy clients get better performance somehow !!..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In low-noise scenarios, how is traffic partitioned?</a:t>
            </a:r>
            <a:endParaRPr sz="1200"/>
          </a:p>
        </p:txBody>
      </p:sp>
      <p:sp>
        <p:nvSpPr>
          <p:cNvPr id="293" name="Google Shape;293;p23"/>
          <p:cNvSpPr txBox="1"/>
          <p:nvPr/>
        </p:nvSpPr>
        <p:spPr>
          <a:xfrm>
            <a:off x="6620850" y="2713650"/>
            <a:ext cx="2085600" cy="400200"/>
          </a:xfrm>
          <a:prstGeom prst="rect">
            <a:avLst/>
          </a:prstGeom>
          <a:noFill/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 &amp; Expectations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4"/>
          <p:cNvSpPr txBox="1"/>
          <p:nvPr/>
        </p:nvSpPr>
        <p:spPr>
          <a:xfrm>
            <a:off x="121625" y="122000"/>
            <a:ext cx="88995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</a:rPr>
              <a:t>Equipment Needed</a:t>
            </a:r>
            <a:endParaRPr b="1" sz="2000">
              <a:solidFill>
                <a:schemeClr val="dk1"/>
              </a:solidFill>
            </a:endParaRPr>
          </a:p>
        </p:txBody>
      </p:sp>
      <p:graphicFrame>
        <p:nvGraphicFramePr>
          <p:cNvPr id="299" name="Google Shape;299;p24"/>
          <p:cNvGraphicFramePr/>
          <p:nvPr/>
        </p:nvGraphicFramePr>
        <p:xfrm>
          <a:off x="731900" y="573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{15908E0A-E50E-403D-A6D0-45FBF2FFC97B}</a:tableStyleId>
              </a:tblPr>
              <a:tblGrid>
                <a:gridCol w="1831450"/>
                <a:gridCol w="54075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Equipment</a:t>
                      </a:r>
                      <a:endParaRPr/>
                    </a:p>
                  </a:txBody>
                  <a:tcPr marT="91425" marB="91425" marR="91425" marL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Details</a:t>
                      </a:r>
                      <a:endParaRPr/>
                    </a:p>
                  </a:txBody>
                  <a:tcPr marT="91425" marB="91425" marR="91425" marL="91425">
                    <a:solidFill>
                      <a:schemeClr val="dk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AP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802.11be Capable AP supporting MLO (</a:t>
                      </a:r>
                      <a:r>
                        <a:rPr lang="en" sz="1200">
                          <a:solidFill>
                            <a:srgbClr val="000000"/>
                          </a:solidFill>
                        </a:rPr>
                        <a:t>allowed link combinations supported known: 5+5, 2.4+5,2.4+6,5+6,6+6)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chemeClr val="dk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STAs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Multiple laptop/mobile 802.11be client with known support for different modes of MLO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chemeClr val="dk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Attenuator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Multichannel (4 or more) programmable attenuator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chemeClr val="dk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RF Chambers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2 Nos (1 for AP, 1 for STA)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chemeClr val="dk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Noise Generator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Wi-Fi Noise generator. Noise should reflect some real life Wi-Fi activity (channel occupancy)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chemeClr val="dk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Sniffer</a:t>
                      </a:r>
                      <a:endParaRPr sz="1200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Multi Link Sniffer (for 2 channels)</a:t>
                      </a:r>
                      <a:endParaRPr sz="1200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Channel Occupancy Measurement Equipment</a:t>
                      </a:r>
                      <a:endParaRPr sz="1200"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To measure Channel Utilization Independently</a:t>
                      </a:r>
                      <a:endParaRPr sz="1200"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Accessories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Connecting cables, Antenna, Terminators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5"/>
          <p:cNvSpPr/>
          <p:nvPr/>
        </p:nvSpPr>
        <p:spPr>
          <a:xfrm flipH="1" rot="-5400000">
            <a:off x="3299375" y="-700400"/>
            <a:ext cx="5144950" cy="6544300"/>
          </a:xfrm>
          <a:prstGeom prst="flowChartManualInpu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25"/>
          <p:cNvSpPr txBox="1"/>
          <p:nvPr/>
        </p:nvSpPr>
        <p:spPr>
          <a:xfrm>
            <a:off x="142325" y="856775"/>
            <a:ext cx="3254400" cy="6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Parting thoughts</a:t>
            </a:r>
            <a:endParaRPr b="1" sz="3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06" name="Google Shape;306;p25"/>
          <p:cNvSpPr txBox="1"/>
          <p:nvPr/>
        </p:nvSpPr>
        <p:spPr>
          <a:xfrm>
            <a:off x="3924375" y="778200"/>
            <a:ext cx="4953600" cy="29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MLO is the first major feature that is trying to tame the beast we call as congestion/interference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 complexity of the feature at AP and Client makes it challenging to implement.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There are various combinations and real world scenarios that are to be tested.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There is a also a case for mesh backhaul to use MLO for interference mitigation.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As highlighted, you would need various tools (sniffer, channel utilization measurement, noise generator on multiple links)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5"/>
          <p:cNvSpPr txBox="1"/>
          <p:nvPr/>
        </p:nvSpPr>
        <p:spPr>
          <a:xfrm>
            <a:off x="551500" y="3973150"/>
            <a:ext cx="7831500" cy="4002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Like everyone else, we are keenly watching if this is going to improve performance in real life !!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6"/>
          <p:cNvSpPr txBox="1"/>
          <p:nvPr>
            <p:ph type="title"/>
          </p:nvPr>
        </p:nvSpPr>
        <p:spPr>
          <a:xfrm>
            <a:off x="1815600" y="2260950"/>
            <a:ext cx="5512800" cy="621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Thankyou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/>
          <p:nvPr/>
        </p:nvSpPr>
        <p:spPr>
          <a:xfrm flipH="1" rot="-5400000">
            <a:off x="3829013" y="-170762"/>
            <a:ext cx="5144950" cy="5485025"/>
          </a:xfrm>
          <a:prstGeom prst="flowChartManualInpu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5"/>
          <p:cNvSpPr txBox="1"/>
          <p:nvPr>
            <p:ph type="title"/>
          </p:nvPr>
        </p:nvSpPr>
        <p:spPr>
          <a:xfrm>
            <a:off x="297550" y="1860650"/>
            <a:ext cx="2281500" cy="65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Abstract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4572000" y="1274950"/>
            <a:ext cx="33990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802.11be/Wi-Fi7 MLO Feature: Possible test strategy for measuring the efficiency of various modes of operation i.e STR, NSTR, EMLSR. Various deployment scenarios along with key KPIs to be measured would be covered.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/>
          <p:nvPr/>
        </p:nvSpPr>
        <p:spPr>
          <a:xfrm flipH="1" rot="-5400000">
            <a:off x="3829013" y="-170762"/>
            <a:ext cx="5144950" cy="5485025"/>
          </a:xfrm>
          <a:prstGeom prst="flowChartManualInpu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6"/>
          <p:cNvSpPr txBox="1"/>
          <p:nvPr>
            <p:ph type="title"/>
          </p:nvPr>
        </p:nvSpPr>
        <p:spPr>
          <a:xfrm>
            <a:off x="121625" y="1874600"/>
            <a:ext cx="2592000" cy="103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Details to be 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presented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4651025" y="168600"/>
            <a:ext cx="4227000" cy="28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Brief description of Different MLO modes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Efficiency Measurement tests would be performed with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No interference scenario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Interference on 1 link 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Interference on 2 links</a:t>
            </a:r>
            <a:endParaRPr sz="12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KPIs measurements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Link Utilization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Throughput, goodput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Latency</a:t>
            </a:r>
            <a:endParaRPr sz="12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Multi-client Scenarios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11be clients only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Mixed clients</a:t>
            </a:r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/>
          <p:nvPr/>
        </p:nvSpPr>
        <p:spPr>
          <a:xfrm flipH="1" rot="-5400000">
            <a:off x="3829013" y="-170762"/>
            <a:ext cx="5144950" cy="5485025"/>
          </a:xfrm>
          <a:prstGeom prst="flowChartManualInpu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7"/>
          <p:cNvSpPr txBox="1"/>
          <p:nvPr>
            <p:ph type="title"/>
          </p:nvPr>
        </p:nvSpPr>
        <p:spPr>
          <a:xfrm>
            <a:off x="173375" y="1426000"/>
            <a:ext cx="3730200" cy="149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MLO - Multi-Link Operation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1" name="Google Shape;91;p17"/>
          <p:cNvSpPr/>
          <p:nvPr/>
        </p:nvSpPr>
        <p:spPr>
          <a:xfrm>
            <a:off x="2804411" y="3742083"/>
            <a:ext cx="39000" cy="390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7"/>
          <p:cNvSpPr txBox="1"/>
          <p:nvPr/>
        </p:nvSpPr>
        <p:spPr>
          <a:xfrm>
            <a:off x="4951375" y="172350"/>
            <a:ext cx="3730200" cy="41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It is a feature that allows Wi-Fi APs &amp; Clients to transmit/receive data on multiple (2) channels/frequencies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It is designed to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reduce latency when there is congestion on one or more links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Increase throughput if aggregated</a:t>
            </a:r>
            <a:endParaRPr/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Types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Multi Link Multi Radio Simultaneous Transmit Receive (MLMR STR)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Multi Link Multi Radio Non Simultaneous Transmit Receive (MLMR NSTR)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Enhanced Multi Link Single Radio (EMLSR)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Multi Link Single Radio (MLSR)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5103775" y="4262925"/>
            <a:ext cx="3425400" cy="6156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specific interest is how to test and verify things are working as desired !!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/>
          <p:nvPr/>
        </p:nvSpPr>
        <p:spPr>
          <a:xfrm flipH="1" rot="5400000">
            <a:off x="158600" y="-170762"/>
            <a:ext cx="5144950" cy="5485025"/>
          </a:xfrm>
          <a:prstGeom prst="flowChartManualInpu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8"/>
          <p:cNvSpPr txBox="1"/>
          <p:nvPr>
            <p:ph type="title"/>
          </p:nvPr>
        </p:nvSpPr>
        <p:spPr>
          <a:xfrm>
            <a:off x="186575" y="246200"/>
            <a:ext cx="5230800" cy="154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MLO Test Setup 1 MLD client (2 links with no Noise)</a:t>
            </a:r>
            <a:endParaRPr b="1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0" name="Google Shape;100;p18"/>
          <p:cNvSpPr/>
          <p:nvPr/>
        </p:nvSpPr>
        <p:spPr>
          <a:xfrm>
            <a:off x="338245" y="2731115"/>
            <a:ext cx="1910100" cy="8814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Router</a:t>
            </a:r>
            <a:endParaRPr/>
          </a:p>
        </p:txBody>
      </p:sp>
      <p:sp>
        <p:nvSpPr>
          <p:cNvPr id="101" name="Google Shape;101;p18"/>
          <p:cNvSpPr/>
          <p:nvPr/>
        </p:nvSpPr>
        <p:spPr>
          <a:xfrm>
            <a:off x="2852845" y="2731115"/>
            <a:ext cx="1467000" cy="881400"/>
          </a:xfrm>
          <a:prstGeom prst="rect">
            <a:avLst/>
          </a:prstGeom>
          <a:solidFill>
            <a:srgbClr val="D0E0E3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Client</a:t>
            </a:r>
            <a:endParaRPr/>
          </a:p>
        </p:txBody>
      </p:sp>
      <p:cxnSp>
        <p:nvCxnSpPr>
          <p:cNvPr id="102" name="Google Shape;102;p18"/>
          <p:cNvCxnSpPr>
            <a:stCxn id="100" idx="3"/>
            <a:endCxn id="101" idx="1"/>
          </p:cNvCxnSpPr>
          <p:nvPr/>
        </p:nvCxnSpPr>
        <p:spPr>
          <a:xfrm>
            <a:off x="2248345" y="3171815"/>
            <a:ext cx="604500" cy="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03" name="Google Shape;10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2299" y="2894566"/>
            <a:ext cx="501348" cy="41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2097736" y="3104669"/>
            <a:ext cx="195501" cy="14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2853937" y="3104669"/>
            <a:ext cx="195501" cy="14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8"/>
          <p:cNvSpPr txBox="1"/>
          <p:nvPr/>
        </p:nvSpPr>
        <p:spPr>
          <a:xfrm>
            <a:off x="1160845" y="2439615"/>
            <a:ext cx="1072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RF Chamber 1</a:t>
            </a:r>
            <a:endParaRPr sz="1000"/>
          </a:p>
        </p:txBody>
      </p:sp>
      <p:sp>
        <p:nvSpPr>
          <p:cNvPr id="107" name="Google Shape;107;p18"/>
          <p:cNvSpPr txBox="1"/>
          <p:nvPr/>
        </p:nvSpPr>
        <p:spPr>
          <a:xfrm>
            <a:off x="3675445" y="2439615"/>
            <a:ext cx="1072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RF Chamber 2</a:t>
            </a:r>
            <a:endParaRPr sz="1000"/>
          </a:p>
        </p:txBody>
      </p:sp>
      <p:sp>
        <p:nvSpPr>
          <p:cNvPr id="108" name="Google Shape;108;p18"/>
          <p:cNvSpPr/>
          <p:nvPr/>
        </p:nvSpPr>
        <p:spPr>
          <a:xfrm>
            <a:off x="2476895" y="3145175"/>
            <a:ext cx="156600" cy="579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9" name="Google Shape;109;p18"/>
          <p:cNvCxnSpPr/>
          <p:nvPr/>
        </p:nvCxnSpPr>
        <p:spPr>
          <a:xfrm flipH="1" rot="10800000">
            <a:off x="2494291" y="3046621"/>
            <a:ext cx="150900" cy="221100"/>
          </a:xfrm>
          <a:prstGeom prst="straightConnector1">
            <a:avLst/>
          </a:prstGeom>
          <a:noFill/>
          <a:ln cap="flat" cmpd="sng" w="9525">
            <a:solidFill>
              <a:srgbClr val="9900FF"/>
            </a:solidFill>
            <a:prstDash val="solid"/>
            <a:round/>
            <a:headEnd len="med" w="med" type="none"/>
            <a:tailEnd len="med" w="med" type="stealth"/>
          </a:ln>
        </p:spPr>
      </p:cxnSp>
      <p:pic>
        <p:nvPicPr>
          <p:cNvPr id="110" name="Google Shape;110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81445" y="2743415"/>
            <a:ext cx="403860" cy="80772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8"/>
          <p:cNvSpPr/>
          <p:nvPr/>
        </p:nvSpPr>
        <p:spPr>
          <a:xfrm>
            <a:off x="355470" y="3076840"/>
            <a:ext cx="967800" cy="338700"/>
          </a:xfrm>
          <a:prstGeom prst="rect">
            <a:avLst/>
          </a:prstGeom>
          <a:solidFill>
            <a:srgbClr val="D0E0E3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 link Sniffer, CO measurement</a:t>
            </a:r>
            <a:endParaRPr sz="800"/>
          </a:p>
        </p:txBody>
      </p:sp>
      <p:sp>
        <p:nvSpPr>
          <p:cNvPr id="112" name="Google Shape;112;p18"/>
          <p:cNvSpPr txBox="1"/>
          <p:nvPr/>
        </p:nvSpPr>
        <p:spPr>
          <a:xfrm>
            <a:off x="5873850" y="1636575"/>
            <a:ext cx="3140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13" name="Google Shape;113;p18"/>
          <p:cNvSpPr txBox="1"/>
          <p:nvPr/>
        </p:nvSpPr>
        <p:spPr>
          <a:xfrm>
            <a:off x="5342700" y="985975"/>
            <a:ext cx="3738300" cy="19086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TCP throughput Test on UL &amp; DL 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Test all allowed link combinations supported by the AP/client pair (5+5, 2.4+5,2.4+6,5+6,6+6)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Test with clients supporting different Multi Link Modes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Constantly measure Channel utilization on both the channels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4" name="Google Shape;114;p18"/>
          <p:cNvSpPr txBox="1"/>
          <p:nvPr/>
        </p:nvSpPr>
        <p:spPr>
          <a:xfrm>
            <a:off x="6214075" y="578950"/>
            <a:ext cx="1950600" cy="4002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Test Considerations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5" name="Google Shape;115;p18"/>
          <p:cNvSpPr txBox="1"/>
          <p:nvPr/>
        </p:nvSpPr>
        <p:spPr>
          <a:xfrm>
            <a:off x="5320225" y="3385575"/>
            <a:ext cx="3738300" cy="14775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6+6 case to perform the best due to 320 MHz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MLMR STR is the only mode where aggregation is possible. So other modes would not show improvement from single links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6" name="Google Shape;116;p18"/>
          <p:cNvSpPr txBox="1"/>
          <p:nvPr/>
        </p:nvSpPr>
        <p:spPr>
          <a:xfrm>
            <a:off x="6115400" y="2978550"/>
            <a:ext cx="1950600" cy="4002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Results &amp; Expectation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/>
          <p:nvPr/>
        </p:nvSpPr>
        <p:spPr>
          <a:xfrm flipH="1" rot="-5400000">
            <a:off x="2952675" y="-1047100"/>
            <a:ext cx="5144950" cy="7237700"/>
          </a:xfrm>
          <a:prstGeom prst="flowChartManualInpu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9"/>
          <p:cNvSpPr txBox="1"/>
          <p:nvPr>
            <p:ph type="title"/>
          </p:nvPr>
        </p:nvSpPr>
        <p:spPr>
          <a:xfrm>
            <a:off x="300775" y="373100"/>
            <a:ext cx="2961300" cy="101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MLO Test Setup 1 MLD client (Noise on 1 link)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3" name="Google Shape;123;p19"/>
          <p:cNvSpPr/>
          <p:nvPr/>
        </p:nvSpPr>
        <p:spPr>
          <a:xfrm>
            <a:off x="4639488" y="3993937"/>
            <a:ext cx="1972942" cy="910398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Router</a:t>
            </a:r>
            <a:endParaRPr/>
          </a:p>
        </p:txBody>
      </p:sp>
      <p:sp>
        <p:nvSpPr>
          <p:cNvPr id="124" name="Google Shape;124;p19"/>
          <p:cNvSpPr/>
          <p:nvPr/>
        </p:nvSpPr>
        <p:spPr>
          <a:xfrm>
            <a:off x="6941720" y="3993937"/>
            <a:ext cx="1515264" cy="910398"/>
          </a:xfrm>
          <a:prstGeom prst="rect">
            <a:avLst/>
          </a:prstGeom>
          <a:solidFill>
            <a:srgbClr val="D0E0E3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Client</a:t>
            </a:r>
            <a:endParaRPr/>
          </a:p>
        </p:txBody>
      </p:sp>
      <p:cxnSp>
        <p:nvCxnSpPr>
          <p:cNvPr id="125" name="Google Shape;125;p19"/>
          <p:cNvCxnSpPr>
            <a:stCxn id="123" idx="3"/>
            <a:endCxn id="124" idx="1"/>
          </p:cNvCxnSpPr>
          <p:nvPr/>
        </p:nvCxnSpPr>
        <p:spPr>
          <a:xfrm>
            <a:off x="6612431" y="4449136"/>
            <a:ext cx="329400" cy="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26" name="Google Shape;12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00524" y="4162766"/>
            <a:ext cx="517842" cy="4323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6456866" y="4379781"/>
            <a:ext cx="201933" cy="149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7237946" y="4379781"/>
            <a:ext cx="201933" cy="149564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9"/>
          <p:cNvSpPr txBox="1"/>
          <p:nvPr/>
        </p:nvSpPr>
        <p:spPr>
          <a:xfrm>
            <a:off x="5210277" y="3481944"/>
            <a:ext cx="1108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RF Chamber 1</a:t>
            </a:r>
            <a:endParaRPr sz="1000"/>
          </a:p>
        </p:txBody>
      </p:sp>
      <p:sp>
        <p:nvSpPr>
          <p:cNvPr id="130" name="Google Shape;130;p19"/>
          <p:cNvSpPr txBox="1"/>
          <p:nvPr/>
        </p:nvSpPr>
        <p:spPr>
          <a:xfrm>
            <a:off x="7172082" y="3692847"/>
            <a:ext cx="1108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RF Chamber 2</a:t>
            </a:r>
            <a:endParaRPr sz="1000"/>
          </a:p>
        </p:txBody>
      </p:sp>
      <p:sp>
        <p:nvSpPr>
          <p:cNvPr id="131" name="Google Shape;131;p19"/>
          <p:cNvSpPr/>
          <p:nvPr/>
        </p:nvSpPr>
        <p:spPr>
          <a:xfrm>
            <a:off x="6848500" y="4421619"/>
            <a:ext cx="161752" cy="59805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2" name="Google Shape;132;p19"/>
          <p:cNvCxnSpPr/>
          <p:nvPr/>
        </p:nvCxnSpPr>
        <p:spPr>
          <a:xfrm flipH="1" rot="10800000">
            <a:off x="6866468" y="4319823"/>
            <a:ext cx="155865" cy="228374"/>
          </a:xfrm>
          <a:prstGeom prst="straightConnector1">
            <a:avLst/>
          </a:prstGeom>
          <a:noFill/>
          <a:ln cap="flat" cmpd="sng" w="9525">
            <a:solidFill>
              <a:srgbClr val="9900FF"/>
            </a:solidFill>
            <a:prstDash val="solid"/>
            <a:round/>
            <a:headEnd len="med" w="med" type="none"/>
            <a:tailEnd len="med" w="med" type="stealth"/>
          </a:ln>
        </p:spPr>
      </p:cxnSp>
      <p:pic>
        <p:nvPicPr>
          <p:cNvPr id="133" name="Google Shape;133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092680" y="4006642"/>
            <a:ext cx="417147" cy="834294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9"/>
          <p:cNvSpPr/>
          <p:nvPr/>
        </p:nvSpPr>
        <p:spPr>
          <a:xfrm>
            <a:off x="4657280" y="4351036"/>
            <a:ext cx="999641" cy="349843"/>
          </a:xfrm>
          <a:prstGeom prst="rect">
            <a:avLst/>
          </a:prstGeom>
          <a:solidFill>
            <a:srgbClr val="D0E0E3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 link Sniffer, CO measurement</a:t>
            </a:r>
            <a:endParaRPr sz="800"/>
          </a:p>
        </p:txBody>
      </p:sp>
      <p:sp>
        <p:nvSpPr>
          <p:cNvPr id="135" name="Google Shape;135;p19"/>
          <p:cNvSpPr/>
          <p:nvPr/>
        </p:nvSpPr>
        <p:spPr>
          <a:xfrm>
            <a:off x="1806037" y="4151351"/>
            <a:ext cx="1340807" cy="655375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Noise Generator </a:t>
            </a:r>
            <a:endParaRPr/>
          </a:p>
        </p:txBody>
      </p:sp>
      <p:pic>
        <p:nvPicPr>
          <p:cNvPr id="136" name="Google Shape;136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54055" y="4006648"/>
            <a:ext cx="201933" cy="14956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7" name="Google Shape;137;p19"/>
          <p:cNvCxnSpPr>
            <a:stCxn id="123" idx="0"/>
            <a:endCxn id="135" idx="3"/>
          </p:cNvCxnSpPr>
          <p:nvPr/>
        </p:nvCxnSpPr>
        <p:spPr>
          <a:xfrm rot="5400000">
            <a:off x="4143809" y="2996887"/>
            <a:ext cx="485100" cy="2479200"/>
          </a:xfrm>
          <a:prstGeom prst="bentConnector4">
            <a:avLst>
              <a:gd fmla="val -49103" name="adj1"/>
              <a:gd fmla="val 69900" name="adj2"/>
            </a:avLst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8" name="Google Shape;138;p19"/>
          <p:cNvSpPr/>
          <p:nvPr/>
        </p:nvSpPr>
        <p:spPr>
          <a:xfrm>
            <a:off x="3805622" y="3924449"/>
            <a:ext cx="161752" cy="59805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9" name="Google Shape;139;p19"/>
          <p:cNvCxnSpPr/>
          <p:nvPr/>
        </p:nvCxnSpPr>
        <p:spPr>
          <a:xfrm flipH="1" rot="10800000">
            <a:off x="3820630" y="3840160"/>
            <a:ext cx="155865" cy="228374"/>
          </a:xfrm>
          <a:prstGeom prst="straightConnector1">
            <a:avLst/>
          </a:prstGeom>
          <a:noFill/>
          <a:ln cap="flat" cmpd="sng" w="9525">
            <a:solidFill>
              <a:srgbClr val="9900FF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40" name="Google Shape;140;p19"/>
          <p:cNvSpPr txBox="1"/>
          <p:nvPr/>
        </p:nvSpPr>
        <p:spPr>
          <a:xfrm>
            <a:off x="3313775" y="485425"/>
            <a:ext cx="5629800" cy="1293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 sz="1200">
                <a:solidFill>
                  <a:srgbClr val="000000"/>
                </a:solidFill>
              </a:rPr>
              <a:t>Plot TCP throughput for various amounts of interference (10% to 100% in steps of 10 and back).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 sz="1200">
                <a:solidFill>
                  <a:srgbClr val="000000"/>
                </a:solidFill>
              </a:rPr>
              <a:t>Test all allowed link combinations supported by the AP/client pair (5+5, 2.4+5,2.4+6,5+6,6+6)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 sz="1200">
                <a:solidFill>
                  <a:srgbClr val="000000"/>
                </a:solidFill>
              </a:rPr>
              <a:t>Test with clients supporting different Multi Link Modes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 sz="1200">
                <a:solidFill>
                  <a:srgbClr val="000000"/>
                </a:solidFill>
              </a:rPr>
              <a:t>Constantly measure Channel utilization on both the channels</a:t>
            </a:r>
            <a:endParaRPr sz="1200"/>
          </a:p>
        </p:txBody>
      </p:sp>
      <p:sp>
        <p:nvSpPr>
          <p:cNvPr id="141" name="Google Shape;141;p19"/>
          <p:cNvSpPr txBox="1"/>
          <p:nvPr/>
        </p:nvSpPr>
        <p:spPr>
          <a:xfrm>
            <a:off x="5262675" y="78400"/>
            <a:ext cx="1950600" cy="4002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 Considerations</a:t>
            </a:r>
            <a:endParaRPr/>
          </a:p>
        </p:txBody>
      </p:sp>
      <p:sp>
        <p:nvSpPr>
          <p:cNvPr id="142" name="Google Shape;142;p19"/>
          <p:cNvSpPr txBox="1"/>
          <p:nvPr/>
        </p:nvSpPr>
        <p:spPr>
          <a:xfrm>
            <a:off x="3313775" y="2200450"/>
            <a:ext cx="5629800" cy="1108200"/>
          </a:xfrm>
          <a:prstGeom prst="rect">
            <a:avLst/>
          </a:prstGeom>
          <a:noFill/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It would be good to see comparison between MLMR STR and EMLSR case. It is expected that they choose the link with no noise soon after starting the noise generator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Response time should also be observed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MLSR case should also do this eventually.</a:t>
            </a:r>
            <a:endParaRPr sz="1200"/>
          </a:p>
        </p:txBody>
      </p:sp>
      <p:sp>
        <p:nvSpPr>
          <p:cNvPr id="143" name="Google Shape;143;p19"/>
          <p:cNvSpPr txBox="1"/>
          <p:nvPr/>
        </p:nvSpPr>
        <p:spPr>
          <a:xfrm>
            <a:off x="5262675" y="1793425"/>
            <a:ext cx="1950600" cy="400200"/>
          </a:xfrm>
          <a:prstGeom prst="rect">
            <a:avLst/>
          </a:prstGeom>
          <a:noFill/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 &amp; Expectation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0"/>
          <p:cNvSpPr/>
          <p:nvPr/>
        </p:nvSpPr>
        <p:spPr>
          <a:xfrm flipH="1" rot="-5400000">
            <a:off x="2911275" y="-1088500"/>
            <a:ext cx="5144950" cy="7320500"/>
          </a:xfrm>
          <a:prstGeom prst="flowChartManualInpu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0"/>
          <p:cNvSpPr txBox="1"/>
          <p:nvPr>
            <p:ph type="title"/>
          </p:nvPr>
        </p:nvSpPr>
        <p:spPr>
          <a:xfrm>
            <a:off x="198700" y="286575"/>
            <a:ext cx="2763300" cy="20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MLO Test Setup 1 MLD client (Noise on 2 links)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0" name="Google Shape;150;p20"/>
          <p:cNvSpPr/>
          <p:nvPr/>
        </p:nvSpPr>
        <p:spPr>
          <a:xfrm>
            <a:off x="4762700" y="4066175"/>
            <a:ext cx="1910100" cy="8814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Router</a:t>
            </a:r>
            <a:endParaRPr/>
          </a:p>
        </p:txBody>
      </p:sp>
      <p:sp>
        <p:nvSpPr>
          <p:cNvPr id="151" name="Google Shape;151;p20"/>
          <p:cNvSpPr/>
          <p:nvPr/>
        </p:nvSpPr>
        <p:spPr>
          <a:xfrm>
            <a:off x="7277300" y="4066175"/>
            <a:ext cx="1467000" cy="881400"/>
          </a:xfrm>
          <a:prstGeom prst="rect">
            <a:avLst/>
          </a:prstGeom>
          <a:solidFill>
            <a:srgbClr val="D0E0E3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Client</a:t>
            </a:r>
            <a:endParaRPr/>
          </a:p>
        </p:txBody>
      </p:sp>
      <p:cxnSp>
        <p:nvCxnSpPr>
          <p:cNvPr id="152" name="Google Shape;152;p20"/>
          <p:cNvCxnSpPr>
            <a:stCxn id="150" idx="3"/>
            <a:endCxn id="151" idx="1"/>
          </p:cNvCxnSpPr>
          <p:nvPr/>
        </p:nvCxnSpPr>
        <p:spPr>
          <a:xfrm>
            <a:off x="6672800" y="4506875"/>
            <a:ext cx="604500" cy="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53" name="Google Shape;15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86754" y="4229626"/>
            <a:ext cx="501348" cy="41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6522191" y="4439729"/>
            <a:ext cx="195501" cy="14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7278392" y="4439729"/>
            <a:ext cx="195501" cy="14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0"/>
          <p:cNvSpPr txBox="1"/>
          <p:nvPr/>
        </p:nvSpPr>
        <p:spPr>
          <a:xfrm>
            <a:off x="5661500" y="3774675"/>
            <a:ext cx="1072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RF Chamber 1</a:t>
            </a:r>
            <a:endParaRPr sz="1000"/>
          </a:p>
        </p:txBody>
      </p:sp>
      <p:sp>
        <p:nvSpPr>
          <p:cNvPr id="157" name="Google Shape;157;p20"/>
          <p:cNvSpPr txBox="1"/>
          <p:nvPr/>
        </p:nvSpPr>
        <p:spPr>
          <a:xfrm>
            <a:off x="8099900" y="3774675"/>
            <a:ext cx="1072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RF Chamber 2</a:t>
            </a:r>
            <a:endParaRPr sz="1000"/>
          </a:p>
        </p:txBody>
      </p:sp>
      <p:sp>
        <p:nvSpPr>
          <p:cNvPr id="158" name="Google Shape;158;p20"/>
          <p:cNvSpPr/>
          <p:nvPr/>
        </p:nvSpPr>
        <p:spPr>
          <a:xfrm>
            <a:off x="6901350" y="4480235"/>
            <a:ext cx="156600" cy="579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59" name="Google Shape;159;p20"/>
          <p:cNvCxnSpPr/>
          <p:nvPr/>
        </p:nvCxnSpPr>
        <p:spPr>
          <a:xfrm flipH="1" rot="10800000">
            <a:off x="6918746" y="4381681"/>
            <a:ext cx="150900" cy="221100"/>
          </a:xfrm>
          <a:prstGeom prst="straightConnector1">
            <a:avLst/>
          </a:prstGeom>
          <a:noFill/>
          <a:ln cap="flat" cmpd="sng" w="9525">
            <a:solidFill>
              <a:srgbClr val="9900FF"/>
            </a:solidFill>
            <a:prstDash val="solid"/>
            <a:round/>
            <a:headEnd len="med" w="med" type="none"/>
            <a:tailEnd len="med" w="med" type="stealth"/>
          </a:ln>
        </p:spPr>
      </p:cxnSp>
      <p:pic>
        <p:nvPicPr>
          <p:cNvPr id="160" name="Google Shape;160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105900" y="4078475"/>
            <a:ext cx="403860" cy="80772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0"/>
          <p:cNvSpPr/>
          <p:nvPr/>
        </p:nvSpPr>
        <p:spPr>
          <a:xfrm>
            <a:off x="4779925" y="4411900"/>
            <a:ext cx="967800" cy="338700"/>
          </a:xfrm>
          <a:prstGeom prst="rect">
            <a:avLst/>
          </a:prstGeom>
          <a:solidFill>
            <a:srgbClr val="D0E0E3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 link Sniffer, CO measurement</a:t>
            </a:r>
            <a:endParaRPr sz="800"/>
          </a:p>
        </p:txBody>
      </p:sp>
      <p:pic>
        <p:nvPicPr>
          <p:cNvPr id="162" name="Google Shape;162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48136" y="4078482"/>
            <a:ext cx="195501" cy="144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3" name="Google Shape;163;p20"/>
          <p:cNvCxnSpPr>
            <a:stCxn id="150" idx="0"/>
            <a:endCxn id="164" idx="3"/>
          </p:cNvCxnSpPr>
          <p:nvPr/>
        </p:nvCxnSpPr>
        <p:spPr>
          <a:xfrm rot="5400000">
            <a:off x="4483100" y="3346625"/>
            <a:ext cx="515100" cy="1954200"/>
          </a:xfrm>
          <a:prstGeom prst="bentConnector4">
            <a:avLst>
              <a:gd fmla="val -46229" name="adj1"/>
              <a:gd fmla="val 74435" name="adj2"/>
            </a:avLst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5" name="Google Shape;165;p20"/>
          <p:cNvSpPr/>
          <p:nvPr/>
        </p:nvSpPr>
        <p:spPr>
          <a:xfrm>
            <a:off x="3955394" y="4555521"/>
            <a:ext cx="156600" cy="579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66" name="Google Shape;166;p20"/>
          <p:cNvCxnSpPr/>
          <p:nvPr/>
        </p:nvCxnSpPr>
        <p:spPr>
          <a:xfrm flipH="1" rot="10800000">
            <a:off x="3969924" y="4450696"/>
            <a:ext cx="150900" cy="221100"/>
          </a:xfrm>
          <a:prstGeom prst="straightConnector1">
            <a:avLst/>
          </a:prstGeom>
          <a:noFill/>
          <a:ln cap="flat" cmpd="sng" w="9525">
            <a:solidFill>
              <a:srgbClr val="9900FF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67" name="Google Shape;167;p20"/>
          <p:cNvSpPr/>
          <p:nvPr/>
        </p:nvSpPr>
        <p:spPr>
          <a:xfrm>
            <a:off x="2253905" y="3913775"/>
            <a:ext cx="1467000" cy="8814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Noise Generator </a:t>
            </a:r>
            <a:endParaRPr/>
          </a:p>
        </p:txBody>
      </p:sp>
      <p:sp>
        <p:nvSpPr>
          <p:cNvPr id="164" name="Google Shape;164;p20"/>
          <p:cNvSpPr/>
          <p:nvPr/>
        </p:nvSpPr>
        <p:spPr>
          <a:xfrm>
            <a:off x="3724586" y="4561758"/>
            <a:ext cx="39000" cy="390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0"/>
          <p:cNvSpPr/>
          <p:nvPr/>
        </p:nvSpPr>
        <p:spPr>
          <a:xfrm>
            <a:off x="3724586" y="4180758"/>
            <a:ext cx="39000" cy="390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69" name="Google Shape;169;p20"/>
          <p:cNvCxnSpPr>
            <a:stCxn id="170" idx="0"/>
            <a:endCxn id="168" idx="3"/>
          </p:cNvCxnSpPr>
          <p:nvPr/>
        </p:nvCxnSpPr>
        <p:spPr>
          <a:xfrm rot="5400000">
            <a:off x="4960486" y="2881482"/>
            <a:ext cx="121800" cy="2515800"/>
          </a:xfrm>
          <a:prstGeom prst="bentConnector4">
            <a:avLst>
              <a:gd fmla="val -195505" name="adj1"/>
              <a:gd fmla="val 51941" name="adj2"/>
            </a:avLst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1" name="Google Shape;171;p20"/>
          <p:cNvSpPr/>
          <p:nvPr/>
        </p:nvSpPr>
        <p:spPr>
          <a:xfrm>
            <a:off x="3987538" y="4168820"/>
            <a:ext cx="156600" cy="579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72" name="Google Shape;172;p20"/>
          <p:cNvCxnSpPr/>
          <p:nvPr/>
        </p:nvCxnSpPr>
        <p:spPr>
          <a:xfrm flipH="1" rot="10800000">
            <a:off x="4004934" y="4070266"/>
            <a:ext cx="150900" cy="221100"/>
          </a:xfrm>
          <a:prstGeom prst="straightConnector1">
            <a:avLst/>
          </a:prstGeom>
          <a:noFill/>
          <a:ln cap="flat" cmpd="sng" w="9525">
            <a:solidFill>
              <a:srgbClr val="9900FF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73" name="Google Shape;173;p20"/>
          <p:cNvSpPr txBox="1"/>
          <p:nvPr/>
        </p:nvSpPr>
        <p:spPr>
          <a:xfrm>
            <a:off x="3362265" y="4052550"/>
            <a:ext cx="403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/>
              <a:t>Link 1</a:t>
            </a:r>
            <a:endParaRPr sz="600"/>
          </a:p>
        </p:txBody>
      </p:sp>
      <p:sp>
        <p:nvSpPr>
          <p:cNvPr id="174" name="Google Shape;174;p20"/>
          <p:cNvSpPr txBox="1"/>
          <p:nvPr/>
        </p:nvSpPr>
        <p:spPr>
          <a:xfrm>
            <a:off x="3362265" y="4433550"/>
            <a:ext cx="403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/>
              <a:t>Link 2</a:t>
            </a:r>
            <a:endParaRPr sz="600"/>
          </a:p>
        </p:txBody>
      </p:sp>
      <p:sp>
        <p:nvSpPr>
          <p:cNvPr id="175" name="Google Shape;175;p20"/>
          <p:cNvSpPr txBox="1"/>
          <p:nvPr/>
        </p:nvSpPr>
        <p:spPr>
          <a:xfrm>
            <a:off x="3243975" y="741475"/>
            <a:ext cx="5777400" cy="1108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 sz="1200">
                <a:solidFill>
                  <a:srgbClr val="000000"/>
                </a:solidFill>
              </a:rPr>
              <a:t>TCP throughput test start with 50:50 ratio of noise and saturate the link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 sz="1200">
                <a:solidFill>
                  <a:srgbClr val="000000"/>
                </a:solidFill>
              </a:rPr>
              <a:t>Test all allowed link combinations supported by the AP/client pair (5+5, 2.4+5,2.4+6,5+6,6+6)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 sz="1200">
                <a:solidFill>
                  <a:srgbClr val="000000"/>
                </a:solidFill>
              </a:rPr>
              <a:t>Test with clients supporting different Multi Link Modes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 sz="1200">
                <a:solidFill>
                  <a:srgbClr val="000000"/>
                </a:solidFill>
              </a:rPr>
              <a:t>Constantly measure Channel utilization on both the channels</a:t>
            </a:r>
            <a:endParaRPr sz="1200"/>
          </a:p>
        </p:txBody>
      </p:sp>
      <p:pic>
        <p:nvPicPr>
          <p:cNvPr id="170" name="Google Shape;170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81536" y="4078482"/>
            <a:ext cx="195501" cy="14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20"/>
          <p:cNvSpPr txBox="1"/>
          <p:nvPr/>
        </p:nvSpPr>
        <p:spPr>
          <a:xfrm>
            <a:off x="5157225" y="341275"/>
            <a:ext cx="1950600" cy="4002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 Considerations</a:t>
            </a:r>
            <a:endParaRPr/>
          </a:p>
        </p:txBody>
      </p:sp>
      <p:sp>
        <p:nvSpPr>
          <p:cNvPr id="177" name="Google Shape;177;p20"/>
          <p:cNvSpPr txBox="1"/>
          <p:nvPr/>
        </p:nvSpPr>
        <p:spPr>
          <a:xfrm>
            <a:off x="3243825" y="2394267"/>
            <a:ext cx="5777400" cy="1108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Throughput &amp; Latency should be compared (MLMR STR, EMLSR)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It would be interesting to see performance where the channel BW is different on these links (asymetric)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Response times to changes had to be noted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MLSR case may likely perform poorly</a:t>
            </a:r>
            <a:endParaRPr sz="1200"/>
          </a:p>
        </p:txBody>
      </p:sp>
      <p:sp>
        <p:nvSpPr>
          <p:cNvPr id="178" name="Google Shape;178;p20"/>
          <p:cNvSpPr txBox="1"/>
          <p:nvPr/>
        </p:nvSpPr>
        <p:spPr>
          <a:xfrm>
            <a:off x="5222600" y="1994075"/>
            <a:ext cx="1950600" cy="400200"/>
          </a:xfrm>
          <a:prstGeom prst="rect">
            <a:avLst/>
          </a:prstGeom>
          <a:noFill/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Expected Results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1"/>
          <p:cNvSpPr/>
          <p:nvPr/>
        </p:nvSpPr>
        <p:spPr>
          <a:xfrm flipH="1" rot="-5400000">
            <a:off x="2952675" y="-1047100"/>
            <a:ext cx="5144950" cy="7237700"/>
          </a:xfrm>
          <a:prstGeom prst="flowChartManualInpu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1"/>
          <p:cNvSpPr txBox="1"/>
          <p:nvPr>
            <p:ph type="title"/>
          </p:nvPr>
        </p:nvSpPr>
        <p:spPr>
          <a:xfrm>
            <a:off x="162025" y="153050"/>
            <a:ext cx="2603400" cy="24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Arial"/>
                <a:ea typeface="Arial"/>
                <a:cs typeface="Arial"/>
                <a:sym typeface="Arial"/>
              </a:rPr>
              <a:t>MLO Test Setup 1 MLD client (Noise on 2 links) - Contd.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5" name="Google Shape;185;p21"/>
          <p:cNvGrpSpPr/>
          <p:nvPr/>
        </p:nvGrpSpPr>
        <p:grpSpPr>
          <a:xfrm>
            <a:off x="2486305" y="3602750"/>
            <a:ext cx="6537795" cy="1172900"/>
            <a:chOff x="2257705" y="3602750"/>
            <a:chExt cx="6537795" cy="1172900"/>
          </a:xfrm>
        </p:grpSpPr>
        <p:sp>
          <p:nvSpPr>
            <p:cNvPr id="186" name="Google Shape;186;p21"/>
            <p:cNvSpPr/>
            <p:nvPr/>
          </p:nvSpPr>
          <p:spPr>
            <a:xfrm>
              <a:off x="4766500" y="3894250"/>
              <a:ext cx="1910100" cy="881400"/>
            </a:xfrm>
            <a:prstGeom prst="rect">
              <a:avLst/>
            </a:prstGeom>
            <a:solidFill>
              <a:srgbClr val="C9DAF8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Router</a:t>
              </a:r>
              <a:endParaRPr/>
            </a:p>
          </p:txBody>
        </p:sp>
        <p:sp>
          <p:nvSpPr>
            <p:cNvPr id="187" name="Google Shape;187;p21"/>
            <p:cNvSpPr/>
            <p:nvPr/>
          </p:nvSpPr>
          <p:spPr>
            <a:xfrm>
              <a:off x="7281100" y="3894250"/>
              <a:ext cx="1467000" cy="881400"/>
            </a:xfrm>
            <a:prstGeom prst="rect">
              <a:avLst/>
            </a:prstGeom>
            <a:solidFill>
              <a:srgbClr val="D0E0E3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Client</a:t>
              </a:r>
              <a:endParaRPr/>
            </a:p>
          </p:txBody>
        </p:sp>
        <p:cxnSp>
          <p:nvCxnSpPr>
            <p:cNvPr id="188" name="Google Shape;188;p21"/>
            <p:cNvCxnSpPr>
              <a:stCxn id="186" idx="3"/>
              <a:endCxn id="187" idx="1"/>
            </p:cNvCxnSpPr>
            <p:nvPr/>
          </p:nvCxnSpPr>
          <p:spPr>
            <a:xfrm>
              <a:off x="6676600" y="4334950"/>
              <a:ext cx="604500" cy="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pic>
          <p:nvPicPr>
            <p:cNvPr id="189" name="Google Shape;189;p2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890554" y="4057701"/>
              <a:ext cx="501348" cy="418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0" name="Google Shape;190;p2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-5400000">
              <a:off x="6525991" y="4267804"/>
              <a:ext cx="195501" cy="144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1" name="Google Shape;191;p2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-5400000">
              <a:off x="7282192" y="4267804"/>
              <a:ext cx="195501" cy="144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2" name="Google Shape;192;p21"/>
            <p:cNvSpPr txBox="1"/>
            <p:nvPr/>
          </p:nvSpPr>
          <p:spPr>
            <a:xfrm>
              <a:off x="5665300" y="3602750"/>
              <a:ext cx="10728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RF Chamber 1</a:t>
              </a:r>
              <a:endParaRPr sz="1000"/>
            </a:p>
          </p:txBody>
        </p:sp>
        <p:sp>
          <p:nvSpPr>
            <p:cNvPr id="193" name="Google Shape;193;p21"/>
            <p:cNvSpPr txBox="1"/>
            <p:nvPr/>
          </p:nvSpPr>
          <p:spPr>
            <a:xfrm>
              <a:off x="7722700" y="3602750"/>
              <a:ext cx="10728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RF Chamber 2</a:t>
              </a:r>
              <a:endParaRPr sz="1000"/>
            </a:p>
          </p:txBody>
        </p:sp>
        <p:sp>
          <p:nvSpPr>
            <p:cNvPr id="194" name="Google Shape;194;p21"/>
            <p:cNvSpPr/>
            <p:nvPr/>
          </p:nvSpPr>
          <p:spPr>
            <a:xfrm>
              <a:off x="6905150" y="4308310"/>
              <a:ext cx="156600" cy="57900"/>
            </a:xfrm>
            <a:prstGeom prst="rect">
              <a:avLst/>
            </a:prstGeom>
            <a:solidFill>
              <a:srgbClr val="9900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95" name="Google Shape;195;p21"/>
            <p:cNvCxnSpPr/>
            <p:nvPr/>
          </p:nvCxnSpPr>
          <p:spPr>
            <a:xfrm flipH="1" rot="10800000">
              <a:off x="6922546" y="4209756"/>
              <a:ext cx="150900" cy="221100"/>
            </a:xfrm>
            <a:prstGeom prst="straightConnector1">
              <a:avLst/>
            </a:prstGeom>
            <a:noFill/>
            <a:ln cap="flat" cmpd="sng" w="9525">
              <a:solidFill>
                <a:srgbClr val="9900FF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pic>
          <p:nvPicPr>
            <p:cNvPr id="196" name="Google Shape;196;p21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8109700" y="3906550"/>
              <a:ext cx="403860" cy="80772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7" name="Google Shape;197;p21"/>
            <p:cNvSpPr/>
            <p:nvPr/>
          </p:nvSpPr>
          <p:spPr>
            <a:xfrm>
              <a:off x="4783725" y="4239975"/>
              <a:ext cx="967800" cy="338700"/>
            </a:xfrm>
            <a:prstGeom prst="rect">
              <a:avLst/>
            </a:prstGeom>
            <a:solidFill>
              <a:srgbClr val="D0E0E3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2 link Sniffer, CO measurement</a:t>
              </a:r>
              <a:endParaRPr sz="800"/>
            </a:p>
          </p:txBody>
        </p:sp>
        <p:pic>
          <p:nvPicPr>
            <p:cNvPr id="198" name="Google Shape;198;p2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651936" y="3906557"/>
              <a:ext cx="195501" cy="14480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99" name="Google Shape;199;p21"/>
            <p:cNvCxnSpPr>
              <a:stCxn id="186" idx="0"/>
              <a:endCxn id="200" idx="3"/>
            </p:cNvCxnSpPr>
            <p:nvPr/>
          </p:nvCxnSpPr>
          <p:spPr>
            <a:xfrm rot="5400000">
              <a:off x="4486900" y="3174700"/>
              <a:ext cx="515100" cy="1954200"/>
            </a:xfrm>
            <a:prstGeom prst="bentConnector4">
              <a:avLst>
                <a:gd fmla="val -46229" name="adj1"/>
                <a:gd fmla="val 74435" name="adj2"/>
              </a:avLst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01" name="Google Shape;201;p21"/>
            <p:cNvSpPr/>
            <p:nvPr/>
          </p:nvSpPr>
          <p:spPr>
            <a:xfrm>
              <a:off x="3959194" y="4383596"/>
              <a:ext cx="156600" cy="57900"/>
            </a:xfrm>
            <a:prstGeom prst="rect">
              <a:avLst/>
            </a:prstGeom>
            <a:solidFill>
              <a:srgbClr val="9900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02" name="Google Shape;202;p21"/>
            <p:cNvCxnSpPr/>
            <p:nvPr/>
          </p:nvCxnSpPr>
          <p:spPr>
            <a:xfrm flipH="1" rot="10800000">
              <a:off x="3973724" y="4278771"/>
              <a:ext cx="150900" cy="221100"/>
            </a:xfrm>
            <a:prstGeom prst="straightConnector1">
              <a:avLst/>
            </a:prstGeom>
            <a:noFill/>
            <a:ln cap="flat" cmpd="sng" w="9525">
              <a:solidFill>
                <a:srgbClr val="9900FF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sp>
          <p:nvSpPr>
            <p:cNvPr id="203" name="Google Shape;203;p21"/>
            <p:cNvSpPr/>
            <p:nvPr/>
          </p:nvSpPr>
          <p:spPr>
            <a:xfrm>
              <a:off x="2257705" y="3741850"/>
              <a:ext cx="1467000" cy="8814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Noise Generator </a:t>
              </a:r>
              <a:endParaRPr/>
            </a:p>
          </p:txBody>
        </p:sp>
        <p:sp>
          <p:nvSpPr>
            <p:cNvPr id="200" name="Google Shape;200;p21"/>
            <p:cNvSpPr/>
            <p:nvPr/>
          </p:nvSpPr>
          <p:spPr>
            <a:xfrm>
              <a:off x="3728386" y="4389833"/>
              <a:ext cx="39000" cy="39000"/>
            </a:xfrm>
            <a:prstGeom prst="rect">
              <a:avLst/>
            </a:prstGeom>
            <a:solidFill>
              <a:srgbClr val="000000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21"/>
            <p:cNvSpPr/>
            <p:nvPr/>
          </p:nvSpPr>
          <p:spPr>
            <a:xfrm>
              <a:off x="3728386" y="4008833"/>
              <a:ext cx="39000" cy="39000"/>
            </a:xfrm>
            <a:prstGeom prst="rect">
              <a:avLst/>
            </a:prstGeom>
            <a:solidFill>
              <a:srgbClr val="000000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05" name="Google Shape;205;p21"/>
            <p:cNvCxnSpPr>
              <a:stCxn id="206" idx="0"/>
              <a:endCxn id="204" idx="3"/>
            </p:cNvCxnSpPr>
            <p:nvPr/>
          </p:nvCxnSpPr>
          <p:spPr>
            <a:xfrm rot="5400000">
              <a:off x="4964286" y="2709557"/>
              <a:ext cx="121800" cy="2515800"/>
            </a:xfrm>
            <a:prstGeom prst="bentConnector4">
              <a:avLst>
                <a:gd fmla="val -195505" name="adj1"/>
                <a:gd fmla="val 51941" name="adj2"/>
              </a:avLst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07" name="Google Shape;207;p21"/>
            <p:cNvSpPr/>
            <p:nvPr/>
          </p:nvSpPr>
          <p:spPr>
            <a:xfrm>
              <a:off x="3991338" y="3996895"/>
              <a:ext cx="156600" cy="57900"/>
            </a:xfrm>
            <a:prstGeom prst="rect">
              <a:avLst/>
            </a:prstGeom>
            <a:solidFill>
              <a:srgbClr val="9900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08" name="Google Shape;208;p21"/>
            <p:cNvCxnSpPr/>
            <p:nvPr/>
          </p:nvCxnSpPr>
          <p:spPr>
            <a:xfrm flipH="1" rot="10800000">
              <a:off x="4008734" y="3898341"/>
              <a:ext cx="150900" cy="221100"/>
            </a:xfrm>
            <a:prstGeom prst="straightConnector1">
              <a:avLst/>
            </a:prstGeom>
            <a:noFill/>
            <a:ln cap="flat" cmpd="sng" w="9525">
              <a:solidFill>
                <a:srgbClr val="9900FF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sp>
          <p:nvSpPr>
            <p:cNvPr id="209" name="Google Shape;209;p21"/>
            <p:cNvSpPr txBox="1"/>
            <p:nvPr/>
          </p:nvSpPr>
          <p:spPr>
            <a:xfrm>
              <a:off x="3366065" y="3880625"/>
              <a:ext cx="4038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/>
                <a:t>Link 1</a:t>
              </a:r>
              <a:endParaRPr sz="600"/>
            </a:p>
          </p:txBody>
        </p:sp>
        <p:sp>
          <p:nvSpPr>
            <p:cNvPr id="210" name="Google Shape;210;p21"/>
            <p:cNvSpPr txBox="1"/>
            <p:nvPr/>
          </p:nvSpPr>
          <p:spPr>
            <a:xfrm>
              <a:off x="3366065" y="4261625"/>
              <a:ext cx="4038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/>
                <a:t>Link 2</a:t>
              </a:r>
              <a:endParaRPr sz="600"/>
            </a:p>
          </p:txBody>
        </p:sp>
        <p:pic>
          <p:nvPicPr>
            <p:cNvPr id="206" name="Google Shape;206;p2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185336" y="3906557"/>
              <a:ext cx="195501" cy="1448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11" name="Google Shape;211;p21"/>
          <p:cNvSpPr txBox="1"/>
          <p:nvPr/>
        </p:nvSpPr>
        <p:spPr>
          <a:xfrm>
            <a:off x="3199225" y="553250"/>
            <a:ext cx="5824800" cy="1108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 sz="1200">
                <a:solidFill>
                  <a:srgbClr val="000000"/>
                </a:solidFill>
              </a:rPr>
              <a:t>TCP throughput test with dynamic noise on 2 channels (switch with various levels)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 sz="1200">
                <a:solidFill>
                  <a:srgbClr val="000000"/>
                </a:solidFill>
              </a:rPr>
              <a:t>TCP bursty traffic with latency measurements in single direction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 sz="1200">
                <a:solidFill>
                  <a:srgbClr val="000000"/>
                </a:solidFill>
              </a:rPr>
              <a:t>TCP traffic with bursty traffic aloong with some background application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 sz="1200"/>
              <a:t>TCP traffic in both UL and DL Directions</a:t>
            </a:r>
            <a:endParaRPr sz="1200"/>
          </a:p>
        </p:txBody>
      </p:sp>
      <p:sp>
        <p:nvSpPr>
          <p:cNvPr id="212" name="Google Shape;212;p21"/>
          <p:cNvSpPr txBox="1"/>
          <p:nvPr/>
        </p:nvSpPr>
        <p:spPr>
          <a:xfrm>
            <a:off x="5014526" y="153038"/>
            <a:ext cx="1950600" cy="4002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 Considerations</a:t>
            </a:r>
            <a:endParaRPr/>
          </a:p>
        </p:txBody>
      </p:sp>
      <p:sp>
        <p:nvSpPr>
          <p:cNvPr id="213" name="Google Shape;213;p21"/>
          <p:cNvSpPr txBox="1"/>
          <p:nvPr/>
        </p:nvSpPr>
        <p:spPr>
          <a:xfrm>
            <a:off x="3199225" y="2262650"/>
            <a:ext cx="5824800" cy="738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Throughput for non bursty traffic could be measured and compared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Latency for bursty traffic would be the key metrics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EMLSR performance in this case needs to be watched out</a:t>
            </a:r>
            <a:endParaRPr sz="1200"/>
          </a:p>
        </p:txBody>
      </p:sp>
      <p:sp>
        <p:nvSpPr>
          <p:cNvPr id="214" name="Google Shape;214;p21"/>
          <p:cNvSpPr txBox="1"/>
          <p:nvPr/>
        </p:nvSpPr>
        <p:spPr>
          <a:xfrm>
            <a:off x="5068825" y="1877888"/>
            <a:ext cx="2085600" cy="400200"/>
          </a:xfrm>
          <a:prstGeom prst="rect">
            <a:avLst/>
          </a:prstGeom>
          <a:noFill/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 &amp; Expectations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2"/>
          <p:cNvSpPr/>
          <p:nvPr/>
        </p:nvSpPr>
        <p:spPr>
          <a:xfrm flipH="1" rot="-5400000">
            <a:off x="3014775" y="-985000"/>
            <a:ext cx="5144950" cy="7113500"/>
          </a:xfrm>
          <a:prstGeom prst="flowChartManualInpu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2"/>
          <p:cNvSpPr txBox="1"/>
          <p:nvPr/>
        </p:nvSpPr>
        <p:spPr>
          <a:xfrm>
            <a:off x="260800" y="207975"/>
            <a:ext cx="2908200" cy="23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MLO Test Setup  Multiple MLD clients (Noise only on 1 link)</a:t>
            </a:r>
            <a:endParaRPr b="1" sz="3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221" name="Google Shape;221;p22"/>
          <p:cNvGrpSpPr/>
          <p:nvPr/>
        </p:nvGrpSpPr>
        <p:grpSpPr>
          <a:xfrm>
            <a:off x="1891580" y="3676775"/>
            <a:ext cx="6918795" cy="1172900"/>
            <a:chOff x="1891580" y="3524375"/>
            <a:chExt cx="6918795" cy="1172900"/>
          </a:xfrm>
        </p:grpSpPr>
        <p:sp>
          <p:nvSpPr>
            <p:cNvPr id="222" name="Google Shape;222;p22"/>
            <p:cNvSpPr/>
            <p:nvPr/>
          </p:nvSpPr>
          <p:spPr>
            <a:xfrm>
              <a:off x="4400375" y="3815875"/>
              <a:ext cx="1910100" cy="881400"/>
            </a:xfrm>
            <a:prstGeom prst="rect">
              <a:avLst/>
            </a:prstGeom>
            <a:solidFill>
              <a:srgbClr val="C9DAF8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Router</a:t>
              </a:r>
              <a:endParaRPr/>
            </a:p>
          </p:txBody>
        </p:sp>
        <p:sp>
          <p:nvSpPr>
            <p:cNvPr id="223" name="Google Shape;223;p22"/>
            <p:cNvSpPr/>
            <p:nvPr/>
          </p:nvSpPr>
          <p:spPr>
            <a:xfrm>
              <a:off x="6914975" y="3815875"/>
              <a:ext cx="1467000" cy="881400"/>
            </a:xfrm>
            <a:prstGeom prst="rect">
              <a:avLst/>
            </a:prstGeom>
            <a:solidFill>
              <a:srgbClr val="D0E0E3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Clients</a:t>
              </a:r>
              <a:endParaRPr/>
            </a:p>
          </p:txBody>
        </p:sp>
        <p:cxnSp>
          <p:nvCxnSpPr>
            <p:cNvPr id="224" name="Google Shape;224;p22"/>
            <p:cNvCxnSpPr>
              <a:stCxn id="222" idx="3"/>
              <a:endCxn id="223" idx="1"/>
            </p:cNvCxnSpPr>
            <p:nvPr/>
          </p:nvCxnSpPr>
          <p:spPr>
            <a:xfrm>
              <a:off x="6310475" y="4256575"/>
              <a:ext cx="604500" cy="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pic>
          <p:nvPicPr>
            <p:cNvPr id="225" name="Google Shape;225;p2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524429" y="3979326"/>
              <a:ext cx="501348" cy="418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6" name="Google Shape;226;p22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-5400000">
              <a:off x="6159866" y="4189429"/>
              <a:ext cx="195501" cy="144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7" name="Google Shape;227;p22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-5400000">
              <a:off x="6916067" y="4189429"/>
              <a:ext cx="195501" cy="144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8" name="Google Shape;228;p22"/>
            <p:cNvSpPr txBox="1"/>
            <p:nvPr/>
          </p:nvSpPr>
          <p:spPr>
            <a:xfrm>
              <a:off x="5299175" y="3524375"/>
              <a:ext cx="10728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RF Chamber 1</a:t>
              </a:r>
              <a:endParaRPr sz="1000"/>
            </a:p>
          </p:txBody>
        </p:sp>
        <p:sp>
          <p:nvSpPr>
            <p:cNvPr id="229" name="Google Shape;229;p22"/>
            <p:cNvSpPr txBox="1"/>
            <p:nvPr/>
          </p:nvSpPr>
          <p:spPr>
            <a:xfrm>
              <a:off x="7737575" y="3524375"/>
              <a:ext cx="10728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RF Chamber 2</a:t>
              </a:r>
              <a:endParaRPr sz="1000"/>
            </a:p>
          </p:txBody>
        </p:sp>
        <p:sp>
          <p:nvSpPr>
            <p:cNvPr id="230" name="Google Shape;230;p22"/>
            <p:cNvSpPr/>
            <p:nvPr/>
          </p:nvSpPr>
          <p:spPr>
            <a:xfrm>
              <a:off x="6539025" y="4229935"/>
              <a:ext cx="156600" cy="57900"/>
            </a:xfrm>
            <a:prstGeom prst="rect">
              <a:avLst/>
            </a:prstGeom>
            <a:solidFill>
              <a:srgbClr val="9900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31" name="Google Shape;231;p22"/>
            <p:cNvCxnSpPr/>
            <p:nvPr/>
          </p:nvCxnSpPr>
          <p:spPr>
            <a:xfrm flipH="1" rot="10800000">
              <a:off x="6556421" y="4131381"/>
              <a:ext cx="150900" cy="221100"/>
            </a:xfrm>
            <a:prstGeom prst="straightConnector1">
              <a:avLst/>
            </a:prstGeom>
            <a:noFill/>
            <a:ln cap="flat" cmpd="sng" w="9525">
              <a:solidFill>
                <a:srgbClr val="9900FF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sp>
          <p:nvSpPr>
            <p:cNvPr id="232" name="Google Shape;232;p22"/>
            <p:cNvSpPr/>
            <p:nvPr/>
          </p:nvSpPr>
          <p:spPr>
            <a:xfrm>
              <a:off x="4417600" y="4161600"/>
              <a:ext cx="967800" cy="338700"/>
            </a:xfrm>
            <a:prstGeom prst="rect">
              <a:avLst/>
            </a:prstGeom>
            <a:solidFill>
              <a:srgbClr val="D0E0E3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2 link Sniffer, CO measurement</a:t>
              </a:r>
              <a:endParaRPr sz="800"/>
            </a:p>
          </p:txBody>
        </p:sp>
        <p:pic>
          <p:nvPicPr>
            <p:cNvPr id="233" name="Google Shape;233;p22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285811" y="3828182"/>
              <a:ext cx="195501" cy="14480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34" name="Google Shape;234;p22"/>
            <p:cNvCxnSpPr>
              <a:stCxn id="222" idx="0"/>
              <a:endCxn id="235" idx="3"/>
            </p:cNvCxnSpPr>
            <p:nvPr/>
          </p:nvCxnSpPr>
          <p:spPr>
            <a:xfrm rot="5400000">
              <a:off x="4120775" y="3096325"/>
              <a:ext cx="515100" cy="1954200"/>
            </a:xfrm>
            <a:prstGeom prst="bentConnector4">
              <a:avLst>
                <a:gd fmla="val -46229" name="adj1"/>
                <a:gd fmla="val 74435" name="adj2"/>
              </a:avLst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36" name="Google Shape;236;p22"/>
            <p:cNvSpPr/>
            <p:nvPr/>
          </p:nvSpPr>
          <p:spPr>
            <a:xfrm>
              <a:off x="3593069" y="4305221"/>
              <a:ext cx="156600" cy="57900"/>
            </a:xfrm>
            <a:prstGeom prst="rect">
              <a:avLst/>
            </a:prstGeom>
            <a:solidFill>
              <a:srgbClr val="9900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37" name="Google Shape;237;p22"/>
            <p:cNvCxnSpPr/>
            <p:nvPr/>
          </p:nvCxnSpPr>
          <p:spPr>
            <a:xfrm flipH="1" rot="10800000">
              <a:off x="3607599" y="4200396"/>
              <a:ext cx="150900" cy="221100"/>
            </a:xfrm>
            <a:prstGeom prst="straightConnector1">
              <a:avLst/>
            </a:prstGeom>
            <a:noFill/>
            <a:ln cap="flat" cmpd="sng" w="9525">
              <a:solidFill>
                <a:srgbClr val="9900FF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sp>
          <p:nvSpPr>
            <p:cNvPr id="238" name="Google Shape;238;p22"/>
            <p:cNvSpPr/>
            <p:nvPr/>
          </p:nvSpPr>
          <p:spPr>
            <a:xfrm>
              <a:off x="1891580" y="3663475"/>
              <a:ext cx="1467000" cy="8814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Noise Generator </a:t>
              </a:r>
              <a:endParaRPr/>
            </a:p>
          </p:txBody>
        </p:sp>
        <p:sp>
          <p:nvSpPr>
            <p:cNvPr id="235" name="Google Shape;235;p22"/>
            <p:cNvSpPr/>
            <p:nvPr/>
          </p:nvSpPr>
          <p:spPr>
            <a:xfrm>
              <a:off x="3362261" y="4311458"/>
              <a:ext cx="39000" cy="39000"/>
            </a:xfrm>
            <a:prstGeom prst="rect">
              <a:avLst/>
            </a:prstGeom>
            <a:solidFill>
              <a:srgbClr val="000000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22"/>
            <p:cNvSpPr/>
            <p:nvPr/>
          </p:nvSpPr>
          <p:spPr>
            <a:xfrm>
              <a:off x="3362261" y="3930458"/>
              <a:ext cx="39000" cy="39000"/>
            </a:xfrm>
            <a:prstGeom prst="rect">
              <a:avLst/>
            </a:prstGeom>
            <a:solidFill>
              <a:srgbClr val="000000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40" name="Google Shape;240;p22"/>
            <p:cNvCxnSpPr>
              <a:stCxn id="241" idx="0"/>
              <a:endCxn id="239" idx="3"/>
            </p:cNvCxnSpPr>
            <p:nvPr/>
          </p:nvCxnSpPr>
          <p:spPr>
            <a:xfrm rot="5400000">
              <a:off x="4598161" y="2631182"/>
              <a:ext cx="121800" cy="2515800"/>
            </a:xfrm>
            <a:prstGeom prst="bentConnector4">
              <a:avLst>
                <a:gd fmla="val -195505" name="adj1"/>
                <a:gd fmla="val 51941" name="adj2"/>
              </a:avLst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42" name="Google Shape;242;p22"/>
            <p:cNvSpPr/>
            <p:nvPr/>
          </p:nvSpPr>
          <p:spPr>
            <a:xfrm>
              <a:off x="3625213" y="3918520"/>
              <a:ext cx="156600" cy="57900"/>
            </a:xfrm>
            <a:prstGeom prst="rect">
              <a:avLst/>
            </a:prstGeom>
            <a:solidFill>
              <a:srgbClr val="9900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43" name="Google Shape;243;p22"/>
            <p:cNvCxnSpPr/>
            <p:nvPr/>
          </p:nvCxnSpPr>
          <p:spPr>
            <a:xfrm flipH="1" rot="10800000">
              <a:off x="3642609" y="3819966"/>
              <a:ext cx="150900" cy="221100"/>
            </a:xfrm>
            <a:prstGeom prst="straightConnector1">
              <a:avLst/>
            </a:prstGeom>
            <a:noFill/>
            <a:ln cap="flat" cmpd="sng" w="9525">
              <a:solidFill>
                <a:srgbClr val="9900FF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sp>
          <p:nvSpPr>
            <p:cNvPr id="244" name="Google Shape;244;p22"/>
            <p:cNvSpPr txBox="1"/>
            <p:nvPr/>
          </p:nvSpPr>
          <p:spPr>
            <a:xfrm>
              <a:off x="2999940" y="3802250"/>
              <a:ext cx="4038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/>
                <a:t>Link 1</a:t>
              </a:r>
              <a:endParaRPr sz="600"/>
            </a:p>
          </p:txBody>
        </p:sp>
        <p:sp>
          <p:nvSpPr>
            <p:cNvPr id="245" name="Google Shape;245;p22"/>
            <p:cNvSpPr txBox="1"/>
            <p:nvPr/>
          </p:nvSpPr>
          <p:spPr>
            <a:xfrm>
              <a:off x="2999940" y="4183250"/>
              <a:ext cx="4038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/>
                <a:t>Link 2</a:t>
              </a:r>
              <a:endParaRPr sz="600"/>
            </a:p>
          </p:txBody>
        </p:sp>
        <p:pic>
          <p:nvPicPr>
            <p:cNvPr id="241" name="Google Shape;241;p22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819211" y="3828182"/>
              <a:ext cx="195501" cy="144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6" name="Google Shape;246;p22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7972175" y="3904375"/>
              <a:ext cx="161544" cy="3230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7" name="Google Shape;247;p22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8124575" y="4056775"/>
              <a:ext cx="161544" cy="3230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8" name="Google Shape;248;p22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7819775" y="3980575"/>
              <a:ext cx="161544" cy="3230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9" name="Google Shape;249;p22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7972175" y="4209175"/>
              <a:ext cx="161544" cy="32308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0" name="Google Shape;250;p22"/>
          <p:cNvSpPr txBox="1"/>
          <p:nvPr/>
        </p:nvSpPr>
        <p:spPr>
          <a:xfrm>
            <a:off x="3293075" y="837857"/>
            <a:ext cx="5603100" cy="831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>
                <a:solidFill>
                  <a:srgbClr val="000000"/>
                </a:solidFill>
              </a:rPr>
              <a:t>Introduce clients one by one</a:t>
            </a:r>
            <a:endParaRPr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>
                <a:solidFill>
                  <a:srgbClr val="000000"/>
                </a:solidFill>
              </a:rPr>
              <a:t>Measure aggregate and individual throughputs as clients are added.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51" name="Google Shape;251;p22"/>
          <p:cNvSpPr txBox="1"/>
          <p:nvPr/>
        </p:nvSpPr>
        <p:spPr>
          <a:xfrm>
            <a:off x="5051825" y="437657"/>
            <a:ext cx="2085600" cy="4002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 Considerations</a:t>
            </a:r>
            <a:endParaRPr/>
          </a:p>
        </p:txBody>
      </p:sp>
      <p:sp>
        <p:nvSpPr>
          <p:cNvPr id="252" name="Google Shape;252;p22"/>
          <p:cNvSpPr txBox="1"/>
          <p:nvPr/>
        </p:nvSpPr>
        <p:spPr>
          <a:xfrm>
            <a:off x="3293075" y="2367606"/>
            <a:ext cx="5603100" cy="1108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Need to check if the switching happens as desired with large number of clients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Need to check how devices with different MLD modes would perform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Need to check if the overall throughput has improved w.r.t non MLD case by switching off MLO at the AP.</a:t>
            </a:r>
            <a:endParaRPr sz="1200"/>
          </a:p>
        </p:txBody>
      </p:sp>
      <p:sp>
        <p:nvSpPr>
          <p:cNvPr id="253" name="Google Shape;253;p22"/>
          <p:cNvSpPr txBox="1"/>
          <p:nvPr/>
        </p:nvSpPr>
        <p:spPr>
          <a:xfrm>
            <a:off x="5051825" y="1967406"/>
            <a:ext cx="2085600" cy="400200"/>
          </a:xfrm>
          <a:prstGeom prst="rect">
            <a:avLst/>
          </a:prstGeom>
          <a:noFill/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 &amp; Expectations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